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4" r:id="rId4"/>
    <p:sldId id="285" r:id="rId5"/>
    <p:sldId id="275" r:id="rId6"/>
    <p:sldId id="273" r:id="rId7"/>
    <p:sldId id="291" r:id="rId8"/>
    <p:sldId id="266" r:id="rId9"/>
    <p:sldId id="267" r:id="rId10"/>
    <p:sldId id="298" r:id="rId11"/>
    <p:sldId id="284" r:id="rId12"/>
    <p:sldId id="288" r:id="rId13"/>
    <p:sldId id="287" r:id="rId14"/>
    <p:sldId id="299" r:id="rId15"/>
    <p:sldId id="295" r:id="rId16"/>
    <p:sldId id="280" r:id="rId17"/>
    <p:sldId id="279" r:id="rId18"/>
    <p:sldId id="286" r:id="rId19"/>
    <p:sldId id="269" r:id="rId20"/>
  </p:sldIdLst>
  <p:sldSz cx="50298350" cy="28295600"/>
  <p:notesSz cx="6858000" cy="9144000"/>
  <p:defaultTextStyle>
    <a:defPPr>
      <a:defRPr lang="zh-CN"/>
    </a:defPPr>
    <a:lvl1pPr marL="0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15235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29835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45070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59670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74905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89505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604740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119975" algn="l" defTabSz="5029835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DDDDDD"/>
    <a:srgbClr val="FF8814"/>
    <a:srgbClr val="1B559F"/>
    <a:srgbClr val="FBB067"/>
    <a:srgbClr val="00CC66"/>
    <a:srgbClr val="FE9C3D"/>
    <a:srgbClr val="73C63A"/>
    <a:srgbClr val="167DB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5" autoAdjust="0"/>
  </p:normalViewPr>
  <p:slideViewPr>
    <p:cSldViewPr>
      <p:cViewPr>
        <p:scale>
          <a:sx n="20" d="100"/>
          <a:sy n="20" d="100"/>
        </p:scale>
        <p:origin x="-1800" y="-798"/>
      </p:cViewPr>
      <p:guideLst>
        <p:guide orient="horz" pos="8909"/>
        <p:guide pos="15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959884734087"/>
          <c:y val="0.0118321414659981"/>
          <c:w val="0.565428101703471"/>
          <c:h val="0.825762103827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资金占比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8814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1B559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CC66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技术开发</c:v>
                </c:pt>
                <c:pt idx="1">
                  <c:v>推广费用</c:v>
                </c:pt>
                <c:pt idx="2">
                  <c:v>硬件购买</c:v>
                </c:pt>
                <c:pt idx="3">
                  <c:v>人力成本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5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5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5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5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3926615179617"/>
          <c:y val="0.899871426501944"/>
          <c:w val="0.856125528299702"/>
          <c:h val="0.0909640384869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5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72376" y="8789980"/>
            <a:ext cx="42753598" cy="60652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44753" y="16034173"/>
            <a:ext cx="35208845" cy="72310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1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2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4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5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74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8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0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1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6466304" y="1133139"/>
            <a:ext cx="11317129" cy="241429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14918" y="1133139"/>
            <a:ext cx="33113080" cy="241429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3223" y="18182549"/>
            <a:ext cx="42753598" cy="5619819"/>
          </a:xfrm>
        </p:spPr>
        <p:txBody>
          <a:bodyPr anchor="t"/>
          <a:lstStyle>
            <a:lvl1pPr algn="l">
              <a:defRPr sz="22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73223" y="11992884"/>
            <a:ext cx="42753598" cy="6189659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15235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29835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4507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5967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7490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8950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60474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119975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4917" y="6602312"/>
            <a:ext cx="22215105" cy="1867378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568328" y="6602312"/>
            <a:ext cx="22215105" cy="1867378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4917" y="6333764"/>
            <a:ext cx="22223840" cy="2639613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15235" indent="0">
              <a:buNone/>
              <a:defRPr sz="11000" b="1"/>
            </a:lvl2pPr>
            <a:lvl3pPr marL="5029835" indent="0">
              <a:buNone/>
              <a:defRPr sz="9900" b="1"/>
            </a:lvl3pPr>
            <a:lvl4pPr marL="7545070" indent="0">
              <a:buNone/>
              <a:defRPr sz="8800" b="1"/>
            </a:lvl4pPr>
            <a:lvl5pPr marL="10059670" indent="0">
              <a:buNone/>
              <a:defRPr sz="8800" b="1"/>
            </a:lvl5pPr>
            <a:lvl6pPr marL="12574905" indent="0">
              <a:buNone/>
              <a:defRPr sz="8800" b="1"/>
            </a:lvl6pPr>
            <a:lvl7pPr marL="15089505" indent="0">
              <a:buNone/>
              <a:defRPr sz="8800" b="1"/>
            </a:lvl7pPr>
            <a:lvl8pPr marL="17604740" indent="0">
              <a:buNone/>
              <a:defRPr sz="8800" b="1"/>
            </a:lvl8pPr>
            <a:lvl9pPr marL="20119975" indent="0">
              <a:buNone/>
              <a:defRPr sz="8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14917" y="8973372"/>
            <a:ext cx="22223840" cy="16302722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5550872" y="6333764"/>
            <a:ext cx="22232569" cy="2639613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15235" indent="0">
              <a:buNone/>
              <a:defRPr sz="11000" b="1"/>
            </a:lvl2pPr>
            <a:lvl3pPr marL="5029835" indent="0">
              <a:buNone/>
              <a:defRPr sz="9900" b="1"/>
            </a:lvl3pPr>
            <a:lvl4pPr marL="7545070" indent="0">
              <a:buNone/>
              <a:defRPr sz="8800" b="1"/>
            </a:lvl4pPr>
            <a:lvl5pPr marL="10059670" indent="0">
              <a:buNone/>
              <a:defRPr sz="8800" b="1"/>
            </a:lvl5pPr>
            <a:lvl6pPr marL="12574905" indent="0">
              <a:buNone/>
              <a:defRPr sz="8800" b="1"/>
            </a:lvl6pPr>
            <a:lvl7pPr marL="15089505" indent="0">
              <a:buNone/>
              <a:defRPr sz="8800" b="1"/>
            </a:lvl7pPr>
            <a:lvl8pPr marL="17604740" indent="0">
              <a:buNone/>
              <a:defRPr sz="8800" b="1"/>
            </a:lvl8pPr>
            <a:lvl9pPr marL="20119975" indent="0">
              <a:buNone/>
              <a:defRPr sz="8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5550872" y="8973372"/>
            <a:ext cx="22232569" cy="16302722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4926" y="1126581"/>
            <a:ext cx="16547811" cy="4794535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65258" y="1126590"/>
            <a:ext cx="28118175" cy="24149512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14926" y="5921125"/>
            <a:ext cx="16547811" cy="19354977"/>
          </a:xfrm>
        </p:spPr>
        <p:txBody>
          <a:bodyPr/>
          <a:lstStyle>
            <a:lvl1pPr marL="0" indent="0">
              <a:buNone/>
              <a:defRPr sz="7700"/>
            </a:lvl1pPr>
            <a:lvl2pPr marL="2515235" indent="0">
              <a:buNone/>
              <a:defRPr sz="6600"/>
            </a:lvl2pPr>
            <a:lvl3pPr marL="5029835" indent="0">
              <a:buNone/>
              <a:defRPr sz="5500"/>
            </a:lvl3pPr>
            <a:lvl4pPr marL="7545070" indent="0">
              <a:buNone/>
              <a:defRPr sz="5000"/>
            </a:lvl4pPr>
            <a:lvl5pPr marL="10059670" indent="0">
              <a:buNone/>
              <a:defRPr sz="5000"/>
            </a:lvl5pPr>
            <a:lvl6pPr marL="12574905" indent="0">
              <a:buNone/>
              <a:defRPr sz="5000"/>
            </a:lvl6pPr>
            <a:lvl7pPr marL="15089505" indent="0">
              <a:buNone/>
              <a:defRPr sz="5000"/>
            </a:lvl7pPr>
            <a:lvl8pPr marL="17604740" indent="0">
              <a:buNone/>
              <a:defRPr sz="5000"/>
            </a:lvl8pPr>
            <a:lvl9pPr marL="20119975" indent="0">
              <a:buNone/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8829" y="19806920"/>
            <a:ext cx="30179010" cy="2338322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858829" y="2528263"/>
            <a:ext cx="30179010" cy="16977360"/>
          </a:xfrm>
        </p:spPr>
        <p:txBody>
          <a:bodyPr/>
          <a:lstStyle>
            <a:lvl1pPr marL="0" indent="0">
              <a:buNone/>
              <a:defRPr sz="17600"/>
            </a:lvl1pPr>
            <a:lvl2pPr marL="2515235" indent="0">
              <a:buNone/>
              <a:defRPr sz="15400"/>
            </a:lvl2pPr>
            <a:lvl3pPr marL="5029835" indent="0">
              <a:buNone/>
              <a:defRPr sz="13200"/>
            </a:lvl3pPr>
            <a:lvl4pPr marL="7545070" indent="0">
              <a:buNone/>
              <a:defRPr sz="11000"/>
            </a:lvl4pPr>
            <a:lvl5pPr marL="10059670" indent="0">
              <a:buNone/>
              <a:defRPr sz="11000"/>
            </a:lvl5pPr>
            <a:lvl6pPr marL="12574905" indent="0">
              <a:buNone/>
              <a:defRPr sz="11000"/>
            </a:lvl6pPr>
            <a:lvl7pPr marL="15089505" indent="0">
              <a:buNone/>
              <a:defRPr sz="11000"/>
            </a:lvl7pPr>
            <a:lvl8pPr marL="17604740" indent="0">
              <a:buNone/>
              <a:defRPr sz="11000"/>
            </a:lvl8pPr>
            <a:lvl9pPr marL="20119975" indent="0">
              <a:buNone/>
              <a:defRPr sz="1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858829" y="22145239"/>
            <a:ext cx="30179010" cy="3320804"/>
          </a:xfrm>
        </p:spPr>
        <p:txBody>
          <a:bodyPr/>
          <a:lstStyle>
            <a:lvl1pPr marL="0" indent="0">
              <a:buNone/>
              <a:defRPr sz="7700"/>
            </a:lvl1pPr>
            <a:lvl2pPr marL="2515235" indent="0">
              <a:buNone/>
              <a:defRPr sz="6600"/>
            </a:lvl2pPr>
            <a:lvl3pPr marL="5029835" indent="0">
              <a:buNone/>
              <a:defRPr sz="5500"/>
            </a:lvl3pPr>
            <a:lvl4pPr marL="7545070" indent="0">
              <a:buNone/>
              <a:defRPr sz="5000"/>
            </a:lvl4pPr>
            <a:lvl5pPr marL="10059670" indent="0">
              <a:buNone/>
              <a:defRPr sz="5000"/>
            </a:lvl5pPr>
            <a:lvl6pPr marL="12574905" indent="0">
              <a:buNone/>
              <a:defRPr sz="5000"/>
            </a:lvl6pPr>
            <a:lvl7pPr marL="15089505" indent="0">
              <a:buNone/>
              <a:defRPr sz="5000"/>
            </a:lvl7pPr>
            <a:lvl8pPr marL="17604740" indent="0">
              <a:buNone/>
              <a:defRPr sz="5000"/>
            </a:lvl8pPr>
            <a:lvl9pPr marL="20119975" indent="0">
              <a:buNone/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4918" y="1133139"/>
            <a:ext cx="45268515" cy="4715933"/>
          </a:xfrm>
          <a:prstGeom prst="rect">
            <a:avLst/>
          </a:prstGeom>
        </p:spPr>
        <p:txBody>
          <a:bodyPr vert="horz" lIns="502993" tIns="251497" rIns="502993" bIns="25149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4918" y="6602312"/>
            <a:ext cx="45268515" cy="18673787"/>
          </a:xfrm>
          <a:prstGeom prst="rect">
            <a:avLst/>
          </a:prstGeom>
        </p:spPr>
        <p:txBody>
          <a:bodyPr vert="horz" lIns="502993" tIns="251497" rIns="502993" bIns="25149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514917" y="26225832"/>
            <a:ext cx="11736282" cy="1506480"/>
          </a:xfrm>
          <a:prstGeom prst="rect">
            <a:avLst/>
          </a:prstGeom>
        </p:spPr>
        <p:txBody>
          <a:bodyPr vert="horz" lIns="502993" tIns="251497" rIns="502993" bIns="251497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7185270" y="26225832"/>
            <a:ext cx="15927811" cy="1506480"/>
          </a:xfrm>
          <a:prstGeom prst="rect">
            <a:avLst/>
          </a:prstGeom>
        </p:spPr>
        <p:txBody>
          <a:bodyPr vert="horz" lIns="502993" tIns="251497" rIns="502993" bIns="251497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6047151" y="26225832"/>
            <a:ext cx="11736282" cy="1506480"/>
          </a:xfrm>
          <a:prstGeom prst="rect">
            <a:avLst/>
          </a:prstGeom>
        </p:spPr>
        <p:txBody>
          <a:bodyPr vert="horz" lIns="502993" tIns="251497" rIns="502993" bIns="251497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29835" rtl="0" eaLnBrk="1" latinLnBrk="0" hangingPunct="1">
        <a:spcBef>
          <a:spcPct val="0"/>
        </a:spcBef>
        <a:buNone/>
        <a:defRPr sz="2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0" indent="-188595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6860" indent="-1571625" algn="l" defTabSz="502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7135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802370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17605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32205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47440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62040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77275" indent="-1257300" algn="l" defTabSz="502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15235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835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5070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9670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4905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89505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604740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119975" algn="l" defTabSz="5029835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44475" y="7017408"/>
            <a:ext cx="39605000" cy="11091721"/>
          </a:xfrm>
          <a:prstGeom prst="rect">
            <a:avLst/>
          </a:prstGeom>
          <a:solidFill>
            <a:srgbClr val="1B5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8317050" y="12959401"/>
            <a:ext cx="33664250" cy="0"/>
          </a:xfrm>
          <a:prstGeom prst="line">
            <a:avLst/>
          </a:prstGeom>
          <a:ln w="107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60574" y="8998075"/>
            <a:ext cx="28475940" cy="321119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17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7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重大科技成果</a:t>
            </a:r>
            <a:r>
              <a:rPr lang="zh-CN" altLang="zh-CN" sz="17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endParaRPr lang="zh-CN" altLang="zh-CN" sz="17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2207" y="13751667"/>
            <a:ext cx="14671040" cy="1856740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XX</a:t>
            </a:r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</a:t>
            </a:r>
            <a:r>
              <a:rPr lang="en-US" altLang="zh-CN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/xx</a:t>
            </a:r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项目组</a:t>
            </a:r>
            <a:r>
              <a:rPr lang="en-US" altLang="zh-CN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/xx</a:t>
            </a:r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实验室</a:t>
            </a:r>
            <a:endParaRPr lang="zh-CN" altLang="en-US" sz="88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30294" y="15917495"/>
            <a:ext cx="3416300" cy="151828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66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6600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zh-CN" altLang="en-US" sz="6600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15466" y="22466591"/>
            <a:ext cx="6344285" cy="1441450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61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主讲嘉宾  ：</a:t>
            </a:r>
            <a:r>
              <a:rPr lang="en-US" altLang="zh-CN" sz="61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xxx</a:t>
            </a:r>
            <a:endParaRPr lang="en-US" altLang="zh-CN" sz="61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产品介绍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盈利模式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" name="图片占位符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138" y="10090461"/>
            <a:ext cx="16067616" cy="160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87"/>
          <p:cNvSpPr>
            <a:spLocks noChangeArrowheads="1"/>
          </p:cNvSpPr>
          <p:nvPr/>
        </p:nvSpPr>
        <p:spPr bwMode="auto">
          <a:xfrm>
            <a:off x="20792449" y="8479179"/>
            <a:ext cx="2772350" cy="277262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98"/>
          <p:cNvSpPr>
            <a:spLocks noChangeArrowheads="1"/>
          </p:cNvSpPr>
          <p:nvPr/>
        </p:nvSpPr>
        <p:spPr bwMode="auto">
          <a:xfrm>
            <a:off x="31090893" y="19693969"/>
            <a:ext cx="2772350" cy="277262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val 99"/>
          <p:cNvSpPr>
            <a:spLocks noChangeArrowheads="1"/>
          </p:cNvSpPr>
          <p:nvPr/>
        </p:nvSpPr>
        <p:spPr bwMode="auto">
          <a:xfrm>
            <a:off x="29110423" y="10186471"/>
            <a:ext cx="2772350" cy="2772622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AU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100"/>
          <p:cNvSpPr>
            <a:spLocks noChangeArrowheads="1"/>
          </p:cNvSpPr>
          <p:nvPr/>
        </p:nvSpPr>
        <p:spPr bwMode="auto">
          <a:xfrm>
            <a:off x="14058543" y="19693969"/>
            <a:ext cx="2772350" cy="277262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A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101"/>
          <p:cNvSpPr>
            <a:spLocks noChangeArrowheads="1"/>
          </p:cNvSpPr>
          <p:nvPr/>
        </p:nvSpPr>
        <p:spPr bwMode="auto">
          <a:xfrm>
            <a:off x="14851039" y="12563577"/>
            <a:ext cx="2772350" cy="2772622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40350297" y="7531633"/>
            <a:ext cx="3641388" cy="203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0350297" y="14107734"/>
            <a:ext cx="3641388" cy="20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5"/>
          <p:cNvSpPr>
            <a:spLocks noEditPoints="1" noChangeArrowheads="1"/>
          </p:cNvSpPr>
          <p:nvPr/>
        </p:nvSpPr>
        <p:spPr bwMode="auto">
          <a:xfrm>
            <a:off x="20990430" y="8998072"/>
            <a:ext cx="2178275" cy="1782400"/>
          </a:xfrm>
          <a:custGeom>
            <a:avLst/>
            <a:gdLst>
              <a:gd name="T0" fmla="*/ 2147483647 w 108"/>
              <a:gd name="T1" fmla="*/ 2147483647 h 88"/>
              <a:gd name="T2" fmla="*/ 2147483647 w 108"/>
              <a:gd name="T3" fmla="*/ 2147483647 h 88"/>
              <a:gd name="T4" fmla="*/ 2147483647 w 108"/>
              <a:gd name="T5" fmla="*/ 2147483647 h 88"/>
              <a:gd name="T6" fmla="*/ 2147483647 w 108"/>
              <a:gd name="T7" fmla="*/ 0 h 88"/>
              <a:gd name="T8" fmla="*/ 2147483647 w 108"/>
              <a:gd name="T9" fmla="*/ 2147483647 h 88"/>
              <a:gd name="T10" fmla="*/ 2147483647 w 108"/>
              <a:gd name="T11" fmla="*/ 2147483647 h 88"/>
              <a:gd name="T12" fmla="*/ 2147483647 w 108"/>
              <a:gd name="T13" fmla="*/ 2147483647 h 88"/>
              <a:gd name="T14" fmla="*/ 2147483647 w 108"/>
              <a:gd name="T15" fmla="*/ 2147483647 h 88"/>
              <a:gd name="T16" fmla="*/ 2147483647 w 108"/>
              <a:gd name="T17" fmla="*/ 2147483647 h 88"/>
              <a:gd name="T18" fmla="*/ 0 w 108"/>
              <a:gd name="T19" fmla="*/ 2147483647 h 88"/>
              <a:gd name="T20" fmla="*/ 2147483647 w 108"/>
              <a:gd name="T21" fmla="*/ 2147483647 h 88"/>
              <a:gd name="T22" fmla="*/ 2147483647 w 108"/>
              <a:gd name="T23" fmla="*/ 2147483647 h 88"/>
              <a:gd name="T24" fmla="*/ 2147483647 w 108"/>
              <a:gd name="T25" fmla="*/ 2147483647 h 88"/>
              <a:gd name="T26" fmla="*/ 2147483647 w 108"/>
              <a:gd name="T27" fmla="*/ 2147483647 h 88"/>
              <a:gd name="T28" fmla="*/ 2147483647 w 108"/>
              <a:gd name="T29" fmla="*/ 2147483647 h 88"/>
              <a:gd name="T30" fmla="*/ 2147483647 w 108"/>
              <a:gd name="T31" fmla="*/ 2147483647 h 88"/>
              <a:gd name="T32" fmla="*/ 2147483647 w 108"/>
              <a:gd name="T33" fmla="*/ 0 h 88"/>
              <a:gd name="T34" fmla="*/ 2147483647 w 108"/>
              <a:gd name="T35" fmla="*/ 2147483647 h 88"/>
              <a:gd name="T36" fmla="*/ 2147483647 w 108"/>
              <a:gd name="T37" fmla="*/ 2147483647 h 88"/>
              <a:gd name="T38" fmla="*/ 2147483647 w 108"/>
              <a:gd name="T39" fmla="*/ 2147483647 h 88"/>
              <a:gd name="T40" fmla="*/ 2147483647 w 108"/>
              <a:gd name="T41" fmla="*/ 2147483647 h 88"/>
              <a:gd name="T42" fmla="*/ 2147483647 w 108"/>
              <a:gd name="T43" fmla="*/ 2147483647 h 88"/>
              <a:gd name="T44" fmla="*/ 2147483647 w 108"/>
              <a:gd name="T45" fmla="*/ 2147483647 h 88"/>
              <a:gd name="T46" fmla="*/ 2147483647 w 108"/>
              <a:gd name="T47" fmla="*/ 2147483647 h 88"/>
              <a:gd name="T48" fmla="*/ 2147483647 w 108"/>
              <a:gd name="T49" fmla="*/ 2147483647 h 88"/>
              <a:gd name="T50" fmla="*/ 2147483647 w 108"/>
              <a:gd name="T51" fmla="*/ 2147483647 h 88"/>
              <a:gd name="T52" fmla="*/ 2147483647 w 108"/>
              <a:gd name="T53" fmla="*/ 2147483647 h 88"/>
              <a:gd name="T54" fmla="*/ 2147483647 w 108"/>
              <a:gd name="T55" fmla="*/ 2147483647 h 88"/>
              <a:gd name="T56" fmla="*/ 2147483647 w 108"/>
              <a:gd name="T57" fmla="*/ 2147483647 h 88"/>
              <a:gd name="T58" fmla="*/ 2147483647 w 108"/>
              <a:gd name="T59" fmla="*/ 2147483647 h 88"/>
              <a:gd name="T60" fmla="*/ 2147483647 w 108"/>
              <a:gd name="T61" fmla="*/ 2147483647 h 88"/>
              <a:gd name="T62" fmla="*/ 2147483647 w 108"/>
              <a:gd name="T63" fmla="*/ 2147483647 h 88"/>
              <a:gd name="T64" fmla="*/ 2147483647 w 108"/>
              <a:gd name="T65" fmla="*/ 2147483647 h 88"/>
              <a:gd name="T66" fmla="*/ 2147483647 w 108"/>
              <a:gd name="T67" fmla="*/ 2147483647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8"/>
              <a:gd name="T103" fmla="*/ 0 h 88"/>
              <a:gd name="T104" fmla="*/ 108 w 108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502993" tIns="251497" rIns="502993" bIns="25149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86"/>
          <p:cNvSpPr>
            <a:spLocks noEditPoints="1" noChangeArrowheads="1"/>
          </p:cNvSpPr>
          <p:nvPr/>
        </p:nvSpPr>
        <p:spPr bwMode="auto">
          <a:xfrm>
            <a:off x="29506517" y="10384031"/>
            <a:ext cx="1980250" cy="2178929"/>
          </a:xfrm>
          <a:custGeom>
            <a:avLst/>
            <a:gdLst>
              <a:gd name="T0" fmla="*/ 2147483647 w 107"/>
              <a:gd name="T1" fmla="*/ 2147483647 h 104"/>
              <a:gd name="T2" fmla="*/ 2147483647 w 107"/>
              <a:gd name="T3" fmla="*/ 2147483647 h 104"/>
              <a:gd name="T4" fmla="*/ 2147483647 w 107"/>
              <a:gd name="T5" fmla="*/ 2147483647 h 104"/>
              <a:gd name="T6" fmla="*/ 2147483647 w 107"/>
              <a:gd name="T7" fmla="*/ 2147483647 h 104"/>
              <a:gd name="T8" fmla="*/ 2147483647 w 107"/>
              <a:gd name="T9" fmla="*/ 2147483647 h 104"/>
              <a:gd name="T10" fmla="*/ 2147483647 w 107"/>
              <a:gd name="T11" fmla="*/ 2147483647 h 104"/>
              <a:gd name="T12" fmla="*/ 2147483647 w 107"/>
              <a:gd name="T13" fmla="*/ 2147483647 h 104"/>
              <a:gd name="T14" fmla="*/ 2147483647 w 107"/>
              <a:gd name="T15" fmla="*/ 2147483647 h 104"/>
              <a:gd name="T16" fmla="*/ 2147483647 w 107"/>
              <a:gd name="T17" fmla="*/ 2147483647 h 104"/>
              <a:gd name="T18" fmla="*/ 2147483647 w 107"/>
              <a:gd name="T19" fmla="*/ 2147483647 h 104"/>
              <a:gd name="T20" fmla="*/ 2147483647 w 107"/>
              <a:gd name="T21" fmla="*/ 2147483647 h 104"/>
              <a:gd name="T22" fmla="*/ 2147483647 w 107"/>
              <a:gd name="T23" fmla="*/ 2147483647 h 104"/>
              <a:gd name="T24" fmla="*/ 2147483647 w 107"/>
              <a:gd name="T25" fmla="*/ 2147483647 h 104"/>
              <a:gd name="T26" fmla="*/ 2147483647 w 107"/>
              <a:gd name="T27" fmla="*/ 2147483647 h 104"/>
              <a:gd name="T28" fmla="*/ 2147483647 w 107"/>
              <a:gd name="T29" fmla="*/ 2147483647 h 104"/>
              <a:gd name="T30" fmla="*/ 2147483647 w 107"/>
              <a:gd name="T31" fmla="*/ 2147483647 h 104"/>
              <a:gd name="T32" fmla="*/ 2147483647 w 107"/>
              <a:gd name="T33" fmla="*/ 2147483647 h 104"/>
              <a:gd name="T34" fmla="*/ 2147483647 w 107"/>
              <a:gd name="T35" fmla="*/ 2147483647 h 104"/>
              <a:gd name="T36" fmla="*/ 2147483647 w 107"/>
              <a:gd name="T37" fmla="*/ 2147483647 h 104"/>
              <a:gd name="T38" fmla="*/ 2147483647 w 107"/>
              <a:gd name="T39" fmla="*/ 2147483647 h 104"/>
              <a:gd name="T40" fmla="*/ 2147483647 w 107"/>
              <a:gd name="T41" fmla="*/ 2147483647 h 104"/>
              <a:gd name="T42" fmla="*/ 2147483647 w 107"/>
              <a:gd name="T43" fmla="*/ 2147483647 h 104"/>
              <a:gd name="T44" fmla="*/ 2147483647 w 107"/>
              <a:gd name="T45" fmla="*/ 2147483647 h 104"/>
              <a:gd name="T46" fmla="*/ 2147483647 w 107"/>
              <a:gd name="T47" fmla="*/ 2147483647 h 104"/>
              <a:gd name="T48" fmla="*/ 2147483647 w 107"/>
              <a:gd name="T49" fmla="*/ 2147483647 h 104"/>
              <a:gd name="T50" fmla="*/ 2147483647 w 107"/>
              <a:gd name="T51" fmla="*/ 2147483647 h 104"/>
              <a:gd name="T52" fmla="*/ 2147483647 w 107"/>
              <a:gd name="T53" fmla="*/ 2147483647 h 104"/>
              <a:gd name="T54" fmla="*/ 2147483647 w 107"/>
              <a:gd name="T55" fmla="*/ 2147483647 h 104"/>
              <a:gd name="T56" fmla="*/ 2147483647 w 107"/>
              <a:gd name="T57" fmla="*/ 2147483647 h 104"/>
              <a:gd name="T58" fmla="*/ 2147483647 w 107"/>
              <a:gd name="T59" fmla="*/ 2147483647 h 104"/>
              <a:gd name="T60" fmla="*/ 2147483647 w 107"/>
              <a:gd name="T61" fmla="*/ 2147483647 h 104"/>
              <a:gd name="T62" fmla="*/ 2147483647 w 107"/>
              <a:gd name="T63" fmla="*/ 2147483647 h 104"/>
              <a:gd name="T64" fmla="*/ 2147483647 w 107"/>
              <a:gd name="T65" fmla="*/ 2147483647 h 104"/>
              <a:gd name="T66" fmla="*/ 2147483647 w 107"/>
              <a:gd name="T67" fmla="*/ 2147483647 h 104"/>
              <a:gd name="T68" fmla="*/ 2147483647 w 107"/>
              <a:gd name="T69" fmla="*/ 2147483647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7"/>
              <a:gd name="T106" fmla="*/ 0 h 104"/>
              <a:gd name="T107" fmla="*/ 107 w 10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7" h="104">
                <a:moveTo>
                  <a:pt x="20" y="104"/>
                </a:moveTo>
                <a:cubicBezTo>
                  <a:pt x="49" y="104"/>
                  <a:pt x="78" y="104"/>
                  <a:pt x="107" y="104"/>
                </a:cubicBezTo>
                <a:cubicBezTo>
                  <a:pt x="106" y="101"/>
                  <a:pt x="106" y="97"/>
                  <a:pt x="106" y="93"/>
                </a:cubicBezTo>
                <a:cubicBezTo>
                  <a:pt x="102" y="93"/>
                  <a:pt x="99" y="93"/>
                  <a:pt x="96" y="93"/>
                </a:cubicBezTo>
                <a:cubicBezTo>
                  <a:pt x="97" y="91"/>
                  <a:pt x="99" y="89"/>
                  <a:pt x="100" y="87"/>
                </a:cubicBezTo>
                <a:cubicBezTo>
                  <a:pt x="98" y="58"/>
                  <a:pt x="72" y="34"/>
                  <a:pt x="43" y="27"/>
                </a:cubicBezTo>
                <a:cubicBezTo>
                  <a:pt x="39" y="28"/>
                  <a:pt x="30" y="29"/>
                  <a:pt x="26" y="30"/>
                </a:cubicBezTo>
                <a:cubicBezTo>
                  <a:pt x="0" y="46"/>
                  <a:pt x="10" y="75"/>
                  <a:pt x="13" y="91"/>
                </a:cubicBezTo>
                <a:cubicBezTo>
                  <a:pt x="16" y="91"/>
                  <a:pt x="19" y="92"/>
                  <a:pt x="22" y="92"/>
                </a:cubicBezTo>
                <a:cubicBezTo>
                  <a:pt x="18" y="93"/>
                  <a:pt x="13" y="95"/>
                  <a:pt x="9" y="96"/>
                </a:cubicBezTo>
                <a:cubicBezTo>
                  <a:pt x="10" y="99"/>
                  <a:pt x="10" y="102"/>
                  <a:pt x="11" y="104"/>
                </a:cubicBezTo>
                <a:cubicBezTo>
                  <a:pt x="14" y="104"/>
                  <a:pt x="17" y="104"/>
                  <a:pt x="20" y="104"/>
                </a:cubicBezTo>
                <a:close/>
                <a:moveTo>
                  <a:pt x="43" y="18"/>
                </a:moveTo>
                <a:cubicBezTo>
                  <a:pt x="46" y="13"/>
                  <a:pt x="50" y="10"/>
                  <a:pt x="55" y="9"/>
                </a:cubicBezTo>
                <a:cubicBezTo>
                  <a:pt x="57" y="8"/>
                  <a:pt x="60" y="8"/>
                  <a:pt x="62" y="8"/>
                </a:cubicBezTo>
                <a:cubicBezTo>
                  <a:pt x="64" y="8"/>
                  <a:pt x="66" y="9"/>
                  <a:pt x="68" y="10"/>
                </a:cubicBezTo>
                <a:cubicBezTo>
                  <a:pt x="70" y="11"/>
                  <a:pt x="71" y="12"/>
                  <a:pt x="72" y="14"/>
                </a:cubicBezTo>
                <a:cubicBezTo>
                  <a:pt x="72" y="15"/>
                  <a:pt x="72" y="15"/>
                  <a:pt x="72" y="16"/>
                </a:cubicBezTo>
                <a:cubicBezTo>
                  <a:pt x="72" y="19"/>
                  <a:pt x="71" y="21"/>
                  <a:pt x="68" y="22"/>
                </a:cubicBezTo>
                <a:cubicBezTo>
                  <a:pt x="67" y="23"/>
                  <a:pt x="64" y="24"/>
                  <a:pt x="62" y="25"/>
                </a:cubicBezTo>
                <a:cubicBezTo>
                  <a:pt x="56" y="26"/>
                  <a:pt x="49" y="27"/>
                  <a:pt x="47" y="27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4"/>
                  <a:pt x="63" y="20"/>
                  <a:pt x="65" y="18"/>
                </a:cubicBezTo>
                <a:cubicBezTo>
                  <a:pt x="66" y="17"/>
                  <a:pt x="67" y="17"/>
                  <a:pt x="67" y="16"/>
                </a:cubicBezTo>
                <a:cubicBezTo>
                  <a:pt x="67" y="16"/>
                  <a:pt x="67" y="16"/>
                  <a:pt x="67" y="15"/>
                </a:cubicBezTo>
                <a:cubicBezTo>
                  <a:pt x="67" y="15"/>
                  <a:pt x="66" y="15"/>
                  <a:pt x="66" y="14"/>
                </a:cubicBezTo>
                <a:cubicBezTo>
                  <a:pt x="65" y="14"/>
                  <a:pt x="63" y="14"/>
                  <a:pt x="62" y="13"/>
                </a:cubicBezTo>
                <a:cubicBezTo>
                  <a:pt x="56" y="13"/>
                  <a:pt x="48" y="17"/>
                  <a:pt x="44" y="21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24" y="27"/>
                </a:moveTo>
                <a:cubicBezTo>
                  <a:pt x="30" y="25"/>
                  <a:pt x="36" y="23"/>
                  <a:pt x="42" y="22"/>
                </a:cubicBezTo>
                <a:cubicBezTo>
                  <a:pt x="41" y="14"/>
                  <a:pt x="42" y="8"/>
                  <a:pt x="45" y="1"/>
                </a:cubicBezTo>
                <a:cubicBezTo>
                  <a:pt x="40" y="1"/>
                  <a:pt x="36" y="1"/>
                  <a:pt x="32" y="0"/>
                </a:cubicBezTo>
                <a:cubicBezTo>
                  <a:pt x="32" y="1"/>
                  <a:pt x="31" y="3"/>
                  <a:pt x="31" y="4"/>
                </a:cubicBezTo>
                <a:cubicBezTo>
                  <a:pt x="30" y="3"/>
                  <a:pt x="29" y="2"/>
                  <a:pt x="28" y="1"/>
                </a:cubicBezTo>
                <a:cubicBezTo>
                  <a:pt x="24" y="2"/>
                  <a:pt x="20" y="3"/>
                  <a:pt x="16" y="3"/>
                </a:cubicBezTo>
                <a:cubicBezTo>
                  <a:pt x="18" y="6"/>
                  <a:pt x="19" y="9"/>
                  <a:pt x="21" y="12"/>
                </a:cubicBezTo>
                <a:cubicBezTo>
                  <a:pt x="18" y="10"/>
                  <a:pt x="15" y="8"/>
                  <a:pt x="13" y="6"/>
                </a:cubicBezTo>
                <a:cubicBezTo>
                  <a:pt x="11" y="8"/>
                  <a:pt x="10" y="10"/>
                  <a:pt x="9" y="12"/>
                </a:cubicBezTo>
                <a:cubicBezTo>
                  <a:pt x="16" y="16"/>
                  <a:pt x="22" y="21"/>
                  <a:pt x="24" y="27"/>
                </a:cubicBezTo>
                <a:close/>
                <a:moveTo>
                  <a:pt x="55" y="84"/>
                </a:moveTo>
                <a:cubicBezTo>
                  <a:pt x="55" y="87"/>
                  <a:pt x="55" y="87"/>
                  <a:pt x="55" y="87"/>
                </a:cubicBezTo>
                <a:cubicBezTo>
                  <a:pt x="47" y="87"/>
                  <a:pt x="47" y="87"/>
                  <a:pt x="47" y="87"/>
                </a:cubicBezTo>
                <a:cubicBezTo>
                  <a:pt x="47" y="84"/>
                  <a:pt x="47" y="84"/>
                  <a:pt x="47" y="84"/>
                </a:cubicBezTo>
                <a:cubicBezTo>
                  <a:pt x="44" y="83"/>
                  <a:pt x="42" y="81"/>
                  <a:pt x="42" y="78"/>
                </a:cubicBezTo>
                <a:cubicBezTo>
                  <a:pt x="42" y="69"/>
                  <a:pt x="42" y="69"/>
                  <a:pt x="42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9"/>
                  <a:pt x="50" y="79"/>
                  <a:pt x="51" y="79"/>
                </a:cubicBezTo>
                <a:cubicBezTo>
                  <a:pt x="52" y="79"/>
                  <a:pt x="52" y="79"/>
                  <a:pt x="52" y="78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2"/>
                  <a:pt x="52" y="71"/>
                  <a:pt x="51" y="71"/>
                </a:cubicBezTo>
                <a:cubicBezTo>
                  <a:pt x="50" y="70"/>
                  <a:pt x="48" y="67"/>
                  <a:pt x="44" y="63"/>
                </a:cubicBezTo>
                <a:cubicBezTo>
                  <a:pt x="43" y="61"/>
                  <a:pt x="42" y="59"/>
                  <a:pt x="42" y="58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0"/>
                  <a:pt x="44" y="47"/>
                  <a:pt x="47" y="46"/>
                </a:cubicBezTo>
                <a:cubicBezTo>
                  <a:pt x="47" y="44"/>
                  <a:pt x="47" y="44"/>
                  <a:pt x="47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6"/>
                  <a:pt x="55" y="46"/>
                  <a:pt x="55" y="46"/>
                </a:cubicBezTo>
                <a:cubicBezTo>
                  <a:pt x="58" y="47"/>
                  <a:pt x="60" y="49"/>
                  <a:pt x="60" y="53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1" y="51"/>
                </a:cubicBezTo>
                <a:cubicBezTo>
                  <a:pt x="50" y="51"/>
                  <a:pt x="50" y="52"/>
                  <a:pt x="50" y="53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57"/>
                  <a:pt x="51" y="59"/>
                  <a:pt x="53" y="61"/>
                </a:cubicBezTo>
                <a:cubicBezTo>
                  <a:pt x="56" y="65"/>
                  <a:pt x="59" y="67"/>
                  <a:pt x="59" y="68"/>
                </a:cubicBezTo>
                <a:cubicBezTo>
                  <a:pt x="60" y="69"/>
                  <a:pt x="61" y="71"/>
                  <a:pt x="61" y="72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81"/>
                  <a:pt x="59" y="84"/>
                  <a:pt x="55" y="84"/>
                </a:cubicBez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502993" tIns="251497" rIns="502993" bIns="25149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62"/>
          <p:cNvSpPr>
            <a:spLocks noEditPoints="1" noChangeArrowheads="1"/>
          </p:cNvSpPr>
          <p:nvPr/>
        </p:nvSpPr>
        <p:spPr bwMode="auto">
          <a:xfrm>
            <a:off x="15241726" y="12901903"/>
            <a:ext cx="1990976" cy="2095970"/>
          </a:xfrm>
          <a:custGeom>
            <a:avLst/>
            <a:gdLst>
              <a:gd name="T0" fmla="*/ 2147483647 w 96"/>
              <a:gd name="T1" fmla="*/ 2147483647 h 95"/>
              <a:gd name="T2" fmla="*/ 2147483647 w 96"/>
              <a:gd name="T3" fmla="*/ 2147483647 h 95"/>
              <a:gd name="T4" fmla="*/ 2147483647 w 96"/>
              <a:gd name="T5" fmla="*/ 2147483647 h 95"/>
              <a:gd name="T6" fmla="*/ 2147483647 w 96"/>
              <a:gd name="T7" fmla="*/ 2147483647 h 95"/>
              <a:gd name="T8" fmla="*/ 2147483647 w 96"/>
              <a:gd name="T9" fmla="*/ 2147483647 h 95"/>
              <a:gd name="T10" fmla="*/ 2147483647 w 96"/>
              <a:gd name="T11" fmla="*/ 2147483647 h 95"/>
              <a:gd name="T12" fmla="*/ 2147483647 w 96"/>
              <a:gd name="T13" fmla="*/ 2147483647 h 95"/>
              <a:gd name="T14" fmla="*/ 2147483647 w 96"/>
              <a:gd name="T15" fmla="*/ 2147483647 h 95"/>
              <a:gd name="T16" fmla="*/ 2147483647 w 96"/>
              <a:gd name="T17" fmla="*/ 2147483647 h 95"/>
              <a:gd name="T18" fmla="*/ 2147483647 w 96"/>
              <a:gd name="T19" fmla="*/ 2147483647 h 95"/>
              <a:gd name="T20" fmla="*/ 2147483647 w 96"/>
              <a:gd name="T21" fmla="*/ 2147483647 h 95"/>
              <a:gd name="T22" fmla="*/ 2147483647 w 96"/>
              <a:gd name="T23" fmla="*/ 2147483647 h 95"/>
              <a:gd name="T24" fmla="*/ 2147483647 w 96"/>
              <a:gd name="T25" fmla="*/ 2147483647 h 95"/>
              <a:gd name="T26" fmla="*/ 2147483647 w 96"/>
              <a:gd name="T27" fmla="*/ 2147483647 h 95"/>
              <a:gd name="T28" fmla="*/ 2147483647 w 96"/>
              <a:gd name="T29" fmla="*/ 2147483647 h 95"/>
              <a:gd name="T30" fmla="*/ 2147483647 w 96"/>
              <a:gd name="T31" fmla="*/ 2147483647 h 95"/>
              <a:gd name="T32" fmla="*/ 2147483647 w 96"/>
              <a:gd name="T33" fmla="*/ 2147483647 h 95"/>
              <a:gd name="T34" fmla="*/ 2147483647 w 96"/>
              <a:gd name="T35" fmla="*/ 2147483647 h 95"/>
              <a:gd name="T36" fmla="*/ 2147483647 w 96"/>
              <a:gd name="T37" fmla="*/ 2147483647 h 95"/>
              <a:gd name="T38" fmla="*/ 2147483647 w 96"/>
              <a:gd name="T39" fmla="*/ 2147483647 h 95"/>
              <a:gd name="T40" fmla="*/ 2147483647 w 96"/>
              <a:gd name="T41" fmla="*/ 2147483647 h 95"/>
              <a:gd name="T42" fmla="*/ 2147483647 w 96"/>
              <a:gd name="T43" fmla="*/ 2147483647 h 95"/>
              <a:gd name="T44" fmla="*/ 2147483647 w 96"/>
              <a:gd name="T45" fmla="*/ 2147483647 h 95"/>
              <a:gd name="T46" fmla="*/ 2147483647 w 96"/>
              <a:gd name="T47" fmla="*/ 2147483647 h 95"/>
              <a:gd name="T48" fmla="*/ 2147483647 w 96"/>
              <a:gd name="T49" fmla="*/ 2147483647 h 95"/>
              <a:gd name="T50" fmla="*/ 2147483647 w 96"/>
              <a:gd name="T51" fmla="*/ 2147483647 h 95"/>
              <a:gd name="T52" fmla="*/ 2147483647 w 96"/>
              <a:gd name="T53" fmla="*/ 2147483647 h 95"/>
              <a:gd name="T54" fmla="*/ 2147483647 w 96"/>
              <a:gd name="T55" fmla="*/ 2147483647 h 95"/>
              <a:gd name="T56" fmla="*/ 2147483647 w 96"/>
              <a:gd name="T57" fmla="*/ 2147483647 h 95"/>
              <a:gd name="T58" fmla="*/ 2147483647 w 96"/>
              <a:gd name="T59" fmla="*/ 2147483647 h 95"/>
              <a:gd name="T60" fmla="*/ 2147483647 w 96"/>
              <a:gd name="T61" fmla="*/ 2147483647 h 95"/>
              <a:gd name="T62" fmla="*/ 2147483647 w 96"/>
              <a:gd name="T63" fmla="*/ 2147483647 h 95"/>
              <a:gd name="T64" fmla="*/ 2147483647 w 96"/>
              <a:gd name="T65" fmla="*/ 2147483647 h 95"/>
              <a:gd name="T66" fmla="*/ 2147483647 w 96"/>
              <a:gd name="T67" fmla="*/ 2147483647 h 95"/>
              <a:gd name="T68" fmla="*/ 2147483647 w 96"/>
              <a:gd name="T69" fmla="*/ 2147483647 h 95"/>
              <a:gd name="T70" fmla="*/ 2147483647 w 96"/>
              <a:gd name="T71" fmla="*/ 2147483647 h 95"/>
              <a:gd name="T72" fmla="*/ 2147483647 w 96"/>
              <a:gd name="T73" fmla="*/ 2147483647 h 95"/>
              <a:gd name="T74" fmla="*/ 2147483647 w 96"/>
              <a:gd name="T75" fmla="*/ 2147483647 h 95"/>
              <a:gd name="T76" fmla="*/ 2147483647 w 96"/>
              <a:gd name="T77" fmla="*/ 2147483647 h 95"/>
              <a:gd name="T78" fmla="*/ 2147483647 w 96"/>
              <a:gd name="T79" fmla="*/ 2147483647 h 95"/>
              <a:gd name="T80" fmla="*/ 2147483647 w 96"/>
              <a:gd name="T81" fmla="*/ 2147483647 h 95"/>
              <a:gd name="T82" fmla="*/ 2147483647 w 96"/>
              <a:gd name="T83" fmla="*/ 2147483647 h 95"/>
              <a:gd name="T84" fmla="*/ 2147483647 w 96"/>
              <a:gd name="T85" fmla="*/ 2147483647 h 95"/>
              <a:gd name="T86" fmla="*/ 2147483647 w 96"/>
              <a:gd name="T87" fmla="*/ 2147483647 h 95"/>
              <a:gd name="T88" fmla="*/ 2147483647 w 96"/>
              <a:gd name="T89" fmla="*/ 2147483647 h 95"/>
              <a:gd name="T90" fmla="*/ 2147483647 w 96"/>
              <a:gd name="T91" fmla="*/ 2147483647 h 95"/>
              <a:gd name="T92" fmla="*/ 2147483647 w 96"/>
              <a:gd name="T93" fmla="*/ 2147483647 h 95"/>
              <a:gd name="T94" fmla="*/ 2147483647 w 96"/>
              <a:gd name="T95" fmla="*/ 2147483647 h 95"/>
              <a:gd name="T96" fmla="*/ 2147483647 w 96"/>
              <a:gd name="T97" fmla="*/ 2147483647 h 95"/>
              <a:gd name="T98" fmla="*/ 2147483647 w 96"/>
              <a:gd name="T99" fmla="*/ 2147483647 h 95"/>
              <a:gd name="T100" fmla="*/ 2147483647 w 96"/>
              <a:gd name="T101" fmla="*/ 2147483647 h 95"/>
              <a:gd name="T102" fmla="*/ 2147483647 w 96"/>
              <a:gd name="T103" fmla="*/ 2147483647 h 95"/>
              <a:gd name="T104" fmla="*/ 2147483647 w 96"/>
              <a:gd name="T105" fmla="*/ 2147483647 h 95"/>
              <a:gd name="T106" fmla="*/ 2147483647 w 96"/>
              <a:gd name="T107" fmla="*/ 2147483647 h 95"/>
              <a:gd name="T108" fmla="*/ 2147483647 w 96"/>
              <a:gd name="T109" fmla="*/ 2147483647 h 95"/>
              <a:gd name="T110" fmla="*/ 2147483647 w 96"/>
              <a:gd name="T111" fmla="*/ 2147483647 h 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"/>
              <a:gd name="T169" fmla="*/ 0 h 95"/>
              <a:gd name="T170" fmla="*/ 96 w 96"/>
              <a:gd name="T171" fmla="*/ 95 h 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" h="95"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9"/>
                  <a:pt x="41" y="59"/>
                  <a:pt x="41" y="60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7"/>
                  <a:pt x="41" y="67"/>
                  <a:pt x="42" y="67"/>
                </a:cubicBezTo>
                <a:cubicBezTo>
                  <a:pt x="45" y="68"/>
                  <a:pt x="47" y="69"/>
                  <a:pt x="48" y="70"/>
                </a:cubicBezTo>
                <a:cubicBezTo>
                  <a:pt x="48" y="70"/>
                  <a:pt x="49" y="71"/>
                  <a:pt x="49" y="71"/>
                </a:cubicBezTo>
                <a:cubicBezTo>
                  <a:pt x="49" y="74"/>
                  <a:pt x="49" y="77"/>
                  <a:pt x="49" y="80"/>
                </a:cubicBezTo>
                <a:cubicBezTo>
                  <a:pt x="48" y="81"/>
                  <a:pt x="48" y="81"/>
                  <a:pt x="48" y="81"/>
                </a:cubicBezTo>
                <a:cubicBezTo>
                  <a:pt x="47" y="82"/>
                  <a:pt x="46" y="83"/>
                  <a:pt x="44" y="8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1"/>
                  <a:pt x="44" y="91"/>
                  <a:pt x="43" y="91"/>
                </a:cubicBezTo>
                <a:cubicBezTo>
                  <a:pt x="42" y="92"/>
                  <a:pt x="40" y="93"/>
                  <a:pt x="37" y="94"/>
                </a:cubicBezTo>
                <a:cubicBezTo>
                  <a:pt x="34" y="94"/>
                  <a:pt x="29" y="95"/>
                  <a:pt x="24" y="95"/>
                </a:cubicBezTo>
                <a:cubicBezTo>
                  <a:pt x="19" y="95"/>
                  <a:pt x="15" y="94"/>
                  <a:pt x="11" y="94"/>
                </a:cubicBezTo>
                <a:cubicBezTo>
                  <a:pt x="8" y="93"/>
                  <a:pt x="6" y="92"/>
                  <a:pt x="5" y="91"/>
                </a:cubicBezTo>
                <a:cubicBezTo>
                  <a:pt x="5" y="91"/>
                  <a:pt x="4" y="91"/>
                  <a:pt x="4" y="90"/>
                </a:cubicBezTo>
                <a:cubicBezTo>
                  <a:pt x="4" y="87"/>
                  <a:pt x="4" y="84"/>
                  <a:pt x="4" y="81"/>
                </a:cubicBezTo>
                <a:cubicBezTo>
                  <a:pt x="4" y="81"/>
                  <a:pt x="4" y="80"/>
                  <a:pt x="5" y="80"/>
                </a:cubicBezTo>
                <a:cubicBezTo>
                  <a:pt x="6" y="79"/>
                  <a:pt x="7" y="78"/>
                  <a:pt x="9" y="78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8" y="72"/>
                  <a:pt x="8" y="72"/>
                </a:cubicBezTo>
                <a:cubicBezTo>
                  <a:pt x="5" y="72"/>
                  <a:pt x="3" y="71"/>
                  <a:pt x="2" y="70"/>
                </a:cubicBezTo>
                <a:cubicBezTo>
                  <a:pt x="1" y="69"/>
                  <a:pt x="1" y="69"/>
                  <a:pt x="1" y="68"/>
                </a:cubicBezTo>
                <a:cubicBezTo>
                  <a:pt x="1" y="65"/>
                  <a:pt x="1" y="62"/>
                  <a:pt x="1" y="60"/>
                </a:cubicBezTo>
                <a:cubicBezTo>
                  <a:pt x="1" y="59"/>
                  <a:pt x="1" y="59"/>
                  <a:pt x="2" y="58"/>
                </a:cubicBezTo>
                <a:cubicBezTo>
                  <a:pt x="3" y="57"/>
                  <a:pt x="5" y="56"/>
                  <a:pt x="8" y="56"/>
                </a:cubicBezTo>
                <a:cubicBezTo>
                  <a:pt x="8" y="56"/>
                  <a:pt x="9" y="56"/>
                  <a:pt x="9" y="55"/>
                </a:cubicBezTo>
                <a:cubicBezTo>
                  <a:pt x="9" y="55"/>
                  <a:pt x="8" y="55"/>
                  <a:pt x="8" y="54"/>
                </a:cubicBezTo>
                <a:cubicBezTo>
                  <a:pt x="8" y="51"/>
                  <a:pt x="8" y="48"/>
                  <a:pt x="8" y="45"/>
                </a:cubicBezTo>
                <a:cubicBezTo>
                  <a:pt x="8" y="45"/>
                  <a:pt x="9" y="44"/>
                  <a:pt x="9" y="44"/>
                </a:cubicBezTo>
                <a:cubicBezTo>
                  <a:pt x="8" y="44"/>
                  <a:pt x="8" y="44"/>
                  <a:pt x="7" y="43"/>
                </a:cubicBezTo>
                <a:cubicBezTo>
                  <a:pt x="4" y="43"/>
                  <a:pt x="2" y="42"/>
                  <a:pt x="1" y="41"/>
                </a:cubicBezTo>
                <a:cubicBezTo>
                  <a:pt x="0" y="41"/>
                  <a:pt x="0" y="40"/>
                  <a:pt x="0" y="39"/>
                </a:cubicBezTo>
                <a:cubicBezTo>
                  <a:pt x="0" y="37"/>
                  <a:pt x="0" y="34"/>
                  <a:pt x="0" y="31"/>
                </a:cubicBezTo>
                <a:cubicBezTo>
                  <a:pt x="0" y="30"/>
                  <a:pt x="0" y="30"/>
                  <a:pt x="1" y="29"/>
                </a:cubicBezTo>
                <a:cubicBezTo>
                  <a:pt x="2" y="28"/>
                  <a:pt x="4" y="27"/>
                  <a:pt x="7" y="27"/>
                </a:cubicBezTo>
                <a:cubicBezTo>
                  <a:pt x="10" y="26"/>
                  <a:pt x="15" y="26"/>
                  <a:pt x="20" y="26"/>
                </a:cubicBezTo>
                <a:cubicBezTo>
                  <a:pt x="25" y="26"/>
                  <a:pt x="29" y="26"/>
                  <a:pt x="33" y="27"/>
                </a:cubicBezTo>
                <a:cubicBezTo>
                  <a:pt x="36" y="27"/>
                  <a:pt x="38" y="28"/>
                  <a:pt x="39" y="29"/>
                </a:cubicBezTo>
                <a:cubicBezTo>
                  <a:pt x="39" y="30"/>
                  <a:pt x="40" y="30"/>
                  <a:pt x="40" y="31"/>
                </a:cubicBezTo>
                <a:cubicBezTo>
                  <a:pt x="40" y="34"/>
                  <a:pt x="40" y="37"/>
                  <a:pt x="40" y="39"/>
                </a:cubicBezTo>
                <a:cubicBezTo>
                  <a:pt x="39" y="40"/>
                  <a:pt x="39" y="41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4" y="42"/>
                  <a:pt x="46" y="43"/>
                  <a:pt x="47" y="44"/>
                </a:cubicBezTo>
                <a:cubicBezTo>
                  <a:pt x="48" y="44"/>
                  <a:pt x="48" y="45"/>
                  <a:pt x="48" y="45"/>
                </a:cubicBezTo>
                <a:cubicBezTo>
                  <a:pt x="48" y="48"/>
                  <a:pt x="48" y="51"/>
                  <a:pt x="48" y="54"/>
                </a:cubicBezTo>
                <a:cubicBezTo>
                  <a:pt x="48" y="55"/>
                  <a:pt x="48" y="55"/>
                  <a:pt x="47" y="56"/>
                </a:cubicBezTo>
                <a:cubicBezTo>
                  <a:pt x="46" y="56"/>
                  <a:pt x="44" y="57"/>
                  <a:pt x="41" y="58"/>
                </a:cubicBezTo>
                <a:cubicBezTo>
                  <a:pt x="41" y="58"/>
                  <a:pt x="40" y="58"/>
                  <a:pt x="40" y="58"/>
                </a:cubicBezTo>
                <a:close/>
                <a:moveTo>
                  <a:pt x="73" y="0"/>
                </a:moveTo>
                <a:cubicBezTo>
                  <a:pt x="68" y="0"/>
                  <a:pt x="64" y="1"/>
                  <a:pt x="60" y="1"/>
                </a:cubicBezTo>
                <a:cubicBezTo>
                  <a:pt x="58" y="2"/>
                  <a:pt x="55" y="3"/>
                  <a:pt x="54" y="4"/>
                </a:cubicBezTo>
                <a:cubicBezTo>
                  <a:pt x="54" y="4"/>
                  <a:pt x="54" y="4"/>
                  <a:pt x="54" y="5"/>
                </a:cubicBezTo>
                <a:cubicBezTo>
                  <a:pt x="54" y="8"/>
                  <a:pt x="54" y="11"/>
                  <a:pt x="54" y="14"/>
                </a:cubicBezTo>
                <a:cubicBezTo>
                  <a:pt x="54" y="14"/>
                  <a:pt x="54" y="15"/>
                  <a:pt x="54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4" y="16"/>
                </a:cubicBezTo>
                <a:cubicBezTo>
                  <a:pt x="51" y="17"/>
                  <a:pt x="49" y="17"/>
                  <a:pt x="48" y="18"/>
                </a:cubicBezTo>
                <a:cubicBezTo>
                  <a:pt x="48" y="19"/>
                  <a:pt x="47" y="19"/>
                  <a:pt x="47" y="20"/>
                </a:cubicBezTo>
                <a:cubicBezTo>
                  <a:pt x="47" y="23"/>
                  <a:pt x="47" y="26"/>
                  <a:pt x="47" y="28"/>
                </a:cubicBezTo>
                <a:cubicBezTo>
                  <a:pt x="47" y="29"/>
                  <a:pt x="48" y="30"/>
                  <a:pt x="48" y="30"/>
                </a:cubicBezTo>
                <a:cubicBezTo>
                  <a:pt x="49" y="31"/>
                  <a:pt x="51" y="32"/>
                  <a:pt x="54" y="32"/>
                </a:cubicBezTo>
                <a:cubicBezTo>
                  <a:pt x="54" y="32"/>
                  <a:pt x="55" y="33"/>
                  <a:pt x="55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4"/>
                  <a:pt x="53" y="34"/>
                  <a:pt x="53" y="35"/>
                </a:cubicBezTo>
                <a:cubicBezTo>
                  <a:pt x="53" y="38"/>
                  <a:pt x="53" y="41"/>
                  <a:pt x="53" y="43"/>
                </a:cubicBezTo>
                <a:cubicBezTo>
                  <a:pt x="53" y="44"/>
                  <a:pt x="53" y="44"/>
                  <a:pt x="54" y="45"/>
                </a:cubicBezTo>
                <a:cubicBezTo>
                  <a:pt x="55" y="46"/>
                  <a:pt x="56" y="46"/>
                  <a:pt x="57" y="47"/>
                </a:cubicBezTo>
                <a:cubicBezTo>
                  <a:pt x="56" y="47"/>
                  <a:pt x="55" y="48"/>
                  <a:pt x="55" y="48"/>
                </a:cubicBezTo>
                <a:cubicBezTo>
                  <a:pt x="54" y="49"/>
                  <a:pt x="54" y="49"/>
                  <a:pt x="54" y="50"/>
                </a:cubicBezTo>
                <a:cubicBezTo>
                  <a:pt x="54" y="52"/>
                  <a:pt x="54" y="55"/>
                  <a:pt x="54" y="58"/>
                </a:cubicBezTo>
                <a:cubicBezTo>
                  <a:pt x="54" y="59"/>
                  <a:pt x="54" y="59"/>
                  <a:pt x="55" y="60"/>
                </a:cubicBezTo>
                <a:cubicBezTo>
                  <a:pt x="56" y="61"/>
                  <a:pt x="57" y="61"/>
                  <a:pt x="59" y="62"/>
                </a:cubicBezTo>
                <a:cubicBezTo>
                  <a:pt x="59" y="62"/>
                  <a:pt x="58" y="62"/>
                  <a:pt x="58" y="63"/>
                </a:cubicBezTo>
                <a:cubicBezTo>
                  <a:pt x="57" y="63"/>
                  <a:pt x="57" y="64"/>
                  <a:pt x="57" y="64"/>
                </a:cubicBezTo>
                <a:cubicBezTo>
                  <a:pt x="57" y="67"/>
                  <a:pt x="57" y="70"/>
                  <a:pt x="57" y="73"/>
                </a:cubicBezTo>
                <a:cubicBezTo>
                  <a:pt x="57" y="74"/>
                  <a:pt x="57" y="74"/>
                  <a:pt x="58" y="75"/>
                </a:cubicBezTo>
                <a:cubicBezTo>
                  <a:pt x="58" y="75"/>
                  <a:pt x="58" y="75"/>
                  <a:pt x="59" y="76"/>
                </a:cubicBezTo>
                <a:cubicBezTo>
                  <a:pt x="57" y="76"/>
                  <a:pt x="56" y="77"/>
                  <a:pt x="55" y="77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2"/>
                  <a:pt x="54" y="85"/>
                  <a:pt x="54" y="88"/>
                </a:cubicBezTo>
                <a:cubicBezTo>
                  <a:pt x="54" y="88"/>
                  <a:pt x="54" y="89"/>
                  <a:pt x="55" y="89"/>
                </a:cubicBezTo>
                <a:cubicBezTo>
                  <a:pt x="56" y="90"/>
                  <a:pt x="58" y="91"/>
                  <a:pt x="61" y="92"/>
                </a:cubicBezTo>
                <a:cubicBezTo>
                  <a:pt x="64" y="92"/>
                  <a:pt x="69" y="92"/>
                  <a:pt x="74" y="92"/>
                </a:cubicBezTo>
                <a:cubicBezTo>
                  <a:pt x="79" y="92"/>
                  <a:pt x="84" y="92"/>
                  <a:pt x="87" y="92"/>
                </a:cubicBezTo>
                <a:cubicBezTo>
                  <a:pt x="90" y="91"/>
                  <a:pt x="92" y="90"/>
                  <a:pt x="93" y="89"/>
                </a:cubicBezTo>
                <a:cubicBezTo>
                  <a:pt x="93" y="89"/>
                  <a:pt x="94" y="89"/>
                  <a:pt x="94" y="88"/>
                </a:cubicBezTo>
                <a:cubicBezTo>
                  <a:pt x="94" y="85"/>
                  <a:pt x="94" y="82"/>
                  <a:pt x="94" y="79"/>
                </a:cubicBezTo>
                <a:cubicBezTo>
                  <a:pt x="94" y="78"/>
                  <a:pt x="94" y="78"/>
                  <a:pt x="93" y="77"/>
                </a:cubicBezTo>
                <a:cubicBezTo>
                  <a:pt x="93" y="77"/>
                  <a:pt x="92" y="77"/>
                  <a:pt x="92" y="76"/>
                </a:cubicBezTo>
                <a:cubicBezTo>
                  <a:pt x="93" y="76"/>
                  <a:pt x="95" y="75"/>
                  <a:pt x="95" y="75"/>
                </a:cubicBezTo>
                <a:cubicBezTo>
                  <a:pt x="96" y="74"/>
                  <a:pt x="96" y="74"/>
                  <a:pt x="96" y="73"/>
                </a:cubicBezTo>
                <a:cubicBezTo>
                  <a:pt x="96" y="70"/>
                  <a:pt x="96" y="67"/>
                  <a:pt x="96" y="64"/>
                </a:cubicBezTo>
                <a:cubicBezTo>
                  <a:pt x="96" y="64"/>
                  <a:pt x="96" y="63"/>
                  <a:pt x="96" y="63"/>
                </a:cubicBezTo>
                <a:cubicBezTo>
                  <a:pt x="95" y="62"/>
                  <a:pt x="93" y="61"/>
                  <a:pt x="91" y="61"/>
                </a:cubicBezTo>
                <a:cubicBezTo>
                  <a:pt x="92" y="61"/>
                  <a:pt x="92" y="60"/>
                  <a:pt x="93" y="60"/>
                </a:cubicBezTo>
                <a:cubicBezTo>
                  <a:pt x="93" y="59"/>
                  <a:pt x="94" y="59"/>
                  <a:pt x="94" y="58"/>
                </a:cubicBezTo>
                <a:cubicBezTo>
                  <a:pt x="94" y="55"/>
                  <a:pt x="94" y="52"/>
                  <a:pt x="94" y="50"/>
                </a:cubicBezTo>
                <a:cubicBezTo>
                  <a:pt x="94" y="49"/>
                  <a:pt x="94" y="49"/>
                  <a:pt x="93" y="48"/>
                </a:cubicBezTo>
                <a:cubicBezTo>
                  <a:pt x="92" y="47"/>
                  <a:pt x="91" y="47"/>
                  <a:pt x="90" y="46"/>
                </a:cubicBezTo>
                <a:cubicBezTo>
                  <a:pt x="91" y="46"/>
                  <a:pt x="91" y="46"/>
                  <a:pt x="92" y="45"/>
                </a:cubicBezTo>
                <a:cubicBezTo>
                  <a:pt x="92" y="45"/>
                  <a:pt x="93" y="44"/>
                  <a:pt x="93" y="43"/>
                </a:cubicBezTo>
                <a:cubicBezTo>
                  <a:pt x="93" y="41"/>
                  <a:pt x="93" y="38"/>
                  <a:pt x="93" y="35"/>
                </a:cubicBezTo>
                <a:cubicBezTo>
                  <a:pt x="93" y="34"/>
                  <a:pt x="92" y="34"/>
                  <a:pt x="92" y="33"/>
                </a:cubicBezTo>
                <a:cubicBezTo>
                  <a:pt x="91" y="32"/>
                  <a:pt x="89" y="31"/>
                  <a:pt x="86" y="31"/>
                </a:cubicBezTo>
                <a:cubicBezTo>
                  <a:pt x="86" y="31"/>
                  <a:pt x="85" y="31"/>
                  <a:pt x="85" y="31"/>
                </a:cubicBezTo>
                <a:cubicBezTo>
                  <a:pt x="86" y="31"/>
                  <a:pt x="86" y="30"/>
                  <a:pt x="86" y="30"/>
                </a:cubicBezTo>
                <a:cubicBezTo>
                  <a:pt x="87" y="30"/>
                  <a:pt x="87" y="29"/>
                  <a:pt x="87" y="28"/>
                </a:cubicBezTo>
                <a:cubicBezTo>
                  <a:pt x="87" y="26"/>
                  <a:pt x="87" y="23"/>
                  <a:pt x="87" y="20"/>
                </a:cubicBezTo>
                <a:cubicBezTo>
                  <a:pt x="87" y="19"/>
                  <a:pt x="87" y="19"/>
                  <a:pt x="86" y="18"/>
                </a:cubicBezTo>
                <a:cubicBezTo>
                  <a:pt x="86" y="18"/>
                  <a:pt x="86" y="18"/>
                  <a:pt x="85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9" y="17"/>
                  <a:pt x="91" y="16"/>
                  <a:pt x="92" y="15"/>
                </a:cubicBezTo>
                <a:cubicBezTo>
                  <a:pt x="93" y="15"/>
                  <a:pt x="93" y="15"/>
                  <a:pt x="93" y="14"/>
                </a:cubicBezTo>
                <a:cubicBezTo>
                  <a:pt x="93" y="11"/>
                  <a:pt x="93" y="8"/>
                  <a:pt x="93" y="5"/>
                </a:cubicBezTo>
                <a:cubicBezTo>
                  <a:pt x="93" y="5"/>
                  <a:pt x="93" y="4"/>
                  <a:pt x="92" y="3"/>
                </a:cubicBezTo>
                <a:cubicBezTo>
                  <a:pt x="91" y="2"/>
                  <a:pt x="89" y="2"/>
                  <a:pt x="86" y="1"/>
                </a:cubicBezTo>
                <a:cubicBezTo>
                  <a:pt x="83" y="1"/>
                  <a:pt x="78" y="0"/>
                  <a:pt x="73" y="0"/>
                </a:cubicBezTo>
                <a:close/>
                <a:moveTo>
                  <a:pt x="78" y="18"/>
                </a:moveTo>
                <a:cubicBezTo>
                  <a:pt x="78" y="19"/>
                  <a:pt x="79" y="19"/>
                  <a:pt x="79" y="19"/>
                </a:cubicBezTo>
                <a:cubicBezTo>
                  <a:pt x="81" y="19"/>
                  <a:pt x="82" y="19"/>
                  <a:pt x="82" y="19"/>
                </a:cubicBezTo>
                <a:cubicBezTo>
                  <a:pt x="82" y="20"/>
                  <a:pt x="81" y="20"/>
                  <a:pt x="79" y="20"/>
                </a:cubicBezTo>
                <a:cubicBezTo>
                  <a:pt x="76" y="21"/>
                  <a:pt x="72" y="21"/>
                  <a:pt x="67" y="21"/>
                </a:cubicBezTo>
                <a:cubicBezTo>
                  <a:pt x="62" y="21"/>
                  <a:pt x="58" y="21"/>
                  <a:pt x="55" y="20"/>
                </a:cubicBezTo>
                <a:cubicBezTo>
                  <a:pt x="53" y="20"/>
                  <a:pt x="52" y="20"/>
                  <a:pt x="52" y="19"/>
                </a:cubicBezTo>
                <a:cubicBezTo>
                  <a:pt x="52" y="19"/>
                  <a:pt x="53" y="19"/>
                  <a:pt x="55" y="19"/>
                </a:cubicBezTo>
                <a:cubicBezTo>
                  <a:pt x="57" y="18"/>
                  <a:pt x="60" y="18"/>
                  <a:pt x="63" y="18"/>
                </a:cubicBezTo>
                <a:cubicBezTo>
                  <a:pt x="66" y="18"/>
                  <a:pt x="69" y="19"/>
                  <a:pt x="73" y="19"/>
                </a:cubicBezTo>
                <a:cubicBezTo>
                  <a:pt x="75" y="19"/>
                  <a:pt x="76" y="19"/>
                  <a:pt x="78" y="18"/>
                </a:cubicBezTo>
                <a:close/>
                <a:moveTo>
                  <a:pt x="85" y="4"/>
                </a:moveTo>
                <a:cubicBezTo>
                  <a:pt x="87" y="4"/>
                  <a:pt x="88" y="4"/>
                  <a:pt x="88" y="5"/>
                </a:cubicBezTo>
                <a:cubicBezTo>
                  <a:pt x="88" y="5"/>
                  <a:pt x="87" y="5"/>
                  <a:pt x="85" y="5"/>
                </a:cubicBezTo>
                <a:cubicBezTo>
                  <a:pt x="82" y="6"/>
                  <a:pt x="78" y="6"/>
                  <a:pt x="73" y="6"/>
                </a:cubicBezTo>
                <a:cubicBezTo>
                  <a:pt x="69" y="6"/>
                  <a:pt x="64" y="6"/>
                  <a:pt x="61" y="5"/>
                </a:cubicBezTo>
                <a:cubicBezTo>
                  <a:pt x="59" y="5"/>
                  <a:pt x="58" y="5"/>
                  <a:pt x="58" y="5"/>
                </a:cubicBezTo>
                <a:cubicBezTo>
                  <a:pt x="58" y="4"/>
                  <a:pt x="59" y="4"/>
                  <a:pt x="61" y="4"/>
                </a:cubicBezTo>
                <a:cubicBezTo>
                  <a:pt x="64" y="3"/>
                  <a:pt x="69" y="3"/>
                  <a:pt x="73" y="3"/>
                </a:cubicBezTo>
                <a:cubicBezTo>
                  <a:pt x="78" y="3"/>
                  <a:pt x="82" y="3"/>
                  <a:pt x="85" y="4"/>
                </a:cubicBezTo>
                <a:close/>
                <a:moveTo>
                  <a:pt x="78" y="33"/>
                </a:moveTo>
                <a:cubicBezTo>
                  <a:pt x="80" y="33"/>
                  <a:pt x="83" y="33"/>
                  <a:pt x="85" y="34"/>
                </a:cubicBezTo>
                <a:cubicBezTo>
                  <a:pt x="87" y="34"/>
                  <a:pt x="88" y="34"/>
                  <a:pt x="88" y="34"/>
                </a:cubicBezTo>
                <a:cubicBezTo>
                  <a:pt x="88" y="35"/>
                  <a:pt x="87" y="35"/>
                  <a:pt x="85" y="35"/>
                </a:cubicBezTo>
                <a:cubicBezTo>
                  <a:pt x="82" y="36"/>
                  <a:pt x="78" y="36"/>
                  <a:pt x="73" y="36"/>
                </a:cubicBezTo>
                <a:cubicBezTo>
                  <a:pt x="68" y="36"/>
                  <a:pt x="64" y="36"/>
                  <a:pt x="61" y="35"/>
                </a:cubicBezTo>
                <a:cubicBezTo>
                  <a:pt x="59" y="35"/>
                  <a:pt x="58" y="35"/>
                  <a:pt x="58" y="34"/>
                </a:cubicBezTo>
                <a:cubicBezTo>
                  <a:pt x="58" y="34"/>
                  <a:pt x="59" y="34"/>
                  <a:pt x="61" y="34"/>
                </a:cubicBezTo>
                <a:cubicBezTo>
                  <a:pt x="61" y="33"/>
                  <a:pt x="62" y="33"/>
                  <a:pt x="63" y="33"/>
                </a:cubicBezTo>
                <a:cubicBezTo>
                  <a:pt x="64" y="33"/>
                  <a:pt x="66" y="33"/>
                  <a:pt x="67" y="33"/>
                </a:cubicBezTo>
                <a:cubicBezTo>
                  <a:pt x="71" y="33"/>
                  <a:pt x="75" y="33"/>
                  <a:pt x="78" y="33"/>
                </a:cubicBezTo>
                <a:close/>
                <a:moveTo>
                  <a:pt x="82" y="48"/>
                </a:moveTo>
                <a:cubicBezTo>
                  <a:pt x="83" y="48"/>
                  <a:pt x="85" y="48"/>
                  <a:pt x="86" y="48"/>
                </a:cubicBezTo>
                <a:cubicBezTo>
                  <a:pt x="88" y="49"/>
                  <a:pt x="89" y="49"/>
                  <a:pt x="89" y="49"/>
                </a:cubicBezTo>
                <a:cubicBezTo>
                  <a:pt x="89" y="49"/>
                  <a:pt x="88" y="50"/>
                  <a:pt x="86" y="50"/>
                </a:cubicBezTo>
                <a:cubicBezTo>
                  <a:pt x="83" y="50"/>
                  <a:pt x="79" y="51"/>
                  <a:pt x="74" y="51"/>
                </a:cubicBezTo>
                <a:cubicBezTo>
                  <a:pt x="69" y="51"/>
                  <a:pt x="65" y="50"/>
                  <a:pt x="62" y="50"/>
                </a:cubicBezTo>
                <a:cubicBezTo>
                  <a:pt x="60" y="50"/>
                  <a:pt x="59" y="49"/>
                  <a:pt x="59" y="49"/>
                </a:cubicBezTo>
                <a:cubicBezTo>
                  <a:pt x="59" y="49"/>
                  <a:pt x="60" y="49"/>
                  <a:pt x="62" y="48"/>
                </a:cubicBezTo>
                <a:cubicBezTo>
                  <a:pt x="63" y="48"/>
                  <a:pt x="64" y="48"/>
                  <a:pt x="65" y="48"/>
                </a:cubicBezTo>
                <a:cubicBezTo>
                  <a:pt x="68" y="48"/>
                  <a:pt x="70" y="48"/>
                  <a:pt x="73" y="48"/>
                </a:cubicBezTo>
                <a:cubicBezTo>
                  <a:pt x="76" y="48"/>
                  <a:pt x="79" y="48"/>
                  <a:pt x="82" y="48"/>
                </a:cubicBezTo>
                <a:close/>
                <a:moveTo>
                  <a:pt x="83" y="63"/>
                </a:moveTo>
                <a:cubicBezTo>
                  <a:pt x="85" y="63"/>
                  <a:pt x="87" y="63"/>
                  <a:pt x="89" y="63"/>
                </a:cubicBezTo>
                <a:cubicBezTo>
                  <a:pt x="91" y="64"/>
                  <a:pt x="92" y="64"/>
                  <a:pt x="92" y="64"/>
                </a:cubicBezTo>
                <a:cubicBezTo>
                  <a:pt x="92" y="64"/>
                  <a:pt x="91" y="64"/>
                  <a:pt x="89" y="65"/>
                </a:cubicBezTo>
                <a:cubicBezTo>
                  <a:pt x="86" y="65"/>
                  <a:pt x="81" y="66"/>
                  <a:pt x="77" y="66"/>
                </a:cubicBezTo>
                <a:cubicBezTo>
                  <a:pt x="72" y="66"/>
                  <a:pt x="68" y="65"/>
                  <a:pt x="65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5" y="63"/>
                </a:cubicBezTo>
                <a:cubicBezTo>
                  <a:pt x="65" y="63"/>
                  <a:pt x="66" y="63"/>
                  <a:pt x="67" y="63"/>
                </a:cubicBezTo>
                <a:cubicBezTo>
                  <a:pt x="69" y="63"/>
                  <a:pt x="72" y="63"/>
                  <a:pt x="74" y="63"/>
                </a:cubicBezTo>
                <a:cubicBezTo>
                  <a:pt x="77" y="63"/>
                  <a:pt x="81" y="63"/>
                  <a:pt x="83" y="63"/>
                </a:cubicBezTo>
                <a:close/>
                <a:moveTo>
                  <a:pt x="84" y="78"/>
                </a:moveTo>
                <a:cubicBezTo>
                  <a:pt x="85" y="78"/>
                  <a:pt x="85" y="78"/>
                  <a:pt x="86" y="78"/>
                </a:cubicBezTo>
                <a:cubicBezTo>
                  <a:pt x="88" y="78"/>
                  <a:pt x="89" y="78"/>
                  <a:pt x="89" y="79"/>
                </a:cubicBezTo>
                <a:cubicBezTo>
                  <a:pt x="89" y="79"/>
                  <a:pt x="88" y="79"/>
                  <a:pt x="86" y="79"/>
                </a:cubicBezTo>
                <a:cubicBezTo>
                  <a:pt x="83" y="80"/>
                  <a:pt x="79" y="80"/>
                  <a:pt x="74" y="80"/>
                </a:cubicBezTo>
                <a:cubicBezTo>
                  <a:pt x="69" y="80"/>
                  <a:pt x="65" y="80"/>
                  <a:pt x="62" y="79"/>
                </a:cubicBezTo>
                <a:cubicBezTo>
                  <a:pt x="60" y="79"/>
                  <a:pt x="59" y="79"/>
                  <a:pt x="59" y="79"/>
                </a:cubicBezTo>
                <a:cubicBezTo>
                  <a:pt x="59" y="78"/>
                  <a:pt x="60" y="78"/>
                  <a:pt x="62" y="78"/>
                </a:cubicBezTo>
                <a:cubicBezTo>
                  <a:pt x="63" y="78"/>
                  <a:pt x="65" y="77"/>
                  <a:pt x="66" y="77"/>
                </a:cubicBezTo>
                <a:cubicBezTo>
                  <a:pt x="69" y="78"/>
                  <a:pt x="73" y="78"/>
                  <a:pt x="77" y="78"/>
                </a:cubicBezTo>
                <a:cubicBezTo>
                  <a:pt x="79" y="78"/>
                  <a:pt x="82" y="78"/>
                  <a:pt x="84" y="78"/>
                </a:cubicBezTo>
                <a:close/>
                <a:moveTo>
                  <a:pt x="9" y="81"/>
                </a:move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1"/>
                  <a:pt x="9" y="81"/>
                </a:cubicBezTo>
                <a:close/>
                <a:moveTo>
                  <a:pt x="40" y="70"/>
                </a:moveTo>
                <a:cubicBezTo>
                  <a:pt x="40" y="70"/>
                  <a:pt x="40" y="70"/>
                  <a:pt x="40" y="70"/>
                </a:cubicBezTo>
                <a:cubicBezTo>
                  <a:pt x="39" y="71"/>
                  <a:pt x="37" y="72"/>
                  <a:pt x="34" y="72"/>
                </a:cubicBezTo>
                <a:cubicBezTo>
                  <a:pt x="34" y="72"/>
                  <a:pt x="33" y="72"/>
                  <a:pt x="33" y="72"/>
                </a:cubicBezTo>
                <a:cubicBezTo>
                  <a:pt x="36" y="72"/>
                  <a:pt x="39" y="72"/>
                  <a:pt x="41" y="71"/>
                </a:cubicBezTo>
                <a:cubicBezTo>
                  <a:pt x="43" y="71"/>
                  <a:pt x="44" y="71"/>
                  <a:pt x="44" y="71"/>
                </a:cubicBezTo>
                <a:cubicBezTo>
                  <a:pt x="44" y="71"/>
                  <a:pt x="43" y="70"/>
                  <a:pt x="41" y="70"/>
                </a:cubicBezTo>
                <a:cubicBezTo>
                  <a:pt x="41" y="70"/>
                  <a:pt x="40" y="70"/>
                  <a:pt x="40" y="70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29" y="44"/>
                  <a:pt x="25" y="44"/>
                  <a:pt x="20" y="44"/>
                </a:cubicBezTo>
                <a:cubicBezTo>
                  <a:pt x="18" y="44"/>
                  <a:pt x="17" y="44"/>
                  <a:pt x="15" y="44"/>
                </a:cubicBezTo>
                <a:cubicBezTo>
                  <a:pt x="14" y="44"/>
                  <a:pt x="13" y="45"/>
                  <a:pt x="13" y="45"/>
                </a:cubicBezTo>
                <a:cubicBezTo>
                  <a:pt x="13" y="45"/>
                  <a:pt x="14" y="45"/>
                  <a:pt x="16" y="46"/>
                </a:cubicBezTo>
                <a:cubicBezTo>
                  <a:pt x="19" y="46"/>
                  <a:pt x="23" y="46"/>
                  <a:pt x="28" y="46"/>
                </a:cubicBezTo>
                <a:cubicBezTo>
                  <a:pt x="33" y="46"/>
                  <a:pt x="37" y="46"/>
                  <a:pt x="40" y="46"/>
                </a:cubicBezTo>
                <a:cubicBezTo>
                  <a:pt x="42" y="45"/>
                  <a:pt x="43" y="45"/>
                  <a:pt x="43" y="45"/>
                </a:cubicBezTo>
                <a:cubicBezTo>
                  <a:pt x="43" y="45"/>
                  <a:pt x="42" y="44"/>
                  <a:pt x="40" y="44"/>
                </a:cubicBezTo>
                <a:cubicBezTo>
                  <a:pt x="38" y="44"/>
                  <a:pt x="36" y="43"/>
                  <a:pt x="33" y="43"/>
                </a:cubicBezTo>
                <a:close/>
                <a:moveTo>
                  <a:pt x="32" y="30"/>
                </a:moveTo>
                <a:cubicBezTo>
                  <a:pt x="29" y="29"/>
                  <a:pt x="25" y="29"/>
                  <a:pt x="20" y="29"/>
                </a:cubicBezTo>
                <a:cubicBezTo>
                  <a:pt x="15" y="29"/>
                  <a:pt x="11" y="29"/>
                  <a:pt x="8" y="30"/>
                </a:cubicBezTo>
                <a:cubicBezTo>
                  <a:pt x="6" y="30"/>
                  <a:pt x="5" y="30"/>
                  <a:pt x="5" y="30"/>
                </a:cubicBezTo>
                <a:cubicBezTo>
                  <a:pt x="5" y="31"/>
                  <a:pt x="6" y="31"/>
                  <a:pt x="8" y="31"/>
                </a:cubicBezTo>
                <a:cubicBezTo>
                  <a:pt x="11" y="32"/>
                  <a:pt x="15" y="32"/>
                  <a:pt x="20" y="32"/>
                </a:cubicBezTo>
                <a:cubicBezTo>
                  <a:pt x="25" y="32"/>
                  <a:pt x="29" y="32"/>
                  <a:pt x="32" y="31"/>
                </a:cubicBezTo>
                <a:cubicBezTo>
                  <a:pt x="34" y="31"/>
                  <a:pt x="35" y="31"/>
                  <a:pt x="35" y="30"/>
                </a:cubicBezTo>
                <a:cubicBezTo>
                  <a:pt x="35" y="30"/>
                  <a:pt x="34" y="30"/>
                  <a:pt x="32" y="30"/>
                </a:cubicBezTo>
                <a:close/>
                <a:moveTo>
                  <a:pt x="34" y="59"/>
                </a:moveTo>
                <a:cubicBezTo>
                  <a:pt x="32" y="59"/>
                  <a:pt x="30" y="59"/>
                  <a:pt x="28" y="59"/>
                </a:cubicBezTo>
                <a:cubicBezTo>
                  <a:pt x="23" y="59"/>
                  <a:pt x="19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3" y="58"/>
                  <a:pt x="11" y="58"/>
                  <a:pt x="9" y="58"/>
                </a:cubicBezTo>
                <a:cubicBezTo>
                  <a:pt x="7" y="59"/>
                  <a:pt x="6" y="59"/>
                  <a:pt x="6" y="59"/>
                </a:cubicBezTo>
                <a:cubicBezTo>
                  <a:pt x="6" y="59"/>
                  <a:pt x="7" y="60"/>
                  <a:pt x="9" y="60"/>
                </a:cubicBezTo>
                <a:cubicBezTo>
                  <a:pt x="12" y="60"/>
                  <a:pt x="16" y="61"/>
                  <a:pt x="21" y="61"/>
                </a:cubicBezTo>
                <a:cubicBezTo>
                  <a:pt x="26" y="61"/>
                  <a:pt x="30" y="60"/>
                  <a:pt x="33" y="60"/>
                </a:cubicBezTo>
                <a:cubicBezTo>
                  <a:pt x="35" y="60"/>
                  <a:pt x="36" y="59"/>
                  <a:pt x="36" y="59"/>
                </a:cubicBezTo>
                <a:cubicBezTo>
                  <a:pt x="36" y="59"/>
                  <a:pt x="35" y="59"/>
                  <a:pt x="34" y="59"/>
                </a:cubicBez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502993" tIns="251497" rIns="502993" bIns="25149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79"/>
          <p:cNvSpPr>
            <a:spLocks noEditPoints="1" noChangeArrowheads="1"/>
          </p:cNvSpPr>
          <p:nvPr/>
        </p:nvSpPr>
        <p:spPr bwMode="auto">
          <a:xfrm>
            <a:off x="14431765" y="19861998"/>
            <a:ext cx="2025906" cy="2436563"/>
          </a:xfrm>
          <a:custGeom>
            <a:avLst/>
            <a:gdLst>
              <a:gd name="T0" fmla="*/ 2147483647 w 98"/>
              <a:gd name="T1" fmla="*/ 2147483647 h 110"/>
              <a:gd name="T2" fmla="*/ 2147483647 w 98"/>
              <a:gd name="T3" fmla="*/ 2147483647 h 110"/>
              <a:gd name="T4" fmla="*/ 2147483647 w 98"/>
              <a:gd name="T5" fmla="*/ 2147483647 h 110"/>
              <a:gd name="T6" fmla="*/ 2147483647 w 98"/>
              <a:gd name="T7" fmla="*/ 0 h 110"/>
              <a:gd name="T8" fmla="*/ 2147483647 w 98"/>
              <a:gd name="T9" fmla="*/ 2147483647 h 110"/>
              <a:gd name="T10" fmla="*/ 2147483647 w 98"/>
              <a:gd name="T11" fmla="*/ 2147483647 h 110"/>
              <a:gd name="T12" fmla="*/ 2147483647 w 98"/>
              <a:gd name="T13" fmla="*/ 2147483647 h 110"/>
              <a:gd name="T14" fmla="*/ 2147483647 w 98"/>
              <a:gd name="T15" fmla="*/ 2147483647 h 110"/>
              <a:gd name="T16" fmla="*/ 2147483647 w 98"/>
              <a:gd name="T17" fmla="*/ 2147483647 h 110"/>
              <a:gd name="T18" fmla="*/ 2147483647 w 98"/>
              <a:gd name="T19" fmla="*/ 2147483647 h 110"/>
              <a:gd name="T20" fmla="*/ 2147483647 w 98"/>
              <a:gd name="T21" fmla="*/ 2147483647 h 110"/>
              <a:gd name="T22" fmla="*/ 2147483647 w 98"/>
              <a:gd name="T23" fmla="*/ 2147483647 h 110"/>
              <a:gd name="T24" fmla="*/ 2147483647 w 98"/>
              <a:gd name="T25" fmla="*/ 2147483647 h 110"/>
              <a:gd name="T26" fmla="*/ 2147483647 w 98"/>
              <a:gd name="T27" fmla="*/ 2147483647 h 110"/>
              <a:gd name="T28" fmla="*/ 2147483647 w 98"/>
              <a:gd name="T29" fmla="*/ 2147483647 h 110"/>
              <a:gd name="T30" fmla="*/ 2147483647 w 98"/>
              <a:gd name="T31" fmla="*/ 2147483647 h 110"/>
              <a:gd name="T32" fmla="*/ 2147483647 w 98"/>
              <a:gd name="T33" fmla="*/ 2147483647 h 110"/>
              <a:gd name="T34" fmla="*/ 2147483647 w 98"/>
              <a:gd name="T35" fmla="*/ 2147483647 h 110"/>
              <a:gd name="T36" fmla="*/ 2147483647 w 98"/>
              <a:gd name="T37" fmla="*/ 2147483647 h 110"/>
              <a:gd name="T38" fmla="*/ 2147483647 w 98"/>
              <a:gd name="T39" fmla="*/ 2147483647 h 110"/>
              <a:gd name="T40" fmla="*/ 2147483647 w 98"/>
              <a:gd name="T41" fmla="*/ 2147483647 h 110"/>
              <a:gd name="T42" fmla="*/ 2147483647 w 98"/>
              <a:gd name="T43" fmla="*/ 2147483647 h 110"/>
              <a:gd name="T44" fmla="*/ 2147483647 w 98"/>
              <a:gd name="T45" fmla="*/ 2147483647 h 110"/>
              <a:gd name="T46" fmla="*/ 2147483647 w 98"/>
              <a:gd name="T47" fmla="*/ 2147483647 h 110"/>
              <a:gd name="T48" fmla="*/ 2147483647 w 98"/>
              <a:gd name="T49" fmla="*/ 2147483647 h 110"/>
              <a:gd name="T50" fmla="*/ 2147483647 w 98"/>
              <a:gd name="T51" fmla="*/ 2147483647 h 110"/>
              <a:gd name="T52" fmla="*/ 0 w 98"/>
              <a:gd name="T53" fmla="*/ 2147483647 h 110"/>
              <a:gd name="T54" fmla="*/ 2147483647 w 98"/>
              <a:gd name="T55" fmla="*/ 2147483647 h 110"/>
              <a:gd name="T56" fmla="*/ 2147483647 w 98"/>
              <a:gd name="T57" fmla="*/ 2147483647 h 110"/>
              <a:gd name="T58" fmla="*/ 2147483647 w 98"/>
              <a:gd name="T59" fmla="*/ 2147483647 h 110"/>
              <a:gd name="T60" fmla="*/ 2147483647 w 98"/>
              <a:gd name="T61" fmla="*/ 2147483647 h 110"/>
              <a:gd name="T62" fmla="*/ 2147483647 w 98"/>
              <a:gd name="T63" fmla="*/ 2147483647 h 110"/>
              <a:gd name="T64" fmla="*/ 2147483647 w 98"/>
              <a:gd name="T65" fmla="*/ 2147483647 h 110"/>
              <a:gd name="T66" fmla="*/ 2147483647 w 98"/>
              <a:gd name="T67" fmla="*/ 2147483647 h 110"/>
              <a:gd name="T68" fmla="*/ 2147483647 w 98"/>
              <a:gd name="T69" fmla="*/ 2147483647 h 110"/>
              <a:gd name="T70" fmla="*/ 2147483647 w 98"/>
              <a:gd name="T71" fmla="*/ 2147483647 h 110"/>
              <a:gd name="T72" fmla="*/ 2147483647 w 98"/>
              <a:gd name="T73" fmla="*/ 2147483647 h 110"/>
              <a:gd name="T74" fmla="*/ 0 w 98"/>
              <a:gd name="T75" fmla="*/ 2147483647 h 110"/>
              <a:gd name="T76" fmla="*/ 2147483647 w 98"/>
              <a:gd name="T77" fmla="*/ 2147483647 h 110"/>
              <a:gd name="T78" fmla="*/ 2147483647 w 98"/>
              <a:gd name="T79" fmla="*/ 2147483647 h 110"/>
              <a:gd name="T80" fmla="*/ 2147483647 w 98"/>
              <a:gd name="T81" fmla="*/ 2147483647 h 110"/>
              <a:gd name="T82" fmla="*/ 2147483647 w 98"/>
              <a:gd name="T83" fmla="*/ 2147483647 h 110"/>
              <a:gd name="T84" fmla="*/ 2147483647 w 98"/>
              <a:gd name="T85" fmla="*/ 2147483647 h 110"/>
              <a:gd name="T86" fmla="*/ 2147483647 w 98"/>
              <a:gd name="T87" fmla="*/ 2147483647 h 110"/>
              <a:gd name="T88" fmla="*/ 2147483647 w 98"/>
              <a:gd name="T89" fmla="*/ 2147483647 h 110"/>
              <a:gd name="T90" fmla="*/ 2147483647 w 98"/>
              <a:gd name="T91" fmla="*/ 2147483647 h 110"/>
              <a:gd name="T92" fmla="*/ 2147483647 w 98"/>
              <a:gd name="T93" fmla="*/ 2147483647 h 110"/>
              <a:gd name="T94" fmla="*/ 2147483647 w 98"/>
              <a:gd name="T95" fmla="*/ 2147483647 h 110"/>
              <a:gd name="T96" fmla="*/ 2147483647 w 98"/>
              <a:gd name="T97" fmla="*/ 2147483647 h 110"/>
              <a:gd name="T98" fmla="*/ 2147483647 w 98"/>
              <a:gd name="T99" fmla="*/ 2147483647 h 110"/>
              <a:gd name="T100" fmla="*/ 2147483647 w 98"/>
              <a:gd name="T101" fmla="*/ 2147483647 h 110"/>
              <a:gd name="T102" fmla="*/ 2147483647 w 98"/>
              <a:gd name="T103" fmla="*/ 2147483647 h 110"/>
              <a:gd name="T104" fmla="*/ 2147483647 w 98"/>
              <a:gd name="T105" fmla="*/ 2147483647 h 110"/>
              <a:gd name="T106" fmla="*/ 2147483647 w 98"/>
              <a:gd name="T107" fmla="*/ 2147483647 h 110"/>
              <a:gd name="T108" fmla="*/ 2147483647 w 98"/>
              <a:gd name="T109" fmla="*/ 2147483647 h 110"/>
              <a:gd name="T110" fmla="*/ 2147483647 w 98"/>
              <a:gd name="T111" fmla="*/ 2147483647 h 110"/>
              <a:gd name="T112" fmla="*/ 2147483647 w 98"/>
              <a:gd name="T113" fmla="*/ 2147483647 h 110"/>
              <a:gd name="T114" fmla="*/ 2147483647 w 98"/>
              <a:gd name="T115" fmla="*/ 2147483647 h 110"/>
              <a:gd name="T116" fmla="*/ 2147483647 w 98"/>
              <a:gd name="T117" fmla="*/ 2147483647 h 110"/>
              <a:gd name="T118" fmla="*/ 2147483647 w 98"/>
              <a:gd name="T119" fmla="*/ 2147483647 h 110"/>
              <a:gd name="T120" fmla="*/ 2147483647 w 98"/>
              <a:gd name="T121" fmla="*/ 2147483647 h 110"/>
              <a:gd name="T122" fmla="*/ 2147483647 w 98"/>
              <a:gd name="T123" fmla="*/ 2147483647 h 1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8"/>
              <a:gd name="T187" fmla="*/ 0 h 110"/>
              <a:gd name="T188" fmla="*/ 98 w 98"/>
              <a:gd name="T189" fmla="*/ 110 h 1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8" h="110">
                <a:moveTo>
                  <a:pt x="23" y="44"/>
                </a:moveTo>
                <a:cubicBezTo>
                  <a:pt x="23" y="30"/>
                  <a:pt x="23" y="30"/>
                  <a:pt x="23" y="30"/>
                </a:cubicBezTo>
                <a:cubicBezTo>
                  <a:pt x="18" y="29"/>
                  <a:pt x="14" y="27"/>
                  <a:pt x="11" y="25"/>
                </a:cubicBezTo>
                <a:cubicBezTo>
                  <a:pt x="9" y="23"/>
                  <a:pt x="8" y="20"/>
                  <a:pt x="8" y="16"/>
                </a:cubicBezTo>
                <a:cubicBezTo>
                  <a:pt x="8" y="13"/>
                  <a:pt x="9" y="10"/>
                  <a:pt x="12" y="8"/>
                </a:cubicBezTo>
                <a:cubicBezTo>
                  <a:pt x="15" y="5"/>
                  <a:pt x="18" y="4"/>
                  <a:pt x="23" y="4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4"/>
                  <a:pt x="28" y="4"/>
                  <a:pt x="28" y="4"/>
                </a:cubicBezTo>
                <a:cubicBezTo>
                  <a:pt x="33" y="4"/>
                  <a:pt x="36" y="5"/>
                  <a:pt x="38" y="7"/>
                </a:cubicBezTo>
                <a:cubicBezTo>
                  <a:pt x="41" y="9"/>
                  <a:pt x="43" y="11"/>
                  <a:pt x="4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3"/>
                  <a:pt x="31" y="11"/>
                  <a:pt x="28" y="11"/>
                </a:cubicBezTo>
                <a:cubicBezTo>
                  <a:pt x="28" y="23"/>
                  <a:pt x="28" y="23"/>
                  <a:pt x="28" y="23"/>
                </a:cubicBezTo>
                <a:cubicBezTo>
                  <a:pt x="35" y="24"/>
                  <a:pt x="39" y="26"/>
                  <a:pt x="41" y="28"/>
                </a:cubicBezTo>
                <a:cubicBezTo>
                  <a:pt x="44" y="30"/>
                  <a:pt x="45" y="33"/>
                  <a:pt x="45" y="37"/>
                </a:cubicBezTo>
                <a:cubicBezTo>
                  <a:pt x="45" y="41"/>
                  <a:pt x="43" y="44"/>
                  <a:pt x="40" y="46"/>
                </a:cubicBezTo>
                <a:cubicBezTo>
                  <a:pt x="38" y="49"/>
                  <a:pt x="34" y="51"/>
                  <a:pt x="28" y="51"/>
                </a:cubicBezTo>
                <a:cubicBezTo>
                  <a:pt x="28" y="57"/>
                  <a:pt x="28" y="57"/>
                  <a:pt x="28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1"/>
                  <a:pt x="23" y="51"/>
                  <a:pt x="23" y="51"/>
                </a:cubicBezTo>
                <a:cubicBezTo>
                  <a:pt x="18" y="51"/>
                  <a:pt x="15" y="50"/>
                  <a:pt x="12" y="47"/>
                </a:cubicBezTo>
                <a:cubicBezTo>
                  <a:pt x="9" y="45"/>
                  <a:pt x="7" y="42"/>
                  <a:pt x="6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8"/>
                  <a:pt x="18" y="40"/>
                  <a:pt x="19" y="41"/>
                </a:cubicBezTo>
                <a:cubicBezTo>
                  <a:pt x="20" y="42"/>
                  <a:pt x="21" y="43"/>
                  <a:pt x="23" y="44"/>
                </a:cubicBezTo>
                <a:close/>
                <a:moveTo>
                  <a:pt x="58" y="94"/>
                </a:moveTo>
                <a:cubicBezTo>
                  <a:pt x="71" y="94"/>
                  <a:pt x="71" y="94"/>
                  <a:pt x="71" y="94"/>
                </a:cubicBezTo>
                <a:cubicBezTo>
                  <a:pt x="71" y="90"/>
                  <a:pt x="71" y="90"/>
                  <a:pt x="71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58" y="86"/>
                  <a:pt x="58" y="86"/>
                  <a:pt x="58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55" y="65"/>
                  <a:pt x="55" y="65"/>
                  <a:pt x="5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76" y="82"/>
                  <a:pt x="76" y="82"/>
                  <a:pt x="76" y="82"/>
                </a:cubicBezTo>
                <a:cubicBezTo>
                  <a:pt x="87" y="65"/>
                  <a:pt x="87" y="65"/>
                  <a:pt x="87" y="65"/>
                </a:cubicBezTo>
                <a:cubicBezTo>
                  <a:pt x="98" y="65"/>
                  <a:pt x="98" y="65"/>
                  <a:pt x="98" y="65"/>
                </a:cubicBezTo>
                <a:cubicBezTo>
                  <a:pt x="84" y="86"/>
                  <a:pt x="84" y="86"/>
                  <a:pt x="8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90"/>
                  <a:pt x="97" y="90"/>
                  <a:pt x="97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4"/>
                  <a:pt x="82" y="94"/>
                  <a:pt x="82" y="94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8"/>
                  <a:pt x="97" y="98"/>
                  <a:pt x="97" y="98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98"/>
                  <a:pt x="71" y="98"/>
                  <a:pt x="7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4"/>
                  <a:pt x="58" y="94"/>
                  <a:pt x="58" y="94"/>
                </a:cubicBezTo>
                <a:close/>
                <a:moveTo>
                  <a:pt x="0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8"/>
                  <a:pt x="5" y="86"/>
                  <a:pt x="5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1"/>
                  <a:pt x="0" y="81"/>
                  <a:pt x="0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8" y="71"/>
                  <a:pt x="16" y="62"/>
                  <a:pt x="30" y="62"/>
                </a:cubicBezTo>
                <a:cubicBezTo>
                  <a:pt x="37" y="62"/>
                  <a:pt x="43" y="65"/>
                  <a:pt x="48" y="69"/>
                </a:cubicBezTo>
                <a:cubicBezTo>
                  <a:pt x="48" y="70"/>
                  <a:pt x="49" y="70"/>
                  <a:pt x="49" y="71"/>
                </a:cubicBezTo>
                <a:cubicBezTo>
                  <a:pt x="42" y="75"/>
                  <a:pt x="42" y="75"/>
                  <a:pt x="42" y="75"/>
                </a:cubicBezTo>
                <a:cubicBezTo>
                  <a:pt x="42" y="75"/>
                  <a:pt x="42" y="75"/>
                  <a:pt x="42" y="74"/>
                </a:cubicBezTo>
                <a:cubicBezTo>
                  <a:pt x="39" y="71"/>
                  <a:pt x="35" y="70"/>
                  <a:pt x="30" y="70"/>
                </a:cubicBezTo>
                <a:cubicBezTo>
                  <a:pt x="22" y="70"/>
                  <a:pt x="17" y="75"/>
                  <a:pt x="15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7" y="85"/>
                  <a:pt x="37" y="85"/>
                  <a:pt x="37" y="85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6"/>
                  <a:pt x="14" y="88"/>
                  <a:pt x="14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93"/>
                  <a:pt x="37" y="93"/>
                  <a:pt x="37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8" y="99"/>
                  <a:pt x="22" y="103"/>
                  <a:pt x="30" y="103"/>
                </a:cubicBezTo>
                <a:cubicBezTo>
                  <a:pt x="34" y="103"/>
                  <a:pt x="37" y="102"/>
                  <a:pt x="40" y="100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2" y="108"/>
                  <a:pt x="36" y="110"/>
                  <a:pt x="30" y="110"/>
                </a:cubicBezTo>
                <a:cubicBezTo>
                  <a:pt x="17" y="110"/>
                  <a:pt x="9" y="103"/>
                  <a:pt x="6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9"/>
                  <a:pt x="0" y="89"/>
                  <a:pt x="0" y="89"/>
                </a:cubicBezTo>
                <a:close/>
                <a:moveTo>
                  <a:pt x="54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7" y="27"/>
                  <a:pt x="56" y="24"/>
                  <a:pt x="56" y="22"/>
                </a:cubicBezTo>
                <a:cubicBezTo>
                  <a:pt x="56" y="18"/>
                  <a:pt x="56" y="15"/>
                  <a:pt x="58" y="12"/>
                </a:cubicBezTo>
                <a:cubicBezTo>
                  <a:pt x="60" y="9"/>
                  <a:pt x="63" y="6"/>
                  <a:pt x="67" y="5"/>
                </a:cubicBezTo>
                <a:cubicBezTo>
                  <a:pt x="70" y="4"/>
                  <a:pt x="72" y="3"/>
                  <a:pt x="75" y="3"/>
                </a:cubicBezTo>
                <a:cubicBezTo>
                  <a:pt x="80" y="3"/>
                  <a:pt x="84" y="3"/>
                  <a:pt x="88" y="5"/>
                </a:cubicBezTo>
                <a:cubicBezTo>
                  <a:pt x="91" y="7"/>
                  <a:pt x="94" y="10"/>
                  <a:pt x="96" y="13"/>
                </a:cubicBezTo>
                <a:cubicBezTo>
                  <a:pt x="87" y="16"/>
                  <a:pt x="87" y="16"/>
                  <a:pt x="87" y="16"/>
                </a:cubicBezTo>
                <a:cubicBezTo>
                  <a:pt x="86" y="14"/>
                  <a:pt x="84" y="13"/>
                  <a:pt x="82" y="12"/>
                </a:cubicBezTo>
                <a:cubicBezTo>
                  <a:pt x="81" y="11"/>
                  <a:pt x="78" y="11"/>
                  <a:pt x="76" y="11"/>
                </a:cubicBezTo>
                <a:cubicBezTo>
                  <a:pt x="74" y="11"/>
                  <a:pt x="73" y="11"/>
                  <a:pt x="71" y="12"/>
                </a:cubicBezTo>
                <a:cubicBezTo>
                  <a:pt x="69" y="13"/>
                  <a:pt x="68" y="14"/>
                  <a:pt x="67" y="15"/>
                </a:cubicBezTo>
                <a:cubicBezTo>
                  <a:pt x="66" y="17"/>
                  <a:pt x="66" y="19"/>
                  <a:pt x="66" y="21"/>
                </a:cubicBezTo>
                <a:cubicBezTo>
                  <a:pt x="66" y="23"/>
                  <a:pt x="67" y="25"/>
                  <a:pt x="68" y="27"/>
                </a:cubicBezTo>
                <a:cubicBezTo>
                  <a:pt x="68" y="28"/>
                  <a:pt x="69" y="28"/>
                  <a:pt x="69" y="29"/>
                </a:cubicBezTo>
                <a:cubicBezTo>
                  <a:pt x="83" y="29"/>
                  <a:pt x="83" y="29"/>
                  <a:pt x="83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2" y="36"/>
                  <a:pt x="72" y="38"/>
                  <a:pt x="72" y="40"/>
                </a:cubicBezTo>
                <a:cubicBezTo>
                  <a:pt x="72" y="40"/>
                  <a:pt x="72" y="41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7" y="42"/>
                  <a:pt x="80" y="43"/>
                  <a:pt x="83" y="44"/>
                </a:cubicBezTo>
                <a:cubicBezTo>
                  <a:pt x="85" y="45"/>
                  <a:pt x="86" y="46"/>
                  <a:pt x="89" y="44"/>
                </a:cubicBezTo>
                <a:cubicBezTo>
                  <a:pt x="96" y="49"/>
                  <a:pt x="96" y="49"/>
                  <a:pt x="96" y="49"/>
                </a:cubicBezTo>
                <a:cubicBezTo>
                  <a:pt x="88" y="56"/>
                  <a:pt x="85" y="54"/>
                  <a:pt x="78" y="52"/>
                </a:cubicBezTo>
                <a:cubicBezTo>
                  <a:pt x="76" y="51"/>
                  <a:pt x="74" y="50"/>
                  <a:pt x="70" y="50"/>
                </a:cubicBezTo>
                <a:cubicBezTo>
                  <a:pt x="69" y="49"/>
                  <a:pt x="67" y="50"/>
                  <a:pt x="65" y="51"/>
                </a:cubicBezTo>
                <a:cubicBezTo>
                  <a:pt x="64" y="52"/>
                  <a:pt x="63" y="53"/>
                  <a:pt x="62" y="53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6"/>
                  <a:pt x="58" y="45"/>
                </a:cubicBezTo>
                <a:cubicBezTo>
                  <a:pt x="61" y="44"/>
                  <a:pt x="62" y="42"/>
                  <a:pt x="62" y="40"/>
                </a:cubicBezTo>
                <a:cubicBezTo>
                  <a:pt x="62" y="38"/>
                  <a:pt x="61" y="36"/>
                  <a:pt x="60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29"/>
                  <a:pt x="54" y="29"/>
                  <a:pt x="54" y="29"/>
                </a:cubicBezTo>
                <a:close/>
                <a:moveTo>
                  <a:pt x="23" y="10"/>
                </a:moveTo>
                <a:cubicBezTo>
                  <a:pt x="21" y="11"/>
                  <a:pt x="20" y="12"/>
                  <a:pt x="19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8" y="44"/>
                </a:moveTo>
                <a:cubicBezTo>
                  <a:pt x="30" y="44"/>
                  <a:pt x="32" y="43"/>
                  <a:pt x="33" y="42"/>
                </a:cubicBezTo>
                <a:cubicBezTo>
                  <a:pt x="35" y="41"/>
                  <a:pt x="35" y="39"/>
                  <a:pt x="35" y="38"/>
                </a:cubicBezTo>
                <a:cubicBezTo>
                  <a:pt x="35" y="36"/>
                  <a:pt x="35" y="35"/>
                  <a:pt x="34" y="34"/>
                </a:cubicBezTo>
                <a:cubicBezTo>
                  <a:pt x="33" y="33"/>
                  <a:pt x="31" y="32"/>
                  <a:pt x="28" y="32"/>
                </a:cubicBezTo>
                <a:lnTo>
                  <a:pt x="28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502993" tIns="251497" rIns="502993" bIns="25149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80"/>
          <p:cNvSpPr>
            <a:spLocks noEditPoints="1" noChangeArrowheads="1"/>
          </p:cNvSpPr>
          <p:nvPr/>
        </p:nvSpPr>
        <p:spPr bwMode="auto">
          <a:xfrm>
            <a:off x="31477215" y="19862001"/>
            <a:ext cx="1999706" cy="2392900"/>
          </a:xfrm>
          <a:custGeom>
            <a:avLst/>
            <a:gdLst>
              <a:gd name="T0" fmla="*/ 2147483647 w 96"/>
              <a:gd name="T1" fmla="*/ 2147483647 h 108"/>
              <a:gd name="T2" fmla="*/ 2147483647 w 96"/>
              <a:gd name="T3" fmla="*/ 2147483647 h 108"/>
              <a:gd name="T4" fmla="*/ 2147483647 w 96"/>
              <a:gd name="T5" fmla="*/ 2147483647 h 108"/>
              <a:gd name="T6" fmla="*/ 2147483647 w 96"/>
              <a:gd name="T7" fmla="*/ 2147483647 h 108"/>
              <a:gd name="T8" fmla="*/ 2147483647 w 96"/>
              <a:gd name="T9" fmla="*/ 2147483647 h 108"/>
              <a:gd name="T10" fmla="*/ 2147483647 w 96"/>
              <a:gd name="T11" fmla="*/ 2147483647 h 108"/>
              <a:gd name="T12" fmla="*/ 2147483647 w 96"/>
              <a:gd name="T13" fmla="*/ 2147483647 h 108"/>
              <a:gd name="T14" fmla="*/ 2147483647 w 96"/>
              <a:gd name="T15" fmla="*/ 2147483647 h 108"/>
              <a:gd name="T16" fmla="*/ 2147483647 w 96"/>
              <a:gd name="T17" fmla="*/ 2147483647 h 108"/>
              <a:gd name="T18" fmla="*/ 2147483647 w 96"/>
              <a:gd name="T19" fmla="*/ 2147483647 h 108"/>
              <a:gd name="T20" fmla="*/ 2147483647 w 96"/>
              <a:gd name="T21" fmla="*/ 2147483647 h 108"/>
              <a:gd name="T22" fmla="*/ 2147483647 w 96"/>
              <a:gd name="T23" fmla="*/ 2147483647 h 108"/>
              <a:gd name="T24" fmla="*/ 2147483647 w 96"/>
              <a:gd name="T25" fmla="*/ 2147483647 h 108"/>
              <a:gd name="T26" fmla="*/ 2147483647 w 96"/>
              <a:gd name="T27" fmla="*/ 0 h 108"/>
              <a:gd name="T28" fmla="*/ 2147483647 w 96"/>
              <a:gd name="T29" fmla="*/ 0 h 108"/>
              <a:gd name="T30" fmla="*/ 2147483647 w 96"/>
              <a:gd name="T31" fmla="*/ 2147483647 h 108"/>
              <a:gd name="T32" fmla="*/ 2147483647 w 96"/>
              <a:gd name="T33" fmla="*/ 2147483647 h 108"/>
              <a:gd name="T34" fmla="*/ 2147483647 w 96"/>
              <a:gd name="T35" fmla="*/ 2147483647 h 108"/>
              <a:gd name="T36" fmla="*/ 2147483647 w 96"/>
              <a:gd name="T37" fmla="*/ 2147483647 h 108"/>
              <a:gd name="T38" fmla="*/ 2147483647 w 96"/>
              <a:gd name="T39" fmla="*/ 2147483647 h 108"/>
              <a:gd name="T40" fmla="*/ 2147483647 w 96"/>
              <a:gd name="T41" fmla="*/ 2147483647 h 108"/>
              <a:gd name="T42" fmla="*/ 2147483647 w 96"/>
              <a:gd name="T43" fmla="*/ 2147483647 h 108"/>
              <a:gd name="T44" fmla="*/ 2147483647 w 96"/>
              <a:gd name="T45" fmla="*/ 2147483647 h 108"/>
              <a:gd name="T46" fmla="*/ 2147483647 w 96"/>
              <a:gd name="T47" fmla="*/ 2147483647 h 108"/>
              <a:gd name="T48" fmla="*/ 2147483647 w 96"/>
              <a:gd name="T49" fmla="*/ 2147483647 h 108"/>
              <a:gd name="T50" fmla="*/ 2147483647 w 96"/>
              <a:gd name="T51" fmla="*/ 2147483647 h 108"/>
              <a:gd name="T52" fmla="*/ 2147483647 w 96"/>
              <a:gd name="T53" fmla="*/ 2147483647 h 108"/>
              <a:gd name="T54" fmla="*/ 2147483647 w 96"/>
              <a:gd name="T55" fmla="*/ 2147483647 h 108"/>
              <a:gd name="T56" fmla="*/ 2147483647 w 96"/>
              <a:gd name="T57" fmla="*/ 2147483647 h 108"/>
              <a:gd name="T58" fmla="*/ 2147483647 w 96"/>
              <a:gd name="T59" fmla="*/ 2147483647 h 108"/>
              <a:gd name="T60" fmla="*/ 2147483647 w 96"/>
              <a:gd name="T61" fmla="*/ 2147483647 h 108"/>
              <a:gd name="T62" fmla="*/ 2147483647 w 96"/>
              <a:gd name="T63" fmla="*/ 2147483647 h 108"/>
              <a:gd name="T64" fmla="*/ 2147483647 w 96"/>
              <a:gd name="T65" fmla="*/ 2147483647 h 108"/>
              <a:gd name="T66" fmla="*/ 2147483647 w 96"/>
              <a:gd name="T67" fmla="*/ 2147483647 h 108"/>
              <a:gd name="T68" fmla="*/ 2147483647 w 96"/>
              <a:gd name="T69" fmla="*/ 2147483647 h 108"/>
              <a:gd name="T70" fmla="*/ 2147483647 w 96"/>
              <a:gd name="T71" fmla="*/ 2147483647 h 108"/>
              <a:gd name="T72" fmla="*/ 2147483647 w 96"/>
              <a:gd name="T73" fmla="*/ 2147483647 h 108"/>
              <a:gd name="T74" fmla="*/ 2147483647 w 96"/>
              <a:gd name="T75" fmla="*/ 2147483647 h 108"/>
              <a:gd name="T76" fmla="*/ 2147483647 w 96"/>
              <a:gd name="T77" fmla="*/ 2147483647 h 108"/>
              <a:gd name="T78" fmla="*/ 2147483647 w 96"/>
              <a:gd name="T79" fmla="*/ 2147483647 h 108"/>
              <a:gd name="T80" fmla="*/ 2147483647 w 96"/>
              <a:gd name="T81" fmla="*/ 2147483647 h 108"/>
              <a:gd name="T82" fmla="*/ 2147483647 w 96"/>
              <a:gd name="T83" fmla="*/ 2147483647 h 108"/>
              <a:gd name="T84" fmla="*/ 2147483647 w 96"/>
              <a:gd name="T85" fmla="*/ 2147483647 h 108"/>
              <a:gd name="T86" fmla="*/ 2147483647 w 96"/>
              <a:gd name="T87" fmla="*/ 2147483647 h 108"/>
              <a:gd name="T88" fmla="*/ 2147483647 w 96"/>
              <a:gd name="T89" fmla="*/ 2147483647 h 108"/>
              <a:gd name="T90" fmla="*/ 2147483647 w 96"/>
              <a:gd name="T91" fmla="*/ 2147483647 h 108"/>
              <a:gd name="T92" fmla="*/ 2147483647 w 96"/>
              <a:gd name="T93" fmla="*/ 2147483647 h 108"/>
              <a:gd name="T94" fmla="*/ 2147483647 w 96"/>
              <a:gd name="T95" fmla="*/ 2147483647 h 108"/>
              <a:gd name="T96" fmla="*/ 2147483647 w 96"/>
              <a:gd name="T97" fmla="*/ 2147483647 h 108"/>
              <a:gd name="T98" fmla="*/ 2147483647 w 96"/>
              <a:gd name="T99" fmla="*/ 2147483647 h 108"/>
              <a:gd name="T100" fmla="*/ 2147483647 w 96"/>
              <a:gd name="T101" fmla="*/ 2147483647 h 108"/>
              <a:gd name="T102" fmla="*/ 2147483647 w 96"/>
              <a:gd name="T103" fmla="*/ 2147483647 h 108"/>
              <a:gd name="T104" fmla="*/ 2147483647 w 96"/>
              <a:gd name="T105" fmla="*/ 2147483647 h 108"/>
              <a:gd name="T106" fmla="*/ 2147483647 w 96"/>
              <a:gd name="T107" fmla="*/ 2147483647 h 108"/>
              <a:gd name="T108" fmla="*/ 2147483647 w 96"/>
              <a:gd name="T109" fmla="*/ 2147483647 h 108"/>
              <a:gd name="T110" fmla="*/ 2147483647 w 96"/>
              <a:gd name="T111" fmla="*/ 2147483647 h 108"/>
              <a:gd name="T112" fmla="*/ 2147483647 w 96"/>
              <a:gd name="T113" fmla="*/ 2147483647 h 108"/>
              <a:gd name="T114" fmla="*/ 2147483647 w 96"/>
              <a:gd name="T115" fmla="*/ 2147483647 h 108"/>
              <a:gd name="T116" fmla="*/ 2147483647 w 96"/>
              <a:gd name="T117" fmla="*/ 2147483647 h 1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"/>
              <a:gd name="T178" fmla="*/ 0 h 108"/>
              <a:gd name="T179" fmla="*/ 96 w 96"/>
              <a:gd name="T180" fmla="*/ 108 h 10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" h="108">
                <a:moveTo>
                  <a:pt x="50" y="74"/>
                </a:moveTo>
                <a:cubicBezTo>
                  <a:pt x="53" y="68"/>
                  <a:pt x="53" y="68"/>
                  <a:pt x="53" y="68"/>
                </a:cubicBezTo>
                <a:cubicBezTo>
                  <a:pt x="60" y="67"/>
                  <a:pt x="60" y="67"/>
                  <a:pt x="60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6" y="55"/>
                  <a:pt x="56" y="55"/>
                  <a:pt x="56" y="55"/>
                </a:cubicBezTo>
                <a:cubicBezTo>
                  <a:pt x="50" y="59"/>
                  <a:pt x="50" y="59"/>
                  <a:pt x="50" y="59"/>
                </a:cubicBezTo>
                <a:cubicBezTo>
                  <a:pt x="43" y="55"/>
                  <a:pt x="43" y="55"/>
                  <a:pt x="43" y="55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7" y="68"/>
                  <a:pt x="47" y="68"/>
                  <a:pt x="47" y="68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25" y="34"/>
                </a:moveTo>
                <a:cubicBezTo>
                  <a:pt x="23" y="30"/>
                  <a:pt x="22" y="27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0"/>
                  <a:pt x="15" y="17"/>
                  <a:pt x="11" y="14"/>
                </a:cubicBezTo>
                <a:cubicBezTo>
                  <a:pt x="8" y="11"/>
                  <a:pt x="8" y="11"/>
                  <a:pt x="8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7"/>
                  <a:pt x="40" y="10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0"/>
                  <a:pt x="44" y="8"/>
                  <a:pt x="47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6"/>
                  <a:pt x="58" y="5"/>
                  <a:pt x="59" y="4"/>
                </a:cubicBezTo>
                <a:cubicBezTo>
                  <a:pt x="60" y="2"/>
                  <a:pt x="61" y="1"/>
                  <a:pt x="6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0"/>
                  <a:pt x="89" y="10"/>
                  <a:pt x="89" y="10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5"/>
                  <a:pt x="80" y="19"/>
                  <a:pt x="77" y="22"/>
                </a:cubicBezTo>
                <a:cubicBezTo>
                  <a:pt x="74" y="26"/>
                  <a:pt x="72" y="30"/>
                  <a:pt x="70" y="34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28"/>
                  <a:pt x="70" y="23"/>
                  <a:pt x="73" y="19"/>
                </a:cubicBezTo>
                <a:cubicBezTo>
                  <a:pt x="75" y="17"/>
                  <a:pt x="78" y="14"/>
                  <a:pt x="80" y="11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6"/>
                  <a:pt x="63" y="6"/>
                  <a:pt x="63" y="7"/>
                </a:cubicBezTo>
                <a:cubicBezTo>
                  <a:pt x="63" y="7"/>
                  <a:pt x="62" y="8"/>
                  <a:pt x="62" y="8"/>
                </a:cubicBezTo>
                <a:cubicBezTo>
                  <a:pt x="67" y="10"/>
                  <a:pt x="67" y="10"/>
                  <a:pt x="67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68" y="14"/>
                  <a:pt x="68" y="14"/>
                  <a:pt x="68" y="14"/>
                </a:cubicBezTo>
                <a:cubicBezTo>
                  <a:pt x="66" y="17"/>
                  <a:pt x="64" y="20"/>
                  <a:pt x="62" y="23"/>
                </a:cubicBezTo>
                <a:cubicBezTo>
                  <a:pt x="60" y="26"/>
                  <a:pt x="59" y="30"/>
                  <a:pt x="58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4" y="29"/>
                  <a:pt x="56" y="24"/>
                  <a:pt x="58" y="21"/>
                </a:cubicBezTo>
                <a:cubicBezTo>
                  <a:pt x="59" y="18"/>
                  <a:pt x="61" y="16"/>
                  <a:pt x="62" y="14"/>
                </a:cubicBezTo>
                <a:cubicBezTo>
                  <a:pt x="49" y="9"/>
                  <a:pt x="49" y="9"/>
                  <a:pt x="49" y="9"/>
                </a:cubicBezTo>
                <a:cubicBezTo>
                  <a:pt x="48" y="11"/>
                  <a:pt x="47" y="13"/>
                  <a:pt x="46" y="15"/>
                </a:cubicBezTo>
                <a:cubicBezTo>
                  <a:pt x="45" y="17"/>
                  <a:pt x="44" y="19"/>
                  <a:pt x="44" y="21"/>
                </a:cubicBezTo>
                <a:cubicBezTo>
                  <a:pt x="45" y="25"/>
                  <a:pt x="45" y="29"/>
                  <a:pt x="45" y="33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29"/>
                  <a:pt x="40" y="25"/>
                  <a:pt x="39" y="20"/>
                </a:cubicBezTo>
                <a:cubicBezTo>
                  <a:pt x="38" y="16"/>
                  <a:pt x="36" y="12"/>
                  <a:pt x="34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0" y="16"/>
                  <a:pt x="22" y="18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25"/>
                  <a:pt x="28" y="28"/>
                  <a:pt x="29" y="32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81" y="24"/>
                </a:moveTo>
                <a:cubicBezTo>
                  <a:pt x="90" y="27"/>
                  <a:pt x="95" y="30"/>
                  <a:pt x="95" y="35"/>
                </a:cubicBezTo>
                <a:cubicBezTo>
                  <a:pt x="95" y="36"/>
                  <a:pt x="95" y="37"/>
                  <a:pt x="95" y="38"/>
                </a:cubicBezTo>
                <a:cubicBezTo>
                  <a:pt x="96" y="45"/>
                  <a:pt x="96" y="45"/>
                  <a:pt x="96" y="45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3"/>
                  <a:pt x="79" y="55"/>
                  <a:pt x="79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65" y="67"/>
                  <a:pt x="65" y="67"/>
                  <a:pt x="65" y="67"/>
                </a:cubicBezTo>
                <a:cubicBezTo>
                  <a:pt x="72" y="68"/>
                  <a:pt x="72" y="68"/>
                  <a:pt x="72" y="68"/>
                </a:cubicBezTo>
                <a:cubicBezTo>
                  <a:pt x="75" y="74"/>
                  <a:pt x="75" y="74"/>
                  <a:pt x="75" y="74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8" y="98"/>
                  <a:pt x="88" y="98"/>
                  <a:pt x="88" y="98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77" y="105"/>
                  <a:pt x="63" y="108"/>
                  <a:pt x="49" y="108"/>
                </a:cubicBezTo>
                <a:cubicBezTo>
                  <a:pt x="36" y="108"/>
                  <a:pt x="22" y="105"/>
                  <a:pt x="13" y="100"/>
                </a:cubicBezTo>
                <a:cubicBezTo>
                  <a:pt x="10" y="98"/>
                  <a:pt x="10" y="98"/>
                  <a:pt x="10" y="9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4"/>
                  <a:pt x="23" y="74"/>
                  <a:pt x="23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33" y="67"/>
                  <a:pt x="33" y="67"/>
                  <a:pt x="33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30" y="55"/>
                  <a:pt x="30" y="55"/>
                  <a:pt x="30" y="55"/>
                </a:cubicBezTo>
                <a:cubicBezTo>
                  <a:pt x="24" y="59"/>
                  <a:pt x="24" y="59"/>
                  <a:pt x="24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5"/>
                  <a:pt x="20" y="53"/>
                  <a:pt x="20" y="51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7"/>
                  <a:pt x="1" y="36"/>
                  <a:pt x="1" y="35"/>
                </a:cubicBezTo>
                <a:cubicBezTo>
                  <a:pt x="1" y="30"/>
                  <a:pt x="7" y="27"/>
                  <a:pt x="16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6" y="32"/>
                  <a:pt x="13" y="33"/>
                  <a:pt x="13" y="33"/>
                </a:cubicBezTo>
                <a:cubicBezTo>
                  <a:pt x="13" y="33"/>
                  <a:pt x="17" y="34"/>
                  <a:pt x="22" y="35"/>
                </a:cubicBezTo>
                <a:cubicBezTo>
                  <a:pt x="29" y="37"/>
                  <a:pt x="37" y="38"/>
                  <a:pt x="48" y="38"/>
                </a:cubicBezTo>
                <a:cubicBezTo>
                  <a:pt x="60" y="38"/>
                  <a:pt x="67" y="37"/>
                  <a:pt x="74" y="35"/>
                </a:cubicBezTo>
                <a:cubicBezTo>
                  <a:pt x="80" y="34"/>
                  <a:pt x="83" y="33"/>
                  <a:pt x="83" y="33"/>
                </a:cubicBezTo>
                <a:cubicBezTo>
                  <a:pt x="83" y="33"/>
                  <a:pt x="80" y="32"/>
                  <a:pt x="76" y="31"/>
                </a:cubicBezTo>
                <a:cubicBezTo>
                  <a:pt x="81" y="24"/>
                  <a:pt x="81" y="24"/>
                  <a:pt x="81" y="24"/>
                </a:cubicBezTo>
                <a:close/>
                <a:moveTo>
                  <a:pt x="26" y="78"/>
                </a:moveTo>
                <a:cubicBezTo>
                  <a:pt x="22" y="93"/>
                  <a:pt x="22" y="93"/>
                  <a:pt x="22" y="93"/>
                </a:cubicBezTo>
                <a:cubicBezTo>
                  <a:pt x="25" y="94"/>
                  <a:pt x="29" y="96"/>
                  <a:pt x="33" y="96"/>
                </a:cubicBezTo>
                <a:cubicBezTo>
                  <a:pt x="37" y="79"/>
                  <a:pt x="37" y="79"/>
                  <a:pt x="37" y="79"/>
                </a:cubicBezTo>
                <a:cubicBezTo>
                  <a:pt x="33" y="78"/>
                  <a:pt x="29" y="78"/>
                  <a:pt x="26" y="78"/>
                </a:cubicBezTo>
                <a:close/>
                <a:moveTo>
                  <a:pt x="43" y="98"/>
                </a:moveTo>
                <a:cubicBezTo>
                  <a:pt x="45" y="98"/>
                  <a:pt x="47" y="98"/>
                  <a:pt x="49" y="98"/>
                </a:cubicBezTo>
                <a:cubicBezTo>
                  <a:pt x="52" y="98"/>
                  <a:pt x="55" y="98"/>
                  <a:pt x="58" y="98"/>
                </a:cubicBezTo>
                <a:cubicBezTo>
                  <a:pt x="55" y="79"/>
                  <a:pt x="55" y="79"/>
                  <a:pt x="55" y="79"/>
                </a:cubicBezTo>
                <a:cubicBezTo>
                  <a:pt x="52" y="79"/>
                  <a:pt x="49" y="79"/>
                  <a:pt x="46" y="7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68" y="96"/>
                </a:moveTo>
                <a:cubicBezTo>
                  <a:pt x="71" y="95"/>
                  <a:pt x="74" y="94"/>
                  <a:pt x="77" y="93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8"/>
                  <a:pt x="67" y="78"/>
                  <a:pt x="64" y="78"/>
                </a:cubicBezTo>
                <a:lnTo>
                  <a:pt x="68" y="9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863243" y="7590331"/>
            <a:ext cx="13069210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罗列出项目的主要盈利手段（靠什么赚钱），如果盈利模式有时间上的安排也应展示出来，并重点讲解其中一个或两个主要的盈利手段；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42086" y="16645094"/>
            <a:ext cx="14257800" cy="457150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在罗列的盈利手段中，需要阐明盈利主要来源于哪些用户，谁是付费用户，这些用户的购买力、付费意愿如何、通过什么方式付费；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0815" y="18794525"/>
            <a:ext cx="13069650" cy="457150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基于用户的定位、产品服务、盈利手段，企业应简要说明未来的利润可以做多大，想象空间有多大；（与市场空间要区分）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6329" y="6225145"/>
            <a:ext cx="15468778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盈利模式对于初创企业来说是一个变动、探索的过程，对于早期项目，投资人并不会立马要求企业盈利，但早期企业应说明企业未来盈利的可能性，表明企业能盈利，能做大；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菱形 66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69" name="菱形 68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0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1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2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76" name="直接连接符 75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3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82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菱形 13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16" name="菱形 15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9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30" name="矩形 29"/>
          <p:cNvSpPr/>
          <p:nvPr/>
        </p:nvSpPr>
        <p:spPr>
          <a:xfrm>
            <a:off x="6854377" y="923899"/>
            <a:ext cx="15699105" cy="2195195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技术成果介绍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营销推广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5" name="Straight Connector 60"/>
          <p:cNvCxnSpPr/>
          <p:nvPr/>
        </p:nvCxnSpPr>
        <p:spPr>
          <a:xfrm flipV="1">
            <a:off x="12619783" y="12329491"/>
            <a:ext cx="0" cy="3006705"/>
          </a:xfrm>
          <a:prstGeom prst="line">
            <a:avLst/>
          </a:prstGeom>
          <a:ln w="76200">
            <a:solidFill>
              <a:srgbClr val="FF881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1"/>
          <p:cNvSpPr/>
          <p:nvPr/>
        </p:nvSpPr>
        <p:spPr bwMode="auto">
          <a:xfrm>
            <a:off x="4803253" y="8233148"/>
            <a:ext cx="34224281" cy="12520546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C00000"/>
            </a:solidFill>
            <a:prstDash val="dash"/>
            <a:miter lim="800000"/>
          </a:ln>
        </p:spPr>
        <p:txBody>
          <a:bodyPr lIns="502993" tIns="251497" rIns="502993" bIns="251497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38833384" y="6197240"/>
            <a:ext cx="4598372" cy="2762621"/>
            <a:chOff x="9654540" y="1768263"/>
            <a:chExt cx="1316691" cy="790008"/>
          </a:xfrm>
        </p:grpSpPr>
        <p:sp>
          <p:nvSpPr>
            <p:cNvPr id="38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1B559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881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34209" y="8327200"/>
            <a:ext cx="13069650" cy="3555618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营销对象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打算在哪些城市推广，针对哪些群体，客户群层级如何划分；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2" name="Straight Connector 56"/>
          <p:cNvCxnSpPr/>
          <p:nvPr/>
        </p:nvCxnSpPr>
        <p:spPr>
          <a:xfrm>
            <a:off x="19603859" y="16524600"/>
            <a:ext cx="0" cy="3001160"/>
          </a:xfrm>
          <a:prstGeom prst="line">
            <a:avLst/>
          </a:prstGeom>
          <a:ln w="76200">
            <a:solidFill>
              <a:srgbClr val="00CC6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7"/>
          <p:cNvCxnSpPr/>
          <p:nvPr/>
        </p:nvCxnSpPr>
        <p:spPr>
          <a:xfrm flipV="1">
            <a:off x="26337457" y="9958244"/>
            <a:ext cx="0" cy="3001160"/>
          </a:xfrm>
          <a:prstGeom prst="line">
            <a:avLst/>
          </a:prstGeom>
          <a:ln w="762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6"/>
          <p:cNvCxnSpPr/>
          <p:nvPr/>
        </p:nvCxnSpPr>
        <p:spPr>
          <a:xfrm>
            <a:off x="32674961" y="13127307"/>
            <a:ext cx="0" cy="3001160"/>
          </a:xfrm>
          <a:prstGeom prst="line">
            <a:avLst/>
          </a:prstGeom>
          <a:ln w="76200">
            <a:solidFill>
              <a:srgbClr val="1B55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66355" y="19297531"/>
            <a:ext cx="13069650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推广渠道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通过哪些合作伙伴、渠道、媒体、平台推广，与合作方的合作方案，与上下游的合作方式，主要的利润分成等等；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1031" y="16524600"/>
            <a:ext cx="13071102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条件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需要什么样的人员配比，预计花费的资金、成本，预计使用多少时间做到多少的用户量，销售多少产品；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15383" y="5950402"/>
            <a:ext cx="13069650" cy="3555618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策略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采取什么样的推广策略和竞争策略，如何获取用户、留住用户；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484174" y="13751667"/>
            <a:ext cx="2178275" cy="2178489"/>
          </a:xfrm>
          <a:prstGeom prst="ellipse">
            <a:avLst/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/>
          <p:cNvSpPr/>
          <p:nvPr/>
        </p:nvSpPr>
        <p:spPr>
          <a:xfrm>
            <a:off x="18514721" y="15993998"/>
            <a:ext cx="2178275" cy="2178489"/>
          </a:xfrm>
          <a:prstGeom prst="ellipse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>
            <a:off x="25246867" y="11240243"/>
            <a:ext cx="2178275" cy="217848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/>
          <p:cNvSpPr/>
          <p:nvPr/>
        </p:nvSpPr>
        <p:spPr>
          <a:xfrm>
            <a:off x="31585824" y="12743593"/>
            <a:ext cx="2178275" cy="2178489"/>
          </a:xfrm>
          <a:prstGeom prst="ellipse">
            <a:avLst/>
          </a:prstGeom>
          <a:solidFill>
            <a:srgbClr val="1B559F"/>
          </a:solidFill>
          <a:ln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文本框 25"/>
          <p:cNvSpPr txBox="1">
            <a:spLocks noChangeArrowheads="1"/>
          </p:cNvSpPr>
          <p:nvPr/>
        </p:nvSpPr>
        <p:spPr bwMode="auto">
          <a:xfrm>
            <a:off x="1621401" y="839244"/>
            <a:ext cx="4085751" cy="23704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菱形 50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53" name="菱形 52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5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6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7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66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854377" y="923899"/>
            <a:ext cx="15699105" cy="2195195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技术成果介绍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核心价值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8614" y="5602116"/>
            <a:ext cx="13168663" cy="694192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核心技术</a:t>
            </a:r>
            <a:endParaRPr lang="en-US" altLang="zh-CN" sz="8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对于技术见长的企业，应将技术优势作为核心竞争力的重要讲解模块；注意讲解的内容应通熟易懂，不要使用专业术语晦涩难懂；同时可将技术优势转化为时间优势，以时间来表述，例如此技术领先市场</a:t>
            </a:r>
            <a:r>
              <a:rPr lang="en-US" altLang="zh-CN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566" y="5602116"/>
            <a:ext cx="13173861" cy="694192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差异化</a:t>
            </a:r>
            <a:endParaRPr lang="en-US" altLang="zh-CN" sz="8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近年来国内商业环境的竞争压力愈发凸显，新的创意会在极短的时间里被接连复制，同质化越来越严重，因此，企业在融资的时候应突出自身的差异化，包括定位的差异，用户的差异，产品服务的差异等；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779" y="15128538"/>
            <a:ext cx="13173861" cy="7788494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供应链价值</a:t>
            </a:r>
            <a:endParaRPr lang="en-US" altLang="zh-CN" sz="8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企业在供应链的价值往往会决定企业未来毛利，谈判能力以及话语权。企业可结合五力竞争分析谈谈自身在产业链中的地位，即从供应商的议价能力、购买者的议价能力、新进入者的威胁、替代品威胁、同业竞争者的竞争程度五个方面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248977" y="6621275"/>
            <a:ext cx="21594736" cy="14829942"/>
            <a:chOff x="2123728" y="1233432"/>
            <a:chExt cx="3925820" cy="2695748"/>
          </a:xfrm>
        </p:grpSpPr>
        <p:sp>
          <p:nvSpPr>
            <p:cNvPr id="35" name="Freeform 8"/>
            <p:cNvSpPr/>
            <p:nvPr/>
          </p:nvSpPr>
          <p:spPr bwMode="auto">
            <a:xfrm>
              <a:off x="4941707" y="1433837"/>
              <a:ext cx="1087540" cy="1366813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bg1"/>
            </a:solidFill>
            <a:ln w="4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5029835">
                <a:defRPr/>
              </a:pPr>
              <a:endParaRPr lang="en-US" sz="13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123728" y="1233432"/>
              <a:ext cx="3925820" cy="2695748"/>
              <a:chOff x="2123728" y="1233432"/>
              <a:chExt cx="3925820" cy="2695748"/>
            </a:xfrm>
          </p:grpSpPr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V="1">
                <a:off x="2665172" y="1419622"/>
                <a:ext cx="2794773" cy="648000"/>
              </a:xfrm>
              <a:prstGeom prst="line">
                <a:avLst/>
              </a:prstGeom>
              <a:noFill/>
              <a:ln w="57150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21920" tIns="60960" rIns="121920" bIns="60960"/>
              <a:lstStyle/>
              <a:p>
                <a:pPr defTabSz="5029835">
                  <a:defRPr/>
                </a:pPr>
                <a:endParaRPr lang="en-US" sz="132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2132428" y="2067622"/>
                <a:ext cx="1087540" cy="1365762"/>
              </a:xfrm>
              <a:custGeom>
                <a:avLst/>
                <a:gdLst>
                  <a:gd name="T0" fmla="*/ 415 w 858"/>
                  <a:gd name="T1" fmla="*/ 0 h 990"/>
                  <a:gd name="T2" fmla="*/ 0 w 858"/>
                  <a:gd name="T3" fmla="*/ 990 h 990"/>
                  <a:gd name="T4" fmla="*/ 858 w 858"/>
                  <a:gd name="T5" fmla="*/ 990 h 990"/>
                  <a:gd name="T6" fmla="*/ 415 w 858"/>
                  <a:gd name="T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0">
                    <a:moveTo>
                      <a:pt x="415" y="0"/>
                    </a:moveTo>
                    <a:lnTo>
                      <a:pt x="0" y="990"/>
                    </a:lnTo>
                    <a:lnTo>
                      <a:pt x="858" y="990"/>
                    </a:lnTo>
                    <a:lnTo>
                      <a:pt x="415" y="0"/>
                    </a:lnTo>
                    <a:close/>
                  </a:path>
                </a:pathLst>
              </a:custGeom>
              <a:noFill/>
              <a:ln w="4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20" tIns="60960" rIns="121920" bIns="60960"/>
              <a:lstStyle/>
              <a:p>
                <a:pPr defTabSz="5029835">
                  <a:defRPr/>
                </a:pPr>
                <a:endParaRPr lang="en-US" sz="132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4932040" y="2804859"/>
                <a:ext cx="1117508" cy="198867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0 w 972"/>
                  <a:gd name="T5" fmla="*/ 116 h 159"/>
                  <a:gd name="T6" fmla="*/ 155 w 972"/>
                  <a:gd name="T7" fmla="*/ 159 h 159"/>
                  <a:gd name="T8" fmla="*/ 821 w 972"/>
                  <a:gd name="T9" fmla="*/ 151 h 159"/>
                  <a:gd name="T10" fmla="*/ 821 w 972"/>
                  <a:gd name="T11" fmla="*/ 112 h 159"/>
                  <a:gd name="T12" fmla="*/ 946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2"/>
                      <a:pt x="26" y="60"/>
                    </a:cubicBezTo>
                    <a:cubicBezTo>
                      <a:pt x="49" y="79"/>
                      <a:pt x="150" y="116"/>
                      <a:pt x="150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1" y="151"/>
                      <a:pt x="821" y="151"/>
                      <a:pt x="821" y="151"/>
                    </a:cubicBezTo>
                    <a:cubicBezTo>
                      <a:pt x="821" y="112"/>
                      <a:pt x="821" y="112"/>
                      <a:pt x="821" y="112"/>
                    </a:cubicBezTo>
                    <a:cubicBezTo>
                      <a:pt x="821" y="112"/>
                      <a:pt x="923" y="88"/>
                      <a:pt x="946" y="69"/>
                    </a:cubicBezTo>
                    <a:cubicBezTo>
                      <a:pt x="969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8814"/>
              </a:solidFill>
              <a:ln w="4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5029835">
                  <a:defRPr/>
                </a:pPr>
                <a:endParaRPr lang="en-US" sz="132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2123728" y="3438644"/>
                <a:ext cx="1117508" cy="198867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1 w 972"/>
                  <a:gd name="T5" fmla="*/ 116 h 159"/>
                  <a:gd name="T6" fmla="*/ 155 w 972"/>
                  <a:gd name="T7" fmla="*/ 159 h 159"/>
                  <a:gd name="T8" fmla="*/ 822 w 972"/>
                  <a:gd name="T9" fmla="*/ 150 h 159"/>
                  <a:gd name="T10" fmla="*/ 822 w 972"/>
                  <a:gd name="T11" fmla="*/ 112 h 159"/>
                  <a:gd name="T12" fmla="*/ 947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1"/>
                      <a:pt x="26" y="60"/>
                    </a:cubicBezTo>
                    <a:cubicBezTo>
                      <a:pt x="49" y="79"/>
                      <a:pt x="151" y="116"/>
                      <a:pt x="151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2" y="150"/>
                      <a:pt x="822" y="150"/>
                      <a:pt x="822" y="150"/>
                    </a:cubicBezTo>
                    <a:cubicBezTo>
                      <a:pt x="822" y="112"/>
                      <a:pt x="822" y="112"/>
                      <a:pt x="822" y="112"/>
                    </a:cubicBezTo>
                    <a:cubicBezTo>
                      <a:pt x="822" y="112"/>
                      <a:pt x="924" y="87"/>
                      <a:pt x="947" y="69"/>
                    </a:cubicBezTo>
                    <a:cubicBezTo>
                      <a:pt x="970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00000"/>
              </a:solidFill>
              <a:ln w="4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5029835">
                  <a:defRPr/>
                </a:pPr>
                <a:endParaRPr lang="en-US" sz="132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13"/>
              <p:cNvSpPr/>
              <p:nvPr/>
            </p:nvSpPr>
            <p:spPr bwMode="auto">
              <a:xfrm>
                <a:off x="3445110" y="1233432"/>
                <a:ext cx="1322449" cy="2695748"/>
              </a:xfrm>
              <a:custGeom>
                <a:avLst/>
                <a:gdLst>
                  <a:gd name="T0" fmla="*/ 1130 w 1150"/>
                  <a:gd name="T1" fmla="*/ 1860 h 2153"/>
                  <a:gd name="T2" fmla="*/ 1081 w 1150"/>
                  <a:gd name="T3" fmla="*/ 1835 h 2153"/>
                  <a:gd name="T4" fmla="*/ 737 w 1150"/>
                  <a:gd name="T5" fmla="*/ 1763 h 2153"/>
                  <a:gd name="T6" fmla="*/ 737 w 1150"/>
                  <a:gd name="T7" fmla="*/ 1459 h 2153"/>
                  <a:gd name="T8" fmla="*/ 685 w 1150"/>
                  <a:gd name="T9" fmla="*/ 1459 h 2153"/>
                  <a:gd name="T10" fmla="*/ 685 w 1150"/>
                  <a:gd name="T11" fmla="*/ 1433 h 2153"/>
                  <a:gd name="T12" fmla="*/ 657 w 1150"/>
                  <a:gd name="T13" fmla="*/ 1433 h 2153"/>
                  <a:gd name="T14" fmla="*/ 657 w 1150"/>
                  <a:gd name="T15" fmla="*/ 1215 h 2153"/>
                  <a:gd name="T16" fmla="*/ 634 w 1150"/>
                  <a:gd name="T17" fmla="*/ 1215 h 2153"/>
                  <a:gd name="T18" fmla="*/ 634 w 1150"/>
                  <a:gd name="T19" fmla="*/ 484 h 2153"/>
                  <a:gd name="T20" fmla="*/ 672 w 1150"/>
                  <a:gd name="T21" fmla="*/ 484 h 2153"/>
                  <a:gd name="T22" fmla="*/ 728 w 1150"/>
                  <a:gd name="T23" fmla="*/ 441 h 2153"/>
                  <a:gd name="T24" fmla="*/ 672 w 1150"/>
                  <a:gd name="T25" fmla="*/ 398 h 2153"/>
                  <a:gd name="T26" fmla="*/ 634 w 1150"/>
                  <a:gd name="T27" fmla="*/ 398 h 2153"/>
                  <a:gd name="T28" fmla="*/ 634 w 1150"/>
                  <a:gd name="T29" fmla="*/ 125 h 2153"/>
                  <a:gd name="T30" fmla="*/ 654 w 1150"/>
                  <a:gd name="T31" fmla="*/ 74 h 2153"/>
                  <a:gd name="T32" fmla="*/ 579 w 1150"/>
                  <a:gd name="T33" fmla="*/ 0 h 2153"/>
                  <a:gd name="T34" fmla="*/ 505 w 1150"/>
                  <a:gd name="T35" fmla="*/ 74 h 2153"/>
                  <a:gd name="T36" fmla="*/ 527 w 1150"/>
                  <a:gd name="T37" fmla="*/ 128 h 2153"/>
                  <a:gd name="T38" fmla="*/ 525 w 1150"/>
                  <a:gd name="T39" fmla="*/ 128 h 2153"/>
                  <a:gd name="T40" fmla="*/ 525 w 1150"/>
                  <a:gd name="T41" fmla="*/ 398 h 2153"/>
                  <a:gd name="T42" fmla="*/ 492 w 1150"/>
                  <a:gd name="T43" fmla="*/ 398 h 2153"/>
                  <a:gd name="T44" fmla="*/ 436 w 1150"/>
                  <a:gd name="T45" fmla="*/ 441 h 2153"/>
                  <a:gd name="T46" fmla="*/ 492 w 1150"/>
                  <a:gd name="T47" fmla="*/ 484 h 2153"/>
                  <a:gd name="T48" fmla="*/ 525 w 1150"/>
                  <a:gd name="T49" fmla="*/ 484 h 2153"/>
                  <a:gd name="T50" fmla="*/ 525 w 1150"/>
                  <a:gd name="T51" fmla="*/ 1218 h 2153"/>
                  <a:gd name="T52" fmla="*/ 502 w 1150"/>
                  <a:gd name="T53" fmla="*/ 1218 h 2153"/>
                  <a:gd name="T54" fmla="*/ 502 w 1150"/>
                  <a:gd name="T55" fmla="*/ 1439 h 2153"/>
                  <a:gd name="T56" fmla="*/ 470 w 1150"/>
                  <a:gd name="T57" fmla="*/ 1439 h 2153"/>
                  <a:gd name="T58" fmla="*/ 470 w 1150"/>
                  <a:gd name="T59" fmla="*/ 1465 h 2153"/>
                  <a:gd name="T60" fmla="*/ 424 w 1150"/>
                  <a:gd name="T61" fmla="*/ 1465 h 2153"/>
                  <a:gd name="T62" fmla="*/ 424 w 1150"/>
                  <a:gd name="T63" fmla="*/ 1749 h 2153"/>
                  <a:gd name="T64" fmla="*/ 83 w 1150"/>
                  <a:gd name="T65" fmla="*/ 1823 h 2153"/>
                  <a:gd name="T66" fmla="*/ 37 w 1150"/>
                  <a:gd name="T67" fmla="*/ 1843 h 2153"/>
                  <a:gd name="T68" fmla="*/ 0 w 1150"/>
                  <a:gd name="T69" fmla="*/ 1886 h 2153"/>
                  <a:gd name="T70" fmla="*/ 0 w 1150"/>
                  <a:gd name="T71" fmla="*/ 2153 h 2153"/>
                  <a:gd name="T72" fmla="*/ 1150 w 1150"/>
                  <a:gd name="T73" fmla="*/ 2153 h 2153"/>
                  <a:gd name="T74" fmla="*/ 1150 w 1150"/>
                  <a:gd name="T75" fmla="*/ 1881 h 2153"/>
                  <a:gd name="T76" fmla="*/ 1130 w 1150"/>
                  <a:gd name="T77" fmla="*/ 186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0" h="2153">
                    <a:moveTo>
                      <a:pt x="1130" y="1860"/>
                    </a:moveTo>
                    <a:cubicBezTo>
                      <a:pt x="1112" y="1840"/>
                      <a:pt x="1081" y="1835"/>
                      <a:pt x="1081" y="1835"/>
                    </a:cubicBezTo>
                    <a:cubicBezTo>
                      <a:pt x="737" y="1763"/>
                      <a:pt x="737" y="1763"/>
                      <a:pt x="737" y="1763"/>
                    </a:cubicBezTo>
                    <a:cubicBezTo>
                      <a:pt x="737" y="1459"/>
                      <a:pt x="737" y="1459"/>
                      <a:pt x="737" y="1459"/>
                    </a:cubicBezTo>
                    <a:cubicBezTo>
                      <a:pt x="685" y="1459"/>
                      <a:pt x="685" y="1459"/>
                      <a:pt x="685" y="1459"/>
                    </a:cubicBezTo>
                    <a:cubicBezTo>
                      <a:pt x="685" y="1433"/>
                      <a:pt x="685" y="1433"/>
                      <a:pt x="685" y="1433"/>
                    </a:cubicBezTo>
                    <a:cubicBezTo>
                      <a:pt x="657" y="1433"/>
                      <a:pt x="657" y="1433"/>
                      <a:pt x="657" y="1433"/>
                    </a:cubicBezTo>
                    <a:cubicBezTo>
                      <a:pt x="657" y="1215"/>
                      <a:pt x="657" y="1215"/>
                      <a:pt x="657" y="1215"/>
                    </a:cubicBezTo>
                    <a:cubicBezTo>
                      <a:pt x="634" y="1215"/>
                      <a:pt x="634" y="1215"/>
                      <a:pt x="634" y="1215"/>
                    </a:cubicBezTo>
                    <a:cubicBezTo>
                      <a:pt x="634" y="484"/>
                      <a:pt x="634" y="484"/>
                      <a:pt x="634" y="484"/>
                    </a:cubicBezTo>
                    <a:cubicBezTo>
                      <a:pt x="672" y="484"/>
                      <a:pt x="672" y="484"/>
                      <a:pt x="672" y="484"/>
                    </a:cubicBezTo>
                    <a:cubicBezTo>
                      <a:pt x="703" y="484"/>
                      <a:pt x="728" y="465"/>
                      <a:pt x="728" y="441"/>
                    </a:cubicBezTo>
                    <a:cubicBezTo>
                      <a:pt x="728" y="417"/>
                      <a:pt x="703" y="398"/>
                      <a:pt x="672" y="398"/>
                    </a:cubicBezTo>
                    <a:cubicBezTo>
                      <a:pt x="634" y="398"/>
                      <a:pt x="634" y="398"/>
                      <a:pt x="634" y="398"/>
                    </a:cubicBezTo>
                    <a:cubicBezTo>
                      <a:pt x="634" y="125"/>
                      <a:pt x="634" y="125"/>
                      <a:pt x="634" y="125"/>
                    </a:cubicBezTo>
                    <a:cubicBezTo>
                      <a:pt x="646" y="112"/>
                      <a:pt x="654" y="94"/>
                      <a:pt x="654" y="74"/>
                    </a:cubicBezTo>
                    <a:cubicBezTo>
                      <a:pt x="654" y="33"/>
                      <a:pt x="620" y="0"/>
                      <a:pt x="579" y="0"/>
                    </a:cubicBezTo>
                    <a:cubicBezTo>
                      <a:pt x="538" y="0"/>
                      <a:pt x="505" y="33"/>
                      <a:pt x="505" y="74"/>
                    </a:cubicBezTo>
                    <a:cubicBezTo>
                      <a:pt x="505" y="95"/>
                      <a:pt x="513" y="114"/>
                      <a:pt x="527" y="128"/>
                    </a:cubicBezTo>
                    <a:cubicBezTo>
                      <a:pt x="525" y="128"/>
                      <a:pt x="525" y="128"/>
                      <a:pt x="525" y="128"/>
                    </a:cubicBezTo>
                    <a:cubicBezTo>
                      <a:pt x="525" y="398"/>
                      <a:pt x="525" y="398"/>
                      <a:pt x="525" y="398"/>
                    </a:cubicBezTo>
                    <a:cubicBezTo>
                      <a:pt x="492" y="398"/>
                      <a:pt x="492" y="398"/>
                      <a:pt x="492" y="398"/>
                    </a:cubicBezTo>
                    <a:cubicBezTo>
                      <a:pt x="461" y="398"/>
                      <a:pt x="436" y="417"/>
                      <a:pt x="436" y="441"/>
                    </a:cubicBezTo>
                    <a:cubicBezTo>
                      <a:pt x="436" y="465"/>
                      <a:pt x="461" y="484"/>
                      <a:pt x="492" y="484"/>
                    </a:cubicBezTo>
                    <a:cubicBezTo>
                      <a:pt x="525" y="484"/>
                      <a:pt x="525" y="484"/>
                      <a:pt x="525" y="484"/>
                    </a:cubicBezTo>
                    <a:cubicBezTo>
                      <a:pt x="525" y="1218"/>
                      <a:pt x="525" y="1218"/>
                      <a:pt x="525" y="1218"/>
                    </a:cubicBezTo>
                    <a:cubicBezTo>
                      <a:pt x="502" y="1218"/>
                      <a:pt x="502" y="1218"/>
                      <a:pt x="502" y="1218"/>
                    </a:cubicBezTo>
                    <a:cubicBezTo>
                      <a:pt x="502" y="1439"/>
                      <a:pt x="502" y="1439"/>
                      <a:pt x="502" y="1439"/>
                    </a:cubicBezTo>
                    <a:cubicBezTo>
                      <a:pt x="470" y="1439"/>
                      <a:pt x="470" y="1439"/>
                      <a:pt x="470" y="1439"/>
                    </a:cubicBezTo>
                    <a:cubicBezTo>
                      <a:pt x="470" y="1465"/>
                      <a:pt x="470" y="1465"/>
                      <a:pt x="470" y="1465"/>
                    </a:cubicBezTo>
                    <a:cubicBezTo>
                      <a:pt x="424" y="1465"/>
                      <a:pt x="424" y="1465"/>
                      <a:pt x="424" y="1465"/>
                    </a:cubicBezTo>
                    <a:cubicBezTo>
                      <a:pt x="424" y="1749"/>
                      <a:pt x="424" y="1749"/>
                      <a:pt x="424" y="1749"/>
                    </a:cubicBezTo>
                    <a:cubicBezTo>
                      <a:pt x="83" y="1823"/>
                      <a:pt x="83" y="1823"/>
                      <a:pt x="83" y="1823"/>
                    </a:cubicBezTo>
                    <a:cubicBezTo>
                      <a:pt x="83" y="1823"/>
                      <a:pt x="54" y="1832"/>
                      <a:pt x="37" y="1843"/>
                    </a:cubicBezTo>
                    <a:cubicBezTo>
                      <a:pt x="20" y="1855"/>
                      <a:pt x="0" y="1886"/>
                      <a:pt x="0" y="1886"/>
                    </a:cubicBezTo>
                    <a:cubicBezTo>
                      <a:pt x="0" y="2153"/>
                      <a:pt x="0" y="2153"/>
                      <a:pt x="0" y="2153"/>
                    </a:cubicBezTo>
                    <a:cubicBezTo>
                      <a:pt x="1150" y="2153"/>
                      <a:pt x="1150" y="2153"/>
                      <a:pt x="1150" y="2153"/>
                    </a:cubicBezTo>
                    <a:cubicBezTo>
                      <a:pt x="1150" y="1881"/>
                      <a:pt x="1150" y="1881"/>
                      <a:pt x="1150" y="1881"/>
                    </a:cubicBezTo>
                    <a:cubicBezTo>
                      <a:pt x="1150" y="1881"/>
                      <a:pt x="1147" y="1881"/>
                      <a:pt x="1130" y="1860"/>
                    </a:cubicBezTo>
                    <a:close/>
                  </a:path>
                </a:pathLst>
              </a:custGeom>
              <a:solidFill>
                <a:srgbClr val="1B559F"/>
              </a:solidFill>
              <a:ln w="4" cap="flat">
                <a:noFill/>
                <a:prstDash val="solid"/>
                <a:miter lim="800000"/>
              </a:ln>
            </p:spPr>
            <p:txBody>
              <a:bodyPr lIns="121920" tIns="60960" rIns="121920" bIns="60960"/>
              <a:lstStyle/>
              <a:p>
                <a:pPr defTabSz="5029835">
                  <a:defRPr/>
                </a:pPr>
                <a:endParaRPr lang="en-US" sz="132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5858614" y="13761245"/>
            <a:ext cx="13168663" cy="6095346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其他价值</a:t>
            </a:r>
            <a:endParaRPr lang="en-US" altLang="zh-CN" sz="8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企业除产品服务具有差异化，拥有核心技术、供应链价值外，其他独一无二的优势也应展现出来，包括行政许可垄断、资源垄断、渠道优势、品牌价值、团队实力、创新能力等等；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菱形 105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108" name="菱形 107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0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117" name="直接连接符 116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1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2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113" name="直接连接符 112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21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运营分析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财务现状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544092" y="5432876"/>
          <a:ext cx="42598080" cy="1411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9680"/>
                <a:gridCol w="7099680"/>
                <a:gridCol w="7099680"/>
                <a:gridCol w="7099680"/>
                <a:gridCol w="7099680"/>
                <a:gridCol w="7099680"/>
              </a:tblGrid>
              <a:tr h="22342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500" dirty="0" smtClean="0">
                          <a:solidFill>
                            <a:schemeClr val="bg1"/>
                          </a:solidFill>
                        </a:rPr>
                        <a:t>主要指标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5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5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5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5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5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zh-CN" altLang="en-US" sz="8500" dirty="0">
                        <a:solidFill>
                          <a:schemeClr val="bg1"/>
                        </a:solidFill>
                      </a:endParaRPr>
                    </a:p>
                  </a:txBody>
                  <a:tcPr marL="502983" marR="502983" marT="251516" marB="251516" anchor="ctr">
                    <a:solidFill>
                      <a:srgbClr val="1B559F"/>
                    </a:solidFill>
                  </a:tcPr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总资产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净资产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营业收入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毛利率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净利润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/>
                </a:tc>
              </a:tr>
              <a:tr h="19804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净现金流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N</a:t>
                      </a:r>
                      <a:endParaRPr lang="zh-CN" altLang="en-US" sz="7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02983" marR="502983" marT="251516" marB="2515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967911" y="20485929"/>
            <a:ext cx="20692710" cy="5587400"/>
          </a:xfrm>
          <a:prstGeom prst="rect">
            <a:avLst/>
          </a:prstGeom>
        </p:spPr>
        <p:txBody>
          <a:bodyPr wrap="square" lIns="502993" tIns="251497" rIns="502993" bIns="251497">
            <a:spAutoFit/>
          </a:bodyPr>
          <a:lstStyle/>
          <a:p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）财务现状使用数据和图表展示；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）商业计划书里的财报不应过于细，以防在路演或者投递项目后泄露不必要的机密；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）财务数据的时间节点可自行选择，不一定要过去三年或未来三年；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545269" y="20485929"/>
            <a:ext cx="20692710" cy="5587400"/>
          </a:xfrm>
          <a:prstGeom prst="rect">
            <a:avLst/>
          </a:prstGeom>
        </p:spPr>
        <p:txBody>
          <a:bodyPr wrap="square" lIns="502993" tIns="251497" rIns="502993" bIns="251497">
            <a:spAutoFit/>
          </a:bodyPr>
          <a:lstStyle/>
          <a:p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）公司的主要成本支出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人工成本可自由选择是否展示；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）公司的现金流可结合发展规划和融资需求，在演讲时做概述；持续亏损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亏损严重的企业需要对未来财务的改善做必要的详细解释；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菱形 98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101" name="菱形 100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2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112" name="直接连接符 111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3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4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5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106" name="直接连接符 105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14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运营分析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运营现状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49025" y="3990486"/>
            <a:ext cx="19802500" cy="21246835"/>
            <a:chOff x="2772200" y="725380"/>
            <a:chExt cx="3600000" cy="3862194"/>
          </a:xfrm>
        </p:grpSpPr>
        <p:sp>
          <p:nvSpPr>
            <p:cNvPr id="87" name="椭圆 86"/>
            <p:cNvSpPr/>
            <p:nvPr/>
          </p:nvSpPr>
          <p:spPr>
            <a:xfrm>
              <a:off x="2772200" y="987574"/>
              <a:ext cx="3600000" cy="3600000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802340" y="725380"/>
              <a:ext cx="3539320" cy="3372823"/>
              <a:chOff x="2440867" y="725380"/>
              <a:chExt cx="3539320" cy="3372823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3270515" y="1786040"/>
                <a:ext cx="1887794" cy="1887794"/>
              </a:xfrm>
              <a:prstGeom prst="ellipse">
                <a:avLst/>
              </a:prstGeom>
              <a:solidFill>
                <a:srgbClr val="FF8406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128924" y="1644449"/>
                <a:ext cx="2170976" cy="2170976"/>
              </a:xfrm>
              <a:prstGeom prst="ellipse">
                <a:avLst/>
              </a:prstGeom>
              <a:solidFill>
                <a:srgbClr val="FF8406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988546" y="1504071"/>
                <a:ext cx="2445066" cy="2445066"/>
              </a:xfrm>
              <a:prstGeom prst="ellipse">
                <a:avLst/>
              </a:prstGeom>
              <a:solidFill>
                <a:srgbClr val="FF881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351471" y="1871345"/>
                <a:ext cx="1717479" cy="1717479"/>
              </a:xfrm>
              <a:prstGeom prst="ellipse">
                <a:avLst/>
              </a:prstGeom>
              <a:solidFill>
                <a:srgbClr val="FF88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839477" y="1355002"/>
                <a:ext cx="2743201" cy="2743201"/>
              </a:xfrm>
              <a:prstGeom prst="ellipse">
                <a:avLst/>
              </a:prstGeom>
              <a:noFill/>
              <a:ln w="19050" cap="rnd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 rot="-7200000">
                <a:off x="2440867" y="3320444"/>
                <a:ext cx="511837" cy="511837"/>
                <a:chOff x="1585693" y="796240"/>
                <a:chExt cx="1080000" cy="1080000"/>
              </a:xfrm>
            </p:grpSpPr>
            <p:sp>
              <p:nvSpPr>
                <p:cNvPr id="104" name="泪滴形 103"/>
                <p:cNvSpPr>
                  <a:spLocks noChangeAspect="1"/>
                </p:cNvSpPr>
                <p:nvPr/>
              </p:nvSpPr>
              <p:spPr>
                <a:xfrm rot="8160000">
                  <a:off x="1585693" y="796240"/>
                  <a:ext cx="1080000" cy="1080000"/>
                </a:xfrm>
                <a:prstGeom prst="teardrop">
                  <a:avLst/>
                </a:prstGeom>
                <a:solidFill>
                  <a:srgbClr val="8888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1796326" y="1006873"/>
                  <a:ext cx="658733" cy="65873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3959281" y="725380"/>
                <a:ext cx="511837" cy="511837"/>
                <a:chOff x="1585693" y="796240"/>
                <a:chExt cx="1080000" cy="1080000"/>
              </a:xfrm>
            </p:grpSpPr>
            <p:sp>
              <p:nvSpPr>
                <p:cNvPr id="120" name="泪滴形 119"/>
                <p:cNvSpPr>
                  <a:spLocks noChangeAspect="1"/>
                </p:cNvSpPr>
                <p:nvPr/>
              </p:nvSpPr>
              <p:spPr>
                <a:xfrm rot="8160000">
                  <a:off x="1585693" y="796240"/>
                  <a:ext cx="1080000" cy="1080000"/>
                </a:xfrm>
                <a:prstGeom prst="teardrop">
                  <a:avLst/>
                </a:prstGeom>
                <a:solidFill>
                  <a:srgbClr val="8888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1796326" y="1006873"/>
                  <a:ext cx="658733" cy="65873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 rot="7200000">
                <a:off x="5468350" y="3343627"/>
                <a:ext cx="511837" cy="511837"/>
                <a:chOff x="1585693" y="796240"/>
                <a:chExt cx="1080000" cy="1080000"/>
              </a:xfrm>
            </p:grpSpPr>
            <p:sp>
              <p:nvSpPr>
                <p:cNvPr id="123" name="泪滴形 122"/>
                <p:cNvSpPr>
                  <a:spLocks noChangeAspect="1"/>
                </p:cNvSpPr>
                <p:nvPr/>
              </p:nvSpPr>
              <p:spPr>
                <a:xfrm rot="8160000">
                  <a:off x="1585693" y="796240"/>
                  <a:ext cx="1080000" cy="1080000"/>
                </a:xfrm>
                <a:prstGeom prst="teardrop">
                  <a:avLst/>
                </a:prstGeom>
                <a:solidFill>
                  <a:srgbClr val="8888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1796326" y="1006873"/>
                  <a:ext cx="658733" cy="65873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2" name="文本框 35"/>
              <p:cNvSpPr txBox="1"/>
              <p:nvPr/>
            </p:nvSpPr>
            <p:spPr>
              <a:xfrm>
                <a:off x="3419872" y="2367920"/>
                <a:ext cx="1498475" cy="632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数据</a:t>
                </a:r>
                <a:endParaRPr lang="zh-CN" altLang="en-US" sz="2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573137" y="6927947"/>
            <a:ext cx="11881500" cy="6772603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7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静态</a:t>
            </a:r>
            <a:endParaRPr lang="en-US" altLang="zh-CN" sz="77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静态运营数据包括企业资质、知识产权、公司规模、覆盖的城市、主要渠道、重要合作方、主要客户、覆盖的用户等等；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843713" y="6927947"/>
            <a:ext cx="11881500" cy="9820276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7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动态</a:t>
            </a:r>
            <a:endParaRPr lang="en-US" altLang="zh-CN" sz="77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动态运营数据包括用户日新增数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月新增数、用户增长率，日活用户数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月活用户数、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PV/UV/DAU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、留存率、用户停留时长、使用频率、成交金额、产品流水、复购率、转化率、访问来源、流量入口等等；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3137" y="14901722"/>
            <a:ext cx="11881500" cy="6772603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7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注：</a:t>
            </a:r>
            <a:endParaRPr lang="en-US" altLang="zh-CN" sz="77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企业运营成果最好使用数据和图表来说明实力，与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1.1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内容一致，公司许可证、合同文件、领导视察图片等不要使用图片展示；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43713" y="17329637"/>
            <a:ext cx="11881500" cy="4740821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7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注：</a:t>
            </a:r>
            <a:endParaRPr lang="en-US" altLang="zh-CN" sz="77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不同行业的数据会有所不同，应根据行业特性选择比较关键的指标；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3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菱形 77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80" name="菱形 79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1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93" name="直接连接符 92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91" name="直接连接符 90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89" name="直接连接符 88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96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发展规划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发展策略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" name="直接连接符 10"/>
          <p:cNvCxnSpPr>
            <a:cxnSpLocks noChangeShapeType="1"/>
          </p:cNvCxnSpPr>
          <p:nvPr/>
        </p:nvCxnSpPr>
        <p:spPr bwMode="auto">
          <a:xfrm>
            <a:off x="873235" y="10147038"/>
            <a:ext cx="48551880" cy="0"/>
          </a:xfrm>
          <a:prstGeom prst="line">
            <a:avLst/>
          </a:prstGeom>
          <a:noFill/>
          <a:ln w="635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椭圆 7"/>
          <p:cNvSpPr>
            <a:spLocks noChangeArrowheads="1"/>
          </p:cNvSpPr>
          <p:nvPr/>
        </p:nvSpPr>
        <p:spPr bwMode="auto">
          <a:xfrm>
            <a:off x="3850973" y="7413544"/>
            <a:ext cx="5466453" cy="54669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椭圆 26"/>
          <p:cNvSpPr>
            <a:spLocks noChangeArrowheads="1"/>
          </p:cNvSpPr>
          <p:nvPr/>
        </p:nvSpPr>
        <p:spPr bwMode="auto">
          <a:xfrm>
            <a:off x="4274089" y="7836701"/>
            <a:ext cx="4620209" cy="4620663"/>
          </a:xfrm>
          <a:prstGeom prst="ellipse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椭圆 29"/>
          <p:cNvSpPr>
            <a:spLocks noChangeArrowheads="1"/>
          </p:cNvSpPr>
          <p:nvPr/>
        </p:nvSpPr>
        <p:spPr bwMode="auto">
          <a:xfrm>
            <a:off x="15613449" y="7413544"/>
            <a:ext cx="5466453" cy="5466989"/>
          </a:xfrm>
          <a:prstGeom prst="ellipse">
            <a:avLst/>
          </a:prstGeom>
          <a:solidFill>
            <a:schemeClr val="bg1">
              <a:lumMod val="75000"/>
              <a:alpha val="59999"/>
            </a:schemeClr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椭圆 30"/>
          <p:cNvSpPr>
            <a:spLocks noChangeArrowheads="1"/>
          </p:cNvSpPr>
          <p:nvPr/>
        </p:nvSpPr>
        <p:spPr bwMode="auto">
          <a:xfrm>
            <a:off x="16036565" y="7836701"/>
            <a:ext cx="4620209" cy="4620663"/>
          </a:xfrm>
          <a:prstGeom prst="ellipse">
            <a:avLst/>
          </a:prstGeom>
          <a:solidFill>
            <a:srgbClr val="1B559F"/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椭圆 49"/>
          <p:cNvSpPr>
            <a:spLocks noChangeArrowheads="1"/>
          </p:cNvSpPr>
          <p:nvPr/>
        </p:nvSpPr>
        <p:spPr bwMode="auto">
          <a:xfrm>
            <a:off x="27367195" y="7413544"/>
            <a:ext cx="5466453" cy="5466989"/>
          </a:xfrm>
          <a:prstGeom prst="ellipse">
            <a:avLst/>
          </a:prstGeom>
          <a:solidFill>
            <a:schemeClr val="bg1">
              <a:lumMod val="75000"/>
              <a:alpha val="59999"/>
            </a:schemeClr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椭圆 50"/>
          <p:cNvSpPr>
            <a:spLocks noChangeArrowheads="1"/>
          </p:cNvSpPr>
          <p:nvPr/>
        </p:nvSpPr>
        <p:spPr bwMode="auto">
          <a:xfrm>
            <a:off x="27790312" y="7836701"/>
            <a:ext cx="4620209" cy="4620663"/>
          </a:xfrm>
          <a:prstGeom prst="ellipse">
            <a:avLst/>
          </a:prstGeom>
          <a:solidFill>
            <a:srgbClr val="FF8814"/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椭圆 52"/>
          <p:cNvSpPr>
            <a:spLocks noChangeArrowheads="1"/>
          </p:cNvSpPr>
          <p:nvPr/>
        </p:nvSpPr>
        <p:spPr bwMode="auto">
          <a:xfrm>
            <a:off x="39129677" y="7413544"/>
            <a:ext cx="5466453" cy="5466989"/>
          </a:xfrm>
          <a:prstGeom prst="ellipse">
            <a:avLst/>
          </a:prstGeom>
          <a:solidFill>
            <a:schemeClr val="bg1">
              <a:lumMod val="65000"/>
              <a:alpha val="59999"/>
            </a:schemeClr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椭圆 53"/>
          <p:cNvSpPr>
            <a:spLocks noChangeArrowheads="1"/>
          </p:cNvSpPr>
          <p:nvPr/>
        </p:nvSpPr>
        <p:spPr bwMode="auto">
          <a:xfrm>
            <a:off x="39552793" y="7836701"/>
            <a:ext cx="4620209" cy="46206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502993" tIns="251497" rIns="502993" bIns="251497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矩形 11"/>
          <p:cNvSpPr>
            <a:spLocks noChangeArrowheads="1"/>
          </p:cNvSpPr>
          <p:nvPr/>
        </p:nvSpPr>
        <p:spPr bwMode="auto">
          <a:xfrm>
            <a:off x="4788924" y="9125250"/>
            <a:ext cx="3414188" cy="203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9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endParaRPr lang="zh-CN" altLang="en-US" sz="99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矩形 54"/>
          <p:cNvSpPr>
            <a:spLocks noChangeArrowheads="1"/>
          </p:cNvSpPr>
          <p:nvPr/>
        </p:nvSpPr>
        <p:spPr bwMode="auto">
          <a:xfrm>
            <a:off x="16551400" y="9125250"/>
            <a:ext cx="3414188" cy="203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9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endParaRPr lang="zh-CN" altLang="en-US" sz="99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矩形 55"/>
          <p:cNvSpPr>
            <a:spLocks noChangeArrowheads="1"/>
          </p:cNvSpPr>
          <p:nvPr/>
        </p:nvSpPr>
        <p:spPr bwMode="auto">
          <a:xfrm>
            <a:off x="28305146" y="9125250"/>
            <a:ext cx="3414188" cy="203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9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endParaRPr lang="zh-CN" altLang="en-US" sz="99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40071995" y="8976788"/>
            <a:ext cx="3414188" cy="203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9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2021</a:t>
            </a:r>
            <a:endParaRPr lang="zh-CN" altLang="en-US" sz="99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2019250" y="15002703"/>
            <a:ext cx="9448405" cy="86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发展规划的要素应包括规划的主要内容，拟完成的时间、完成后的主要成就以及完成规划所需要的条件；时间跨度不应太长，可以是</a:t>
            </a:r>
            <a:r>
              <a:rPr lang="en-US" altLang="zh-CN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年内，也可以是到下一轮融资；</a:t>
            </a:r>
            <a:endParaRPr lang="en-US" altLang="zh-CN" sz="6600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TextBox 46"/>
          <p:cNvSpPr txBox="1">
            <a:spLocks noChangeArrowheads="1"/>
          </p:cNvSpPr>
          <p:nvPr/>
        </p:nvSpPr>
        <p:spPr bwMode="auto">
          <a:xfrm>
            <a:off x="13843919" y="15002703"/>
            <a:ext cx="9448405" cy="86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发展规划应包含业务拓展、规模扩张、产品迭代、营销推广、财务预算、资本运作等全部或部分内容，并结合要素通过“时间轴”</a:t>
            </a:r>
            <a:r>
              <a:rPr lang="en-US" altLang="zh-CN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“线形图”</a:t>
            </a:r>
            <a:r>
              <a:rPr lang="en-US" altLang="zh-CN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“里程碑”等方式表达出来；</a:t>
            </a:r>
            <a:endParaRPr lang="en-US" altLang="zh-CN" sz="6600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5653231" y="15002703"/>
            <a:ext cx="9448405" cy="86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早期项目烧钱</a:t>
            </a:r>
            <a:r>
              <a:rPr lang="en-US" altLang="zh-CN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亏损属于正常情况，企业不需过分担心，如果企业能将未来现金流平衡点、盈亏平衡点给予具体的时间和规划，将有助于降低投资人担忧，有利于融资；</a:t>
            </a:r>
            <a:endParaRPr lang="en-US" altLang="zh-CN" sz="6600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TextBox 46"/>
          <p:cNvSpPr txBox="1">
            <a:spLocks noChangeArrowheads="1"/>
          </p:cNvSpPr>
          <p:nvPr/>
        </p:nvSpPr>
        <p:spPr bwMode="auto">
          <a:xfrm>
            <a:off x="37428092" y="14940066"/>
            <a:ext cx="9448405" cy="86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发展规划应该是可执行可落实的方案，切勿太过虚浮；发展规划里不要谈并购或对外投资；规划中出现业绩或财务的跳动应该说明原由，特别是突然大幅增长的预期；</a:t>
            </a:r>
            <a:endParaRPr lang="en-US" altLang="zh-CN" sz="6600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矩形 61"/>
          <p:cNvSpPr>
            <a:spLocks noChangeArrowheads="1"/>
          </p:cNvSpPr>
          <p:nvPr/>
        </p:nvSpPr>
        <p:spPr bwMode="auto">
          <a:xfrm>
            <a:off x="4593220" y="13168729"/>
            <a:ext cx="3290741" cy="1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要素</a:t>
            </a:r>
            <a:endParaRPr lang="zh-CN" altLang="en-US" sz="8800" b="1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矩形 62"/>
          <p:cNvSpPr>
            <a:spLocks noChangeArrowheads="1"/>
          </p:cNvSpPr>
          <p:nvPr/>
        </p:nvSpPr>
        <p:spPr bwMode="auto">
          <a:xfrm>
            <a:off x="16242178" y="13168729"/>
            <a:ext cx="3290741" cy="1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</a:t>
            </a:r>
            <a:endParaRPr lang="zh-CN" altLang="en-US" sz="8800" b="1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矩形 63"/>
          <p:cNvSpPr>
            <a:spLocks noChangeArrowheads="1"/>
          </p:cNvSpPr>
          <p:nvPr/>
        </p:nvSpPr>
        <p:spPr bwMode="auto">
          <a:xfrm>
            <a:off x="28592035" y="13168729"/>
            <a:ext cx="3290741" cy="1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细节</a:t>
            </a:r>
            <a:endParaRPr lang="zh-CN" altLang="en-US" sz="8800" b="1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矩形 64"/>
          <p:cNvSpPr>
            <a:spLocks noChangeArrowheads="1"/>
          </p:cNvSpPr>
          <p:nvPr/>
        </p:nvSpPr>
        <p:spPr bwMode="auto">
          <a:xfrm>
            <a:off x="39871924" y="13168729"/>
            <a:ext cx="3290741" cy="18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2993" tIns="251497" rIns="502993" bIns="251497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dirty="0">
                <a:solidFill>
                  <a:srgbClr val="40404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注意</a:t>
            </a:r>
            <a:endParaRPr lang="zh-CN" altLang="en-US" sz="8800" b="1" dirty="0">
              <a:solidFill>
                <a:srgbClr val="40404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7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菱形 58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61" name="菱形 60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3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4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5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4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发展规划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融资计划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5149175" y="3985809"/>
            <a:ext cx="0" cy="15719778"/>
          </a:xfrm>
          <a:prstGeom prst="line">
            <a:avLst/>
          </a:prstGeom>
          <a:ln>
            <a:solidFill>
              <a:srgbClr val="D76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095751" y="3765755"/>
            <a:ext cx="13622470" cy="1886373"/>
            <a:chOff x="7607300" y="899755"/>
            <a:chExt cx="2476500" cy="342900"/>
          </a:xfrm>
        </p:grpSpPr>
        <p:sp>
          <p:nvSpPr>
            <p:cNvPr id="35" name="矩形 34"/>
            <p:cNvSpPr/>
            <p:nvPr/>
          </p:nvSpPr>
          <p:spPr>
            <a:xfrm>
              <a:off x="7988300" y="899755"/>
              <a:ext cx="1714500" cy="342900"/>
            </a:xfrm>
            <a:prstGeom prst="rect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16"/>
            <p:cNvSpPr txBox="1"/>
            <p:nvPr/>
          </p:nvSpPr>
          <p:spPr>
            <a:xfrm>
              <a:off x="7607300" y="943747"/>
              <a:ext cx="2476500" cy="26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融资金额及估值</a:t>
              </a:r>
              <a:endParaRPr lang="zh-CN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829695" y="3765755"/>
            <a:ext cx="13622470" cy="1886374"/>
            <a:chOff x="7607300" y="899755"/>
            <a:chExt cx="2476500" cy="342900"/>
          </a:xfrm>
        </p:grpSpPr>
        <p:sp>
          <p:nvSpPr>
            <p:cNvPr id="38" name="矩形 37"/>
            <p:cNvSpPr/>
            <p:nvPr/>
          </p:nvSpPr>
          <p:spPr>
            <a:xfrm>
              <a:off x="7988300" y="899755"/>
              <a:ext cx="1714500" cy="342900"/>
            </a:xfrm>
            <a:prstGeom prst="rect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20"/>
            <p:cNvSpPr txBox="1"/>
            <p:nvPr/>
          </p:nvSpPr>
          <p:spPr>
            <a:xfrm>
              <a:off x="7607300" y="940205"/>
              <a:ext cx="2476500" cy="26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资金使用计划</a:t>
              </a:r>
              <a:endParaRPr lang="zh-CN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文本框 23"/>
          <p:cNvSpPr txBox="1"/>
          <p:nvPr/>
        </p:nvSpPr>
        <p:spPr>
          <a:xfrm>
            <a:off x="3130687" y="8725902"/>
            <a:ext cx="10828117" cy="4232875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pPr algn="ctr"/>
            <a:r>
              <a:rPr lang="en-US" altLang="zh-CN" sz="24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4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6" name="图表 45"/>
          <p:cNvGraphicFramePr/>
          <p:nvPr/>
        </p:nvGraphicFramePr>
        <p:xfrm>
          <a:off x="27695988" y="6198635"/>
          <a:ext cx="17242912" cy="1180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7" name="文本框 32"/>
          <p:cNvSpPr txBox="1"/>
          <p:nvPr/>
        </p:nvSpPr>
        <p:spPr>
          <a:xfrm rot="17435097">
            <a:off x="38994669" y="11165339"/>
            <a:ext cx="3248848" cy="152368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N%</a:t>
            </a:r>
            <a:endParaRPr lang="zh-CN" altLang="en-US" sz="6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文本框 33"/>
          <p:cNvSpPr txBox="1"/>
          <p:nvPr/>
        </p:nvSpPr>
        <p:spPr>
          <a:xfrm rot="18435264">
            <a:off x="32376164" y="7363248"/>
            <a:ext cx="3248848" cy="152368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en-US" altLang="zh-CN" sz="6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N%</a:t>
            </a:r>
            <a:endParaRPr lang="zh-CN" altLang="en-US" sz="66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文本框 34"/>
          <p:cNvSpPr txBox="1"/>
          <p:nvPr/>
        </p:nvSpPr>
        <p:spPr>
          <a:xfrm rot="20285468">
            <a:off x="34407065" y="6384294"/>
            <a:ext cx="3248529" cy="1523836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N%</a:t>
            </a:r>
            <a:endParaRPr lang="zh-CN" altLang="en-US" sz="6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文本框 35"/>
          <p:cNvSpPr txBox="1"/>
          <p:nvPr/>
        </p:nvSpPr>
        <p:spPr>
          <a:xfrm rot="3929476">
            <a:off x="31446720" y="12311939"/>
            <a:ext cx="3248848" cy="152368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N%</a:t>
            </a:r>
            <a:endParaRPr lang="zh-CN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35409501" y="9394208"/>
            <a:ext cx="2629106" cy="3194253"/>
            <a:chOff x="3688" y="1976"/>
            <a:chExt cx="304" cy="368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88" y="1976"/>
              <a:ext cx="3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3628" y="1969"/>
              <a:ext cx="424" cy="378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0 h 157"/>
                <a:gd name="T10" fmla="*/ 73 w 176"/>
                <a:gd name="T11" fmla="*/ 85 h 157"/>
                <a:gd name="T12" fmla="*/ 85 w 176"/>
                <a:gd name="T13" fmla="*/ 76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2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8 w 176"/>
                <a:gd name="T35" fmla="*/ 156 h 157"/>
                <a:gd name="T36" fmla="*/ 114 w 176"/>
                <a:gd name="T37" fmla="*/ 114 h 157"/>
                <a:gd name="T38" fmla="*/ 101 w 176"/>
                <a:gd name="T39" fmla="*/ 129 h 157"/>
                <a:gd name="T40" fmla="*/ 98 w 176"/>
                <a:gd name="T41" fmla="*/ 136 h 157"/>
                <a:gd name="T42" fmla="*/ 91 w 176"/>
                <a:gd name="T43" fmla="*/ 136 h 157"/>
                <a:gd name="T44" fmla="*/ 89 w 176"/>
                <a:gd name="T45" fmla="*/ 132 h 157"/>
                <a:gd name="T46" fmla="*/ 86 w 176"/>
                <a:gd name="T47" fmla="*/ 136 h 157"/>
                <a:gd name="T48" fmla="*/ 78 w 176"/>
                <a:gd name="T49" fmla="*/ 136 h 157"/>
                <a:gd name="T50" fmla="*/ 71 w 176"/>
                <a:gd name="T51" fmla="*/ 127 h 157"/>
                <a:gd name="T52" fmla="*/ 67 w 176"/>
                <a:gd name="T53" fmla="*/ 108 h 157"/>
                <a:gd name="T54" fmla="*/ 77 w 176"/>
                <a:gd name="T55" fmla="*/ 122 h 157"/>
                <a:gd name="T56" fmla="*/ 72 w 176"/>
                <a:gd name="T57" fmla="*/ 102 h 157"/>
                <a:gd name="T58" fmla="*/ 63 w 176"/>
                <a:gd name="T59" fmla="*/ 87 h 157"/>
                <a:gd name="T60" fmla="*/ 71 w 176"/>
                <a:gd name="T61" fmla="*/ 73 h 157"/>
                <a:gd name="T62" fmla="*/ 77 w 176"/>
                <a:gd name="T63" fmla="*/ 63 h 157"/>
                <a:gd name="T64" fmla="*/ 85 w 176"/>
                <a:gd name="T65" fmla="*/ 63 h 157"/>
                <a:gd name="T66" fmla="*/ 87 w 176"/>
                <a:gd name="T67" fmla="*/ 68 h 157"/>
                <a:gd name="T68" fmla="*/ 91 w 176"/>
                <a:gd name="T69" fmla="*/ 63 h 157"/>
                <a:gd name="T70" fmla="*/ 99 w 176"/>
                <a:gd name="T71" fmla="*/ 63 h 157"/>
                <a:gd name="T72" fmla="*/ 100 w 176"/>
                <a:gd name="T73" fmla="*/ 71 h 157"/>
                <a:gd name="T74" fmla="*/ 112 w 176"/>
                <a:gd name="T75" fmla="*/ 87 h 157"/>
                <a:gd name="T76" fmla="*/ 103 w 176"/>
                <a:gd name="T77" fmla="*/ 86 h 157"/>
                <a:gd name="T78" fmla="*/ 100 w 176"/>
                <a:gd name="T79" fmla="*/ 98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6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90" y="125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0" y="108"/>
                    <a:pt x="90" y="108"/>
                    <a:pt x="89" y="108"/>
                  </a:cubicBezTo>
                  <a:cubicBezTo>
                    <a:pt x="88" y="107"/>
                    <a:pt x="86" y="107"/>
                    <a:pt x="85" y="106"/>
                  </a:cubicBezTo>
                  <a:close/>
                  <a:moveTo>
                    <a:pt x="73" y="85"/>
                  </a:moveTo>
                  <a:cubicBezTo>
                    <a:pt x="73" y="86"/>
                    <a:pt x="73" y="88"/>
                    <a:pt x="74" y="89"/>
                  </a:cubicBezTo>
                  <a:cubicBezTo>
                    <a:pt x="75" y="89"/>
                    <a:pt x="75" y="90"/>
                    <a:pt x="76" y="9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6"/>
                  </a:moveTo>
                  <a:cubicBezTo>
                    <a:pt x="87" y="76"/>
                    <a:pt x="86" y="76"/>
                    <a:pt x="85" y="76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4"/>
                    <a:pt x="89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6"/>
                    <a:pt x="89" y="76"/>
                    <a:pt x="88" y="76"/>
                  </a:cubicBezTo>
                  <a:close/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7"/>
                    <a:pt x="112" y="120"/>
                    <a:pt x="110" y="123"/>
                  </a:cubicBezTo>
                  <a:cubicBezTo>
                    <a:pt x="108" y="126"/>
                    <a:pt x="105" y="128"/>
                    <a:pt x="101" y="129"/>
                  </a:cubicBezTo>
                  <a:cubicBezTo>
                    <a:pt x="100" y="130"/>
                    <a:pt x="99" y="130"/>
                    <a:pt x="99" y="13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38"/>
                    <a:pt x="96" y="139"/>
                    <a:pt x="94" y="139"/>
                  </a:cubicBezTo>
                  <a:cubicBezTo>
                    <a:pt x="92" y="139"/>
                    <a:pt x="91" y="138"/>
                    <a:pt x="91" y="136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8"/>
                    <a:pt x="84" y="139"/>
                    <a:pt x="82" y="139"/>
                  </a:cubicBezTo>
                  <a:cubicBezTo>
                    <a:pt x="80" y="139"/>
                    <a:pt x="78" y="138"/>
                    <a:pt x="78" y="136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29"/>
                    <a:pt x="73" y="128"/>
                    <a:pt x="71" y="127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2" y="110"/>
                    <a:pt x="64" y="108"/>
                    <a:pt x="67" y="108"/>
                  </a:cubicBezTo>
                  <a:cubicBezTo>
                    <a:pt x="69" y="109"/>
                    <a:pt x="72" y="111"/>
                    <a:pt x="72" y="114"/>
                  </a:cubicBezTo>
                  <a:cubicBezTo>
                    <a:pt x="73" y="117"/>
                    <a:pt x="75" y="120"/>
                    <a:pt x="77" y="122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4" y="103"/>
                    <a:pt x="73" y="102"/>
                    <a:pt x="72" y="102"/>
                  </a:cubicBezTo>
                  <a:cubicBezTo>
                    <a:pt x="69" y="100"/>
                    <a:pt x="67" y="98"/>
                    <a:pt x="65" y="95"/>
                  </a:cubicBezTo>
                  <a:cubicBezTo>
                    <a:pt x="64" y="93"/>
                    <a:pt x="63" y="90"/>
                    <a:pt x="63" y="87"/>
                  </a:cubicBezTo>
                  <a:cubicBezTo>
                    <a:pt x="64" y="84"/>
                    <a:pt x="64" y="81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2" y="72"/>
                    <a:pt x="74" y="71"/>
                    <a:pt x="77" y="70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9" y="60"/>
                    <a:pt x="82" y="60"/>
                  </a:cubicBezTo>
                  <a:cubicBezTo>
                    <a:pt x="84" y="60"/>
                    <a:pt x="85" y="61"/>
                    <a:pt x="85" y="6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7" y="68"/>
                  </a:cubicBezTo>
                  <a:cubicBezTo>
                    <a:pt x="88" y="68"/>
                    <a:pt x="90" y="68"/>
                    <a:pt x="91" y="69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1"/>
                    <a:pt x="92" y="60"/>
                    <a:pt x="95" y="60"/>
                  </a:cubicBezTo>
                  <a:cubicBezTo>
                    <a:pt x="97" y="60"/>
                    <a:pt x="99" y="62"/>
                    <a:pt x="99" y="63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4" y="72"/>
                    <a:pt x="106" y="74"/>
                    <a:pt x="108" y="76"/>
                  </a:cubicBezTo>
                  <a:cubicBezTo>
                    <a:pt x="110" y="79"/>
                    <a:pt x="112" y="83"/>
                    <a:pt x="112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89"/>
                    <a:pt x="103" y="86"/>
                  </a:cubicBezTo>
                  <a:cubicBezTo>
                    <a:pt x="102" y="84"/>
                    <a:pt x="101" y="83"/>
                    <a:pt x="100" y="8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3" y="99"/>
                    <a:pt x="105" y="100"/>
                    <a:pt x="106" y="100"/>
                  </a:cubicBezTo>
                  <a:cubicBezTo>
                    <a:pt x="109" y="101"/>
                    <a:pt x="111" y="103"/>
                    <a:pt x="112" y="106"/>
                  </a:cubicBezTo>
                  <a:cubicBezTo>
                    <a:pt x="113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100" y="122"/>
                  </a:cubicBezTo>
                  <a:cubicBezTo>
                    <a:pt x="102" y="121"/>
                    <a:pt x="103" y="118"/>
                    <a:pt x="104" y="116"/>
                  </a:cubicBezTo>
                  <a:cubicBezTo>
                    <a:pt x="104" y="114"/>
                    <a:pt x="103" y="112"/>
                    <a:pt x="101" y="111"/>
                  </a:cubicBez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1842700" y="18414736"/>
            <a:ext cx="20792625" cy="6151783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）公司估值不应过高，容易直接</a:t>
            </a: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pass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）融资资金应恰当，不多不少，在预期时间内实现规划，如果过往有股权融资应将其做介绍，属于加分项；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）融资方案不是罗列融资方式，例如股权融资、民间借贷、银行贷款、老股转让等等，罗列融资手段是错误的；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6653290" y="18414734"/>
            <a:ext cx="20792625" cy="840931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）资金使用计划应细化到具体事项以及使用时间，同时应重点突出本轮融资后所能达成的成绩；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）不要把估值模型、风险把控、危机处理等内容放进商业计划书；可以思考如何保障投资人利益的问题，投资亮点可适当考虑是否添加；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8800"/>
              </a:lnSpc>
            </a:pP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）退出机制除非明确表态回购、对赌或其他保障性条约，列举退出方式的一律不写或只用</a:t>
            </a:r>
            <a:r>
              <a:rPr lang="en-US" altLang="zh-CN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句话整体概述；</a:t>
            </a:r>
            <a:endParaRPr lang="en-US" altLang="zh-CN" sz="55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95176" y="6622287"/>
            <a:ext cx="9109150" cy="9110044"/>
            <a:chOff x="1108075" y="1347614"/>
            <a:chExt cx="1579563" cy="1579563"/>
          </a:xfrm>
        </p:grpSpPr>
        <p:sp>
          <p:nvSpPr>
            <p:cNvPr id="56" name="Freeform 5"/>
            <p:cNvSpPr/>
            <p:nvPr/>
          </p:nvSpPr>
          <p:spPr bwMode="auto">
            <a:xfrm>
              <a:off x="1898650" y="1347614"/>
              <a:ext cx="104775" cy="212725"/>
            </a:xfrm>
            <a:custGeom>
              <a:avLst/>
              <a:gdLst>
                <a:gd name="T0" fmla="*/ 0 w 94"/>
                <a:gd name="T1" fmla="*/ 226886887 h 190"/>
                <a:gd name="T2" fmla="*/ 0 w 94"/>
                <a:gd name="T3" fmla="*/ 0 h 190"/>
                <a:gd name="T4" fmla="*/ 116785113 w 94"/>
                <a:gd name="T5" fmla="*/ 0 h 190"/>
                <a:gd name="T6" fmla="*/ 116785113 w 94"/>
                <a:gd name="T7" fmla="*/ 238168030 h 190"/>
                <a:gd name="T8" fmla="*/ 0 w 94"/>
                <a:gd name="T9" fmla="*/ 226886887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9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63" y="184"/>
                    <a:pt x="32" y="181"/>
                    <a:pt x="0" y="1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1654175" y="1353964"/>
              <a:ext cx="166688" cy="227013"/>
            </a:xfrm>
            <a:custGeom>
              <a:avLst/>
              <a:gdLst>
                <a:gd name="T0" fmla="*/ 71034992 w 148"/>
                <a:gd name="T1" fmla="*/ 255123278 h 202"/>
                <a:gd name="T2" fmla="*/ 0 w 148"/>
                <a:gd name="T3" fmla="*/ 36626637 h 202"/>
                <a:gd name="T4" fmla="*/ 114163260 w 148"/>
                <a:gd name="T5" fmla="*/ 0 h 202"/>
                <a:gd name="T6" fmla="*/ 187735739 w 148"/>
                <a:gd name="T7" fmla="*/ 228600967 h 202"/>
                <a:gd name="T8" fmla="*/ 71034992 w 148"/>
                <a:gd name="T9" fmla="*/ 255123278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202">
                  <a:moveTo>
                    <a:pt x="56" y="20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17" y="185"/>
                    <a:pt x="86" y="192"/>
                    <a:pt x="56" y="202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433513" y="1434927"/>
              <a:ext cx="211137" cy="230187"/>
            </a:xfrm>
            <a:custGeom>
              <a:avLst/>
              <a:gdLst>
                <a:gd name="T0" fmla="*/ 134956973 w 188"/>
                <a:gd name="T1" fmla="*/ 261015049 h 203"/>
                <a:gd name="T2" fmla="*/ 0 w 188"/>
                <a:gd name="T3" fmla="*/ 72004308 h 203"/>
                <a:gd name="T4" fmla="*/ 97118528 w 188"/>
                <a:gd name="T5" fmla="*/ 0 h 203"/>
                <a:gd name="T6" fmla="*/ 237121451 w 188"/>
                <a:gd name="T7" fmla="*/ 198011847 h 203"/>
                <a:gd name="T8" fmla="*/ 134956973 w 188"/>
                <a:gd name="T9" fmla="*/ 261015049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203">
                  <a:moveTo>
                    <a:pt x="107" y="20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60" y="168"/>
                    <a:pt x="132" y="184"/>
                    <a:pt x="107" y="203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258888" y="1587327"/>
              <a:ext cx="234950" cy="206375"/>
            </a:xfrm>
            <a:custGeom>
              <a:avLst/>
              <a:gdLst>
                <a:gd name="T0" fmla="*/ 185770131 w 209"/>
                <a:gd name="T1" fmla="*/ 232735741 h 183"/>
                <a:gd name="T2" fmla="*/ 0 w 209"/>
                <a:gd name="T3" fmla="*/ 96655675 h 183"/>
                <a:gd name="T4" fmla="*/ 69505854 w 209"/>
                <a:gd name="T5" fmla="*/ 0 h 183"/>
                <a:gd name="T6" fmla="*/ 264122022 w 209"/>
                <a:gd name="T7" fmla="*/ 142439348 h 183"/>
                <a:gd name="T8" fmla="*/ 185770131 w 209"/>
                <a:gd name="T9" fmla="*/ 232735741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83">
                  <a:moveTo>
                    <a:pt x="147" y="18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09" y="112"/>
                    <a:pt x="209" y="112"/>
                    <a:pt x="209" y="112"/>
                  </a:cubicBezTo>
                  <a:cubicBezTo>
                    <a:pt x="187" y="133"/>
                    <a:pt x="166" y="157"/>
                    <a:pt x="147" y="183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1147763" y="1792114"/>
              <a:ext cx="234950" cy="163513"/>
            </a:xfrm>
            <a:custGeom>
              <a:avLst/>
              <a:gdLst>
                <a:gd name="T0" fmla="*/ 214502669 w 211"/>
                <a:gd name="T1" fmla="*/ 183126720 h 146"/>
                <a:gd name="T2" fmla="*/ 0 w 211"/>
                <a:gd name="T3" fmla="*/ 112886687 h 146"/>
                <a:gd name="T4" fmla="*/ 35957372 w 211"/>
                <a:gd name="T5" fmla="*/ 0 h 146"/>
                <a:gd name="T6" fmla="*/ 261618495 w 211"/>
                <a:gd name="T7" fmla="*/ 74003072 h 146"/>
                <a:gd name="T8" fmla="*/ 214502669 w 211"/>
                <a:gd name="T9" fmla="*/ 18312672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146">
                  <a:moveTo>
                    <a:pt x="173" y="14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196" y="86"/>
                    <a:pt x="183" y="115"/>
                    <a:pt x="173" y="146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1108075" y="2031827"/>
              <a:ext cx="214313" cy="106362"/>
            </a:xfrm>
            <a:custGeom>
              <a:avLst/>
              <a:gdLst>
                <a:gd name="T0" fmla="*/ 231558429 w 190"/>
                <a:gd name="T1" fmla="*/ 119082895 h 95"/>
                <a:gd name="T2" fmla="*/ 0 w 190"/>
                <a:gd name="T3" fmla="*/ 119082895 h 95"/>
                <a:gd name="T4" fmla="*/ 0 w 190"/>
                <a:gd name="T5" fmla="*/ 0 h 95"/>
                <a:gd name="T6" fmla="*/ 241737168 w 190"/>
                <a:gd name="T7" fmla="*/ 0 h 95"/>
                <a:gd name="T8" fmla="*/ 231558429 w 190"/>
                <a:gd name="T9" fmla="*/ 1190828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95">
                  <a:moveTo>
                    <a:pt x="18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31"/>
                    <a:pt x="182" y="62"/>
                    <a:pt x="182" y="95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1114425" y="2214389"/>
              <a:ext cx="227013" cy="166688"/>
            </a:xfrm>
            <a:custGeom>
              <a:avLst/>
              <a:gdLst>
                <a:gd name="T0" fmla="*/ 255123278 w 202"/>
                <a:gd name="T1" fmla="*/ 116700747 h 148"/>
                <a:gd name="T2" fmla="*/ 36626637 w 202"/>
                <a:gd name="T3" fmla="*/ 187735739 h 148"/>
                <a:gd name="T4" fmla="*/ 0 w 202"/>
                <a:gd name="T5" fmla="*/ 74840659 h 148"/>
                <a:gd name="T6" fmla="*/ 228600967 w 202"/>
                <a:gd name="T7" fmla="*/ 0 h 148"/>
                <a:gd name="T8" fmla="*/ 255123278 w 202"/>
                <a:gd name="T9" fmla="*/ 1167007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8">
                  <a:moveTo>
                    <a:pt x="202" y="92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5" y="32"/>
                    <a:pt x="192" y="62"/>
                    <a:pt x="202" y="92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1196975" y="2389014"/>
              <a:ext cx="228600" cy="212725"/>
            </a:xfrm>
            <a:custGeom>
              <a:avLst/>
              <a:gdLst>
                <a:gd name="T0" fmla="*/ 258702772 w 202"/>
                <a:gd name="T1" fmla="*/ 103706832 h 188"/>
                <a:gd name="T2" fmla="*/ 70439355 w 202"/>
                <a:gd name="T3" fmla="*/ 240701732 h 188"/>
                <a:gd name="T4" fmla="*/ 0 w 202"/>
                <a:gd name="T5" fmla="*/ 143397017 h 188"/>
                <a:gd name="T6" fmla="*/ 197228611 w 202"/>
                <a:gd name="T7" fmla="*/ 0 h 188"/>
                <a:gd name="T8" fmla="*/ 258702772 w 202"/>
                <a:gd name="T9" fmla="*/ 103706832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88">
                  <a:moveTo>
                    <a:pt x="202" y="81"/>
                  </a:moveTo>
                  <a:cubicBezTo>
                    <a:pt x="55" y="188"/>
                    <a:pt x="55" y="188"/>
                    <a:pt x="55" y="18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7" y="29"/>
                    <a:pt x="184" y="56"/>
                    <a:pt x="202" y="81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1349375" y="2541414"/>
              <a:ext cx="204788" cy="234950"/>
            </a:xfrm>
            <a:custGeom>
              <a:avLst/>
              <a:gdLst>
                <a:gd name="T0" fmla="*/ 229170082 w 183"/>
                <a:gd name="T1" fmla="*/ 78351890 h 209"/>
                <a:gd name="T2" fmla="*/ 95174943 w 183"/>
                <a:gd name="T3" fmla="*/ 264122022 h 209"/>
                <a:gd name="T4" fmla="*/ 0 w 183"/>
                <a:gd name="T5" fmla="*/ 194616167 h 209"/>
                <a:gd name="T6" fmla="*/ 140257399 w 183"/>
                <a:gd name="T7" fmla="*/ 0 h 209"/>
                <a:gd name="T8" fmla="*/ 229170082 w 183"/>
                <a:gd name="T9" fmla="*/ 7835189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09">
                  <a:moveTo>
                    <a:pt x="183" y="62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4" y="23"/>
                    <a:pt x="158" y="44"/>
                    <a:pt x="183" y="62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4"/>
            <p:cNvSpPr/>
            <p:nvPr/>
          </p:nvSpPr>
          <p:spPr bwMode="auto">
            <a:xfrm>
              <a:off x="1552575" y="2652539"/>
              <a:ext cx="165100" cy="234950"/>
            </a:xfrm>
            <a:custGeom>
              <a:avLst/>
              <a:gdLst>
                <a:gd name="T0" fmla="*/ 186698699 w 146"/>
                <a:gd name="T1" fmla="*/ 46314239 h 210"/>
                <a:gd name="T2" fmla="*/ 115088270 w 146"/>
                <a:gd name="T3" fmla="*/ 262864298 h 210"/>
                <a:gd name="T4" fmla="*/ 0 w 146"/>
                <a:gd name="T5" fmla="*/ 226564523 h 210"/>
                <a:gd name="T6" fmla="*/ 75446177 w 146"/>
                <a:gd name="T7" fmla="*/ 0 h 210"/>
                <a:gd name="T8" fmla="*/ 186698699 w 146"/>
                <a:gd name="T9" fmla="*/ 46314239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210">
                  <a:moveTo>
                    <a:pt x="146" y="37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7" y="15"/>
                    <a:pt x="116" y="27"/>
                    <a:pt x="146" y="37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1792288" y="2712864"/>
              <a:ext cx="106362" cy="214313"/>
            </a:xfrm>
            <a:custGeom>
              <a:avLst/>
              <a:gdLst>
                <a:gd name="T0" fmla="*/ 120349735 w 94"/>
                <a:gd name="T1" fmla="*/ 10178740 h 190"/>
                <a:gd name="T2" fmla="*/ 120349735 w 94"/>
                <a:gd name="T3" fmla="*/ 241737168 h 190"/>
                <a:gd name="T4" fmla="*/ 0 w 94"/>
                <a:gd name="T5" fmla="*/ 241737168 h 190"/>
                <a:gd name="T6" fmla="*/ 0 w 94"/>
                <a:gd name="T7" fmla="*/ 0 h 190"/>
                <a:gd name="T8" fmla="*/ 120349735 w 94"/>
                <a:gd name="T9" fmla="*/ 1017874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90">
                  <a:moveTo>
                    <a:pt x="94" y="8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6"/>
                    <a:pt x="61" y="8"/>
                    <a:pt x="94" y="8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1974850" y="2693814"/>
              <a:ext cx="168275" cy="227013"/>
            </a:xfrm>
            <a:custGeom>
              <a:avLst/>
              <a:gdLst>
                <a:gd name="T0" fmla="*/ 117341884 w 149"/>
                <a:gd name="T1" fmla="*/ 0 h 202"/>
                <a:gd name="T2" fmla="*/ 190043461 w 149"/>
                <a:gd name="T3" fmla="*/ 218496641 h 202"/>
                <a:gd name="T4" fmla="*/ 75251677 w 149"/>
                <a:gd name="T5" fmla="*/ 255123278 h 202"/>
                <a:gd name="T6" fmla="*/ 0 w 149"/>
                <a:gd name="T7" fmla="*/ 26522311 h 202"/>
                <a:gd name="T8" fmla="*/ 117341884 w 149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202">
                  <a:moveTo>
                    <a:pt x="92" y="0"/>
                  </a:moveTo>
                  <a:cubicBezTo>
                    <a:pt x="149" y="173"/>
                    <a:pt x="149" y="173"/>
                    <a:pt x="149" y="173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2" y="17"/>
                    <a:pt x="63" y="10"/>
                    <a:pt x="92" y="0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2151063" y="2609677"/>
              <a:ext cx="211137" cy="230187"/>
            </a:xfrm>
            <a:custGeom>
              <a:avLst/>
              <a:gdLst>
                <a:gd name="T0" fmla="*/ 102164477 w 188"/>
                <a:gd name="T1" fmla="*/ 0 h 203"/>
                <a:gd name="T2" fmla="*/ 237121451 w 188"/>
                <a:gd name="T3" fmla="*/ 189010741 h 203"/>
                <a:gd name="T4" fmla="*/ 141264130 w 188"/>
                <a:gd name="T5" fmla="*/ 261015049 h 203"/>
                <a:gd name="T6" fmla="*/ 0 w 188"/>
                <a:gd name="T7" fmla="*/ 63003202 h 203"/>
                <a:gd name="T8" fmla="*/ 102164477 w 188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203">
                  <a:moveTo>
                    <a:pt x="81" y="0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9" y="35"/>
                    <a:pt x="56" y="19"/>
                    <a:pt x="81" y="0"/>
                  </a:cubicBezTo>
                  <a:close/>
                </a:path>
              </a:pathLst>
            </a:custGeom>
            <a:solidFill>
              <a:srgbClr val="FE9C3D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2301875" y="2481089"/>
              <a:ext cx="234950" cy="206375"/>
            </a:xfrm>
            <a:custGeom>
              <a:avLst/>
              <a:gdLst>
                <a:gd name="T0" fmla="*/ 77607341 w 210"/>
                <a:gd name="T1" fmla="*/ 0 h 183"/>
                <a:gd name="T2" fmla="*/ 262864298 w 210"/>
                <a:gd name="T3" fmla="*/ 136080066 h 183"/>
                <a:gd name="T4" fmla="*/ 192767525 w 210"/>
                <a:gd name="T5" fmla="*/ 232735741 h 183"/>
                <a:gd name="T6" fmla="*/ 0 w 210"/>
                <a:gd name="T7" fmla="*/ 90296393 h 183"/>
                <a:gd name="T8" fmla="*/ 77607341 w 210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83">
                  <a:moveTo>
                    <a:pt x="62" y="0"/>
                  </a:moveTo>
                  <a:cubicBezTo>
                    <a:pt x="210" y="107"/>
                    <a:pt x="210" y="107"/>
                    <a:pt x="210" y="107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" y="49"/>
                    <a:pt x="44" y="26"/>
                    <a:pt x="62" y="0"/>
                  </a:cubicBezTo>
                  <a:close/>
                </a:path>
              </a:pathLst>
            </a:custGeom>
            <a:solidFill>
              <a:srgbClr val="FF881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2413000" y="2317577"/>
              <a:ext cx="234950" cy="165100"/>
            </a:xfrm>
            <a:custGeom>
              <a:avLst/>
              <a:gdLst>
                <a:gd name="T0" fmla="*/ 46314239 w 210"/>
                <a:gd name="T1" fmla="*/ 0 h 146"/>
                <a:gd name="T2" fmla="*/ 262864298 w 210"/>
                <a:gd name="T3" fmla="*/ 71610429 h 146"/>
                <a:gd name="T4" fmla="*/ 226564523 w 210"/>
                <a:gd name="T5" fmla="*/ 186698699 h 146"/>
                <a:gd name="T6" fmla="*/ 0 w 210"/>
                <a:gd name="T7" fmla="*/ 111252522 h 146"/>
                <a:gd name="T8" fmla="*/ 46314239 w 210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46">
                  <a:moveTo>
                    <a:pt x="37" y="0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5" y="60"/>
                    <a:pt x="27" y="30"/>
                    <a:pt x="37" y="0"/>
                  </a:cubicBezTo>
                  <a:close/>
                </a:path>
              </a:pathLst>
            </a:custGeom>
            <a:solidFill>
              <a:srgbClr val="FF881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0"/>
            <p:cNvSpPr/>
            <p:nvPr/>
          </p:nvSpPr>
          <p:spPr bwMode="auto">
            <a:xfrm>
              <a:off x="2473325" y="2138189"/>
              <a:ext cx="214313" cy="104775"/>
            </a:xfrm>
            <a:custGeom>
              <a:avLst/>
              <a:gdLst>
                <a:gd name="T0" fmla="*/ 11451082 w 190"/>
                <a:gd name="T1" fmla="*/ 0 h 94"/>
                <a:gd name="T2" fmla="*/ 241737168 w 190"/>
                <a:gd name="T3" fmla="*/ 0 h 94"/>
                <a:gd name="T4" fmla="*/ 241737168 w 190"/>
                <a:gd name="T5" fmla="*/ 116785113 h 94"/>
                <a:gd name="T6" fmla="*/ 0 w 190"/>
                <a:gd name="T7" fmla="*/ 116785113 h 94"/>
                <a:gd name="T8" fmla="*/ 11451082 w 19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94">
                  <a:moveTo>
                    <a:pt x="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63"/>
                    <a:pt x="9" y="32"/>
                    <a:pt x="9" y="0"/>
                  </a:cubicBezTo>
                  <a:close/>
                </a:path>
              </a:pathLst>
            </a:custGeom>
            <a:solidFill>
              <a:srgbClr val="FF881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1"/>
            <p:cNvSpPr/>
            <p:nvPr/>
          </p:nvSpPr>
          <p:spPr bwMode="auto">
            <a:xfrm>
              <a:off x="2454275" y="1893714"/>
              <a:ext cx="228600" cy="166688"/>
            </a:xfrm>
            <a:custGeom>
              <a:avLst/>
              <a:gdLst>
                <a:gd name="T0" fmla="*/ 0 w 202"/>
                <a:gd name="T1" fmla="*/ 71034992 h 148"/>
                <a:gd name="T2" fmla="*/ 221562062 w 202"/>
                <a:gd name="T3" fmla="*/ 0 h 148"/>
                <a:gd name="T4" fmla="*/ 258702772 w 202"/>
                <a:gd name="T5" fmla="*/ 112895079 h 148"/>
                <a:gd name="T6" fmla="*/ 26894450 w 202"/>
                <a:gd name="T7" fmla="*/ 187735739 h 148"/>
                <a:gd name="T8" fmla="*/ 0 w 202"/>
                <a:gd name="T9" fmla="*/ 71034992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8">
                  <a:moveTo>
                    <a:pt x="0" y="56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16"/>
                    <a:pt x="10" y="85"/>
                    <a:pt x="0" y="56"/>
                  </a:cubicBezTo>
                  <a:close/>
                </a:path>
              </a:pathLst>
            </a:custGeom>
            <a:solidFill>
              <a:srgbClr val="FF881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2"/>
            <p:cNvSpPr/>
            <p:nvPr/>
          </p:nvSpPr>
          <p:spPr bwMode="auto">
            <a:xfrm>
              <a:off x="2370138" y="1673052"/>
              <a:ext cx="230187" cy="211137"/>
            </a:xfrm>
            <a:custGeom>
              <a:avLst/>
              <a:gdLst>
                <a:gd name="T0" fmla="*/ 0 w 203"/>
                <a:gd name="T1" fmla="*/ 134956973 h 188"/>
                <a:gd name="T2" fmla="*/ 190296613 w 203"/>
                <a:gd name="T3" fmla="*/ 0 h 188"/>
                <a:gd name="T4" fmla="*/ 261015049 w 203"/>
                <a:gd name="T5" fmla="*/ 95857321 h 188"/>
                <a:gd name="T6" fmla="*/ 63003202 w 203"/>
                <a:gd name="T7" fmla="*/ 237121451 h 188"/>
                <a:gd name="T8" fmla="*/ 0 w 203"/>
                <a:gd name="T9" fmla="*/ 134956973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88">
                  <a:moveTo>
                    <a:pt x="0" y="107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35" y="160"/>
                    <a:pt x="19" y="132"/>
                    <a:pt x="0" y="1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2241550" y="1496839"/>
              <a:ext cx="206375" cy="236538"/>
            </a:xfrm>
            <a:custGeom>
              <a:avLst/>
              <a:gdLst>
                <a:gd name="T0" fmla="*/ 0 w 183"/>
                <a:gd name="T1" fmla="*/ 188289907 h 209"/>
                <a:gd name="T2" fmla="*/ 136080066 w 183"/>
                <a:gd name="T3" fmla="*/ 0 h 209"/>
                <a:gd name="T4" fmla="*/ 232735741 w 183"/>
                <a:gd name="T5" fmla="*/ 70448712 h 209"/>
                <a:gd name="T6" fmla="*/ 91568475 w 183"/>
                <a:gd name="T7" fmla="*/ 267704428 h 209"/>
                <a:gd name="T8" fmla="*/ 0 w 183"/>
                <a:gd name="T9" fmla="*/ 18828990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209">
                  <a:moveTo>
                    <a:pt x="0" y="147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50" y="186"/>
                    <a:pt x="26" y="165"/>
                    <a:pt x="0" y="1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4"/>
            <p:cNvSpPr/>
            <p:nvPr/>
          </p:nvSpPr>
          <p:spPr bwMode="auto">
            <a:xfrm>
              <a:off x="2078038" y="1385714"/>
              <a:ext cx="165100" cy="236538"/>
            </a:xfrm>
            <a:custGeom>
              <a:avLst/>
              <a:gdLst>
                <a:gd name="T0" fmla="*/ 0 w 146"/>
                <a:gd name="T1" fmla="*/ 219486989 h 210"/>
                <a:gd name="T2" fmla="*/ 72889388 w 146"/>
                <a:gd name="T3" fmla="*/ 0 h 210"/>
                <a:gd name="T4" fmla="*/ 186698699 w 146"/>
                <a:gd name="T5" fmla="*/ 36792923 h 210"/>
                <a:gd name="T6" fmla="*/ 111252522 w 146"/>
                <a:gd name="T7" fmla="*/ 266429645 h 210"/>
                <a:gd name="T8" fmla="*/ 0 w 146"/>
                <a:gd name="T9" fmla="*/ 219486989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210">
                  <a:moveTo>
                    <a:pt x="0" y="17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87" y="210"/>
                    <a:pt x="87" y="210"/>
                    <a:pt x="87" y="210"/>
                  </a:cubicBezTo>
                  <a:cubicBezTo>
                    <a:pt x="60" y="195"/>
                    <a:pt x="31" y="183"/>
                    <a:pt x="0" y="17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1667916" y="1838022"/>
              <a:ext cx="459368" cy="59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1087755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87755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87755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87755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87755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0" dirty="0">
                  <a:solidFill>
                    <a:srgbClr val="C8A2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11000" dirty="0">
                  <a:solidFill>
                    <a:srgbClr val="C8A2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altLang="zh-CN" sz="11000" dirty="0">
                <a:solidFill>
                  <a:srgbClr val="C8A2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1000" dirty="0">
                  <a:solidFill>
                    <a:srgbClr val="C8A2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N%</a:t>
              </a:r>
              <a:endParaRPr lang="en-CA" altLang="en-US" sz="11000" dirty="0">
                <a:solidFill>
                  <a:srgbClr val="C8A2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34807" y="16920727"/>
            <a:ext cx="13351953" cy="967038"/>
            <a:chOff x="625141" y="3003798"/>
            <a:chExt cx="2427321" cy="170638"/>
          </a:xfrm>
        </p:grpSpPr>
        <p:sp>
          <p:nvSpPr>
            <p:cNvPr id="6" name="TextBox 5"/>
            <p:cNvSpPr txBox="1"/>
            <p:nvPr/>
          </p:nvSpPr>
          <p:spPr>
            <a:xfrm>
              <a:off x="710858" y="3003798"/>
              <a:ext cx="2341604" cy="17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融资阶段        融资金额        出让股权比例</a:t>
              </a:r>
              <a:endParaRPr lang="zh-CN" altLang="en-US" sz="55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5141" y="3071746"/>
              <a:ext cx="43200" cy="43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1384402" y="3071746"/>
              <a:ext cx="43200" cy="43200"/>
            </a:xfrm>
            <a:prstGeom prst="rect">
              <a:avLst/>
            </a:prstGeom>
            <a:solidFill>
              <a:srgbClr val="FF8814"/>
            </a:solidFill>
            <a:ln>
              <a:solidFill>
                <a:srgbClr val="FF88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2169845" y="3071746"/>
              <a:ext cx="43200" cy="43200"/>
            </a:xfrm>
            <a:prstGeom prst="rect">
              <a:avLst/>
            </a:prstGeom>
            <a:solidFill>
              <a:srgbClr val="1B559F"/>
            </a:solidFill>
            <a:ln>
              <a:solidFill>
                <a:srgbClr val="1B5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菱形 81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84" name="菱形 83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5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95" name="直接连接符 94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6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93" name="直接连接符 92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7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91" name="直接连接符 90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8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89" name="直接连接符 88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97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0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1980444"/>
            <a:ext cx="50298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0" y="26320107"/>
            <a:ext cx="50298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91347" y="1980445"/>
            <a:ext cx="0" cy="243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9707003" y="1980445"/>
            <a:ext cx="0" cy="243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375334" y="8601939"/>
            <a:ext cx="316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75334" y="16524597"/>
            <a:ext cx="316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22335" y="8905418"/>
            <a:ext cx="31684000" cy="7619182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商业计划书的撰写应简明扼要、完整有序、重点突出，不应贪大求全，过分表达；商业计划书的框架内容可自行选择，但要求上下文表达内容有连贯性，有逻辑性；设计应尽可能统一、美观、大方。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对于初创期企业，团队因素占投资人投资决策比重较大，所以团队介绍应作为商业计划书重点介绍内容，并放至第一板块。用户分析、产品服务、盈利模式、运营情况、融资介绍等方面的内容也尽量不缺失。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避免本讲义中提到的禁忌事项，同时注意文中提到的注意事项！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30459" y="5829009"/>
            <a:ext cx="3837433" cy="2201099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小结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473940" y="7017385"/>
            <a:ext cx="25349835" cy="1148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图片 4" descr="C:\Users\wusulian\AppData\Local\Temp\744A.tm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035" y="10745518"/>
            <a:ext cx="6336800" cy="63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929" y="10745518"/>
            <a:ext cx="6336800" cy="63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 cstate="print"/>
          <a:srcRect l="46063" t="33360" r="52268" b="62397"/>
          <a:stretch>
            <a:fillRect/>
          </a:stretch>
        </p:blipFill>
        <p:spPr>
          <a:xfrm>
            <a:off x="23122587" y="8998075"/>
            <a:ext cx="838306" cy="1202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970399" y="5070284"/>
            <a:ext cx="14912377" cy="3894247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22000" b="1" dirty="0">
                <a:solidFill>
                  <a:srgbClr val="1B559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</a:t>
            </a:r>
            <a:endParaRPr lang="zh-CN" altLang="en-US" sz="22000" b="1" dirty="0">
              <a:solidFill>
                <a:srgbClr val="1B559F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27298" y="8844882"/>
            <a:ext cx="5927213" cy="1523836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6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燧石星火</a:t>
            </a:r>
            <a:r>
              <a:rPr lang="en-US" altLang="zh-CN" sz="66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endParaRPr lang="zh-CN" altLang="en-US" sz="6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 cstate="print"/>
          <a:srcRect l="63747" t="32974" r="33698" b="61909"/>
          <a:stretch>
            <a:fillRect/>
          </a:stretch>
        </p:blipFill>
        <p:spPr>
          <a:xfrm>
            <a:off x="29902303" y="8844880"/>
            <a:ext cx="1283554" cy="1450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753084" y="8844882"/>
            <a:ext cx="5248251" cy="1523836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6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微信公众号</a:t>
            </a:r>
            <a:endParaRPr lang="zh-CN" altLang="en-US" sz="6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0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0" y="1386311"/>
            <a:ext cx="7324945" cy="60272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19250398">
            <a:off x="-156830" y="2989926"/>
            <a:ext cx="5545316" cy="11883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r>
              <a:rPr lang="zh-CN" altLang="en-US" sz="77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禁忌</a:t>
            </a:r>
            <a:endParaRPr lang="zh-CN" altLang="en-US" sz="77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0099" y="8415918"/>
            <a:ext cx="6941238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过多强调细节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0099" y="10671468"/>
            <a:ext cx="7928811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只有创意无落地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0099" y="12927019"/>
            <a:ext cx="5953666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吹牛、夸张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60102" y="15182569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求多求全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60128" y="10569982"/>
            <a:ext cx="7928811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讲生态、讲概念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0102" y="17438119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只缺资金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60131" y="8314431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没有对手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60131" y="12825532"/>
            <a:ext cx="8916389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花哨多样、纯文字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60131" y="15081082"/>
            <a:ext cx="8916389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专业术语晦涩难懂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60131" y="17336632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赌咒发誓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60128" y="19592171"/>
            <a:ext cx="7928811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太过空泛无实质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0102" y="19693664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只谈情怀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乘号 4"/>
          <p:cNvSpPr/>
          <p:nvPr/>
        </p:nvSpPr>
        <p:spPr>
          <a:xfrm>
            <a:off x="3008902" y="8866400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3" name="乘号 32"/>
          <p:cNvSpPr/>
          <p:nvPr/>
        </p:nvSpPr>
        <p:spPr>
          <a:xfrm>
            <a:off x="3008902" y="11121950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4" name="乘号 33"/>
          <p:cNvSpPr/>
          <p:nvPr/>
        </p:nvSpPr>
        <p:spPr>
          <a:xfrm>
            <a:off x="3008902" y="13377501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5" name="乘号 34"/>
          <p:cNvSpPr/>
          <p:nvPr/>
        </p:nvSpPr>
        <p:spPr>
          <a:xfrm>
            <a:off x="3008902" y="15633051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6" name="乘号 35"/>
          <p:cNvSpPr/>
          <p:nvPr/>
        </p:nvSpPr>
        <p:spPr>
          <a:xfrm>
            <a:off x="3008902" y="17888601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7" name="乘号 36"/>
          <p:cNvSpPr/>
          <p:nvPr/>
        </p:nvSpPr>
        <p:spPr>
          <a:xfrm>
            <a:off x="3008902" y="20144140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881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/>
          </a:p>
        </p:txBody>
      </p:sp>
      <p:sp>
        <p:nvSpPr>
          <p:cNvPr id="38" name="乘号 37"/>
          <p:cNvSpPr/>
          <p:nvPr/>
        </p:nvSpPr>
        <p:spPr>
          <a:xfrm>
            <a:off x="12669640" y="881112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9" name="乘号 38"/>
          <p:cNvSpPr/>
          <p:nvPr/>
        </p:nvSpPr>
        <p:spPr>
          <a:xfrm>
            <a:off x="12669640" y="1106667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乘号 39"/>
          <p:cNvSpPr/>
          <p:nvPr/>
        </p:nvSpPr>
        <p:spPr>
          <a:xfrm>
            <a:off x="12669640" y="1332222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" name="乘号 40"/>
          <p:cNvSpPr/>
          <p:nvPr/>
        </p:nvSpPr>
        <p:spPr>
          <a:xfrm>
            <a:off x="12669640" y="1557777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乘号 41"/>
          <p:cNvSpPr/>
          <p:nvPr/>
        </p:nvSpPr>
        <p:spPr>
          <a:xfrm>
            <a:off x="12669640" y="1783332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乘号 42"/>
          <p:cNvSpPr/>
          <p:nvPr/>
        </p:nvSpPr>
        <p:spPr>
          <a:xfrm>
            <a:off x="12669640" y="20088864"/>
            <a:ext cx="792100" cy="792178"/>
          </a:xfrm>
          <a:prstGeom prst="mathMultiply">
            <a:avLst>
              <a:gd name="adj1" fmla="val 2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>
            <a:stCxn id="15" idx="2"/>
          </p:cNvCxnSpPr>
          <p:nvPr/>
        </p:nvCxnSpPr>
        <p:spPr>
          <a:xfrm>
            <a:off x="25149175" y="1386311"/>
            <a:ext cx="0" cy="25547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635996" y="8205810"/>
            <a:ext cx="16984522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字体大小合适，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倍行距，色彩饱满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635996" y="11005894"/>
            <a:ext cx="16816982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无切换声音，仅“单击鼠标时”换片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999" y="13805978"/>
            <a:ext cx="18298346" cy="1693153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Windows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版本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PPT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20-30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页，不大于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20M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635994" y="16606063"/>
            <a:ext cx="18298346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勿使用除“直线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曲线”外其他动作路径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35996" y="19406153"/>
            <a:ext cx="17310768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系统用最佳选择为无切换效果</a:t>
            </a:r>
            <a:r>
              <a: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无动画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25149175" y="1386311"/>
            <a:ext cx="7324945" cy="6027230"/>
          </a:xfrm>
          <a:prstGeom prst="line">
            <a:avLst/>
          </a:prstGeom>
          <a:ln>
            <a:solidFill>
              <a:srgbClr val="FF8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 rot="19250398">
            <a:off x="24947982" y="3003921"/>
            <a:ext cx="5545316" cy="1188399"/>
          </a:xfrm>
          <a:prstGeom prst="rect">
            <a:avLst/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r>
              <a:rPr lang="zh-CN" altLang="en-US" sz="77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注意</a:t>
            </a:r>
            <a:endParaRPr lang="zh-CN" altLang="en-US" sz="7700" b="1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28041919" y="8759192"/>
            <a:ext cx="594075" cy="594133"/>
          </a:xfrm>
          <a:prstGeom prst="donut">
            <a:avLst>
              <a:gd name="adj" fmla="val 7350"/>
            </a:avLst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同心圆 70"/>
          <p:cNvSpPr/>
          <p:nvPr/>
        </p:nvSpPr>
        <p:spPr>
          <a:xfrm>
            <a:off x="28041919" y="11557049"/>
            <a:ext cx="594075" cy="594133"/>
          </a:xfrm>
          <a:prstGeom prst="donut">
            <a:avLst>
              <a:gd name="adj" fmla="val 7350"/>
            </a:avLst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28041919" y="14354905"/>
            <a:ext cx="594075" cy="594133"/>
          </a:xfrm>
          <a:prstGeom prst="donut">
            <a:avLst>
              <a:gd name="adj" fmla="val 7350"/>
            </a:avLst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同心圆 72"/>
          <p:cNvSpPr/>
          <p:nvPr/>
        </p:nvSpPr>
        <p:spPr>
          <a:xfrm>
            <a:off x="28041919" y="19950618"/>
            <a:ext cx="594075" cy="594133"/>
          </a:xfrm>
          <a:prstGeom prst="donut">
            <a:avLst>
              <a:gd name="adj" fmla="val 7350"/>
            </a:avLst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同心圆 73"/>
          <p:cNvSpPr/>
          <p:nvPr/>
        </p:nvSpPr>
        <p:spPr>
          <a:xfrm>
            <a:off x="28041919" y="17152762"/>
            <a:ext cx="594075" cy="594133"/>
          </a:xfrm>
          <a:prstGeom prst="donut">
            <a:avLst>
              <a:gd name="adj" fmla="val 7350"/>
            </a:avLst>
          </a:prstGeom>
          <a:solidFill>
            <a:srgbClr val="FF8814"/>
          </a:solidFill>
          <a:ln>
            <a:solidFill>
              <a:srgbClr val="FF8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002158"/>
            <a:ext cx="50298350" cy="23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871888" y="912913"/>
            <a:ext cx="4554575" cy="4555022"/>
            <a:chOff x="4067944" y="1275606"/>
            <a:chExt cx="828000" cy="828000"/>
          </a:xfrm>
        </p:grpSpPr>
        <p:sp>
          <p:nvSpPr>
            <p:cNvPr id="5" name="同心圆 4"/>
            <p:cNvSpPr/>
            <p:nvPr/>
          </p:nvSpPr>
          <p:spPr>
            <a:xfrm>
              <a:off x="4067944" y="1275606"/>
              <a:ext cx="828000" cy="828000"/>
            </a:xfrm>
            <a:prstGeom prst="donut">
              <a:avLst>
                <a:gd name="adj" fmla="val 1753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10144" y="1417629"/>
              <a:ext cx="547200" cy="547200"/>
            </a:xfrm>
            <a:prstGeom prst="ellipse">
              <a:avLst/>
            </a:prstGeom>
            <a:solidFill>
              <a:srgbClr val="1B5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076952" y="1581932"/>
            <a:ext cx="2144446" cy="3216984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8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83462" y="2259186"/>
            <a:ext cx="5688428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8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2630" y="2259186"/>
            <a:ext cx="5688428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8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059670" y="7921778"/>
            <a:ext cx="0" cy="15843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0119340" y="7921778"/>
            <a:ext cx="0" cy="15843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59670" y="7809673"/>
            <a:ext cx="0" cy="15843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179010" y="7921778"/>
            <a:ext cx="0" cy="15843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397100" y="7921778"/>
            <a:ext cx="0" cy="15843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9629" y="5938214"/>
            <a:ext cx="6588534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01</a:t>
            </a:r>
            <a:r>
              <a:rPr lang="zh-CN" altLang="en-US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我们是谁</a:t>
            </a:r>
            <a:endParaRPr lang="zh-CN" altLang="en-US" sz="8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78073" y="5938214"/>
            <a:ext cx="6588534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r>
              <a:rPr lang="zh-CN" altLang="en-US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想做什么</a:t>
            </a:r>
            <a:endParaRPr lang="zh-CN" altLang="en-US" sz="8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76520" y="5938214"/>
            <a:ext cx="5459874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03</a:t>
            </a:r>
            <a:r>
              <a:rPr lang="zh-CN" altLang="en-US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怎么做</a:t>
            </a:r>
            <a:endParaRPr lang="zh-CN" altLang="en-US" sz="8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82773" y="5938214"/>
            <a:ext cx="6588534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</a:t>
            </a:r>
            <a:r>
              <a:rPr lang="zh-CN" altLang="en-US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做了什么</a:t>
            </a:r>
            <a:endParaRPr lang="zh-CN" altLang="en-US" sz="8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85123" y="5889996"/>
            <a:ext cx="6588534" cy="1862465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en-US" altLang="zh-CN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05</a:t>
            </a:r>
            <a:r>
              <a:rPr lang="zh-CN" altLang="en-US" sz="88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需要什么</a:t>
            </a:r>
            <a:endParaRPr lang="zh-CN" altLang="en-US" sz="8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7884" y="9775185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公司概况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7884" y="12306727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团队介绍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71229" y="9775185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用户需求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71229" y="12306721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市场规模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71229" y="14831447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竞争分析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66132" y="9775185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产品服务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6033" y="12306710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盈利模式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76033" y="14831441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营销推广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61028" y="9775180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财务现状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561023" y="12306727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运营现状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78989" y="9775174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发展策略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78994" y="12304411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股权结构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78994" y="14829142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融资计划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23408" y="17604377"/>
            <a:ext cx="4966087" cy="1693153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核心价值</a:t>
            </a:r>
            <a:endParaRPr lang="zh-CN" altLang="en-US" sz="77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7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菱形 72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72" name="菱形 71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5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83" name="直接连接符 82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6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7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2" name="矩形 11"/>
          <p:cNvSpPr/>
          <p:nvPr/>
        </p:nvSpPr>
        <p:spPr>
          <a:xfrm>
            <a:off x="6854377" y="923899"/>
            <a:ext cx="10103485" cy="2195195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项目介绍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概况</a:t>
            </a:r>
            <a:endParaRPr lang="zh-CN" altLang="en-US" sz="11000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5259971" y="6450835"/>
            <a:ext cx="15830614" cy="14827357"/>
            <a:chOff x="683568" y="1366307"/>
            <a:chExt cx="2877930" cy="2695278"/>
          </a:xfrm>
        </p:grpSpPr>
        <p:grpSp>
          <p:nvGrpSpPr>
            <p:cNvPr id="22" name="组合 21"/>
            <p:cNvGrpSpPr/>
            <p:nvPr/>
          </p:nvGrpSpPr>
          <p:grpSpPr>
            <a:xfrm>
              <a:off x="683568" y="1366307"/>
              <a:ext cx="2877930" cy="2695278"/>
              <a:chOff x="568487" y="1366307"/>
              <a:chExt cx="2877930" cy="269527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68487" y="2259627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050138" y="3152103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049943" y="3130442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542629" y="2279190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056875" y="1379278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081329" y="1379278"/>
                <a:ext cx="903788" cy="9037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4" name="Freeform 71922"/>
              <p:cNvSpPr/>
              <p:nvPr/>
            </p:nvSpPr>
            <p:spPr bwMode="auto">
              <a:xfrm>
                <a:off x="1116195" y="3185327"/>
                <a:ext cx="1751161" cy="794624"/>
              </a:xfrm>
              <a:custGeom>
                <a:avLst/>
                <a:gdLst>
                  <a:gd name="T0" fmla="*/ 2222 w 2861"/>
                  <a:gd name="T1" fmla="*/ 1397 h 1397"/>
                  <a:gd name="T2" fmla="*/ 1752 w 2861"/>
                  <a:gd name="T3" fmla="*/ 1171 h 1397"/>
                  <a:gd name="T4" fmla="*/ 1433 w 2861"/>
                  <a:gd name="T5" fmla="*/ 1056 h 1397"/>
                  <a:gd name="T6" fmla="*/ 1109 w 2861"/>
                  <a:gd name="T7" fmla="*/ 1171 h 1397"/>
                  <a:gd name="T8" fmla="*/ 900 w 2861"/>
                  <a:gd name="T9" fmla="*/ 1336 h 1397"/>
                  <a:gd name="T10" fmla="*/ 639 w 2861"/>
                  <a:gd name="T11" fmla="*/ 1397 h 1397"/>
                  <a:gd name="T12" fmla="*/ 0 w 2861"/>
                  <a:gd name="T13" fmla="*/ 699 h 1397"/>
                  <a:gd name="T14" fmla="*/ 639 w 2861"/>
                  <a:gd name="T15" fmla="*/ 0 h 1397"/>
                  <a:gd name="T16" fmla="*/ 1109 w 2861"/>
                  <a:gd name="T17" fmla="*/ 226 h 1397"/>
                  <a:gd name="T18" fmla="*/ 1109 w 2861"/>
                  <a:gd name="T19" fmla="*/ 226 h 1397"/>
                  <a:gd name="T20" fmla="*/ 1438 w 2861"/>
                  <a:gd name="T21" fmla="*/ 339 h 1397"/>
                  <a:gd name="T22" fmla="*/ 1752 w 2861"/>
                  <a:gd name="T23" fmla="*/ 226 h 1397"/>
                  <a:gd name="T24" fmla="*/ 2222 w 2861"/>
                  <a:gd name="T25" fmla="*/ 0 h 1397"/>
                  <a:gd name="T26" fmla="*/ 2861 w 2861"/>
                  <a:gd name="T27" fmla="*/ 699 h 1397"/>
                  <a:gd name="T28" fmla="*/ 2222 w 2861"/>
                  <a:gd name="T29" fmla="*/ 1397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1" h="1397">
                    <a:moveTo>
                      <a:pt x="2222" y="1397"/>
                    </a:moveTo>
                    <a:cubicBezTo>
                      <a:pt x="2048" y="1397"/>
                      <a:pt x="1881" y="1317"/>
                      <a:pt x="1752" y="1171"/>
                    </a:cubicBezTo>
                    <a:cubicBezTo>
                      <a:pt x="1688" y="1099"/>
                      <a:pt x="1569" y="1056"/>
                      <a:pt x="1433" y="1056"/>
                    </a:cubicBezTo>
                    <a:cubicBezTo>
                      <a:pt x="1294" y="1056"/>
                      <a:pt x="1170" y="1100"/>
                      <a:pt x="1109" y="1171"/>
                    </a:cubicBezTo>
                    <a:cubicBezTo>
                      <a:pt x="1049" y="1242"/>
                      <a:pt x="979" y="1297"/>
                      <a:pt x="900" y="1336"/>
                    </a:cubicBezTo>
                    <a:cubicBezTo>
                      <a:pt x="817" y="1377"/>
                      <a:pt x="729" y="1397"/>
                      <a:pt x="639" y="1397"/>
                    </a:cubicBezTo>
                    <a:cubicBezTo>
                      <a:pt x="286" y="1397"/>
                      <a:pt x="0" y="1084"/>
                      <a:pt x="0" y="699"/>
                    </a:cubicBezTo>
                    <a:cubicBezTo>
                      <a:pt x="0" y="313"/>
                      <a:pt x="286" y="0"/>
                      <a:pt x="639" y="0"/>
                    </a:cubicBezTo>
                    <a:cubicBezTo>
                      <a:pt x="817" y="0"/>
                      <a:pt x="988" y="82"/>
                      <a:pt x="1109" y="226"/>
                    </a:cubicBezTo>
                    <a:cubicBezTo>
                      <a:pt x="1109" y="226"/>
                      <a:pt x="1109" y="226"/>
                      <a:pt x="1109" y="226"/>
                    </a:cubicBezTo>
                    <a:cubicBezTo>
                      <a:pt x="1177" y="297"/>
                      <a:pt x="1299" y="339"/>
                      <a:pt x="1438" y="339"/>
                    </a:cubicBezTo>
                    <a:cubicBezTo>
                      <a:pt x="1576" y="339"/>
                      <a:pt x="1696" y="296"/>
                      <a:pt x="1752" y="226"/>
                    </a:cubicBezTo>
                    <a:cubicBezTo>
                      <a:pt x="1873" y="82"/>
                      <a:pt x="2044" y="0"/>
                      <a:pt x="2222" y="0"/>
                    </a:cubicBezTo>
                    <a:cubicBezTo>
                      <a:pt x="2575" y="0"/>
                      <a:pt x="2861" y="313"/>
                      <a:pt x="2861" y="699"/>
                    </a:cubicBezTo>
                    <a:cubicBezTo>
                      <a:pt x="2861" y="1084"/>
                      <a:pt x="2575" y="1397"/>
                      <a:pt x="2222" y="139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6" name="Freeform 71929"/>
              <p:cNvSpPr/>
              <p:nvPr/>
            </p:nvSpPr>
            <p:spPr bwMode="auto">
              <a:xfrm>
                <a:off x="572001" y="2250068"/>
                <a:ext cx="1380365" cy="1811517"/>
              </a:xfrm>
              <a:custGeom>
                <a:avLst/>
                <a:gdLst>
                  <a:gd name="T0" fmla="*/ 1283 w 2251"/>
                  <a:gd name="T1" fmla="*/ 448 h 3095"/>
                  <a:gd name="T2" fmla="*/ 1339 w 2251"/>
                  <a:gd name="T3" fmla="*/ 1007 h 3095"/>
                  <a:gd name="T4" fmla="*/ 1407 w 2251"/>
                  <a:gd name="T5" fmla="*/ 1366 h 3095"/>
                  <a:gd name="T6" fmla="*/ 1660 w 2251"/>
                  <a:gd name="T7" fmla="*/ 1616 h 3095"/>
                  <a:gd name="T8" fmla="*/ 1896 w 2251"/>
                  <a:gd name="T9" fmla="*/ 1731 h 3095"/>
                  <a:gd name="T10" fmla="*/ 2075 w 2251"/>
                  <a:gd name="T11" fmla="*/ 1948 h 3095"/>
                  <a:gd name="T12" fmla="*/ 1841 w 2251"/>
                  <a:gd name="T13" fmla="*/ 2903 h 3095"/>
                  <a:gd name="T14" fmla="*/ 968 w 2251"/>
                  <a:gd name="T15" fmla="*/ 2647 h 3095"/>
                  <a:gd name="T16" fmla="*/ 912 w 2251"/>
                  <a:gd name="T17" fmla="*/ 2088 h 3095"/>
                  <a:gd name="T18" fmla="*/ 912 w 2251"/>
                  <a:gd name="T19" fmla="*/ 2088 h 3095"/>
                  <a:gd name="T20" fmla="*/ 837 w 2251"/>
                  <a:gd name="T21" fmla="*/ 1720 h 3095"/>
                  <a:gd name="T22" fmla="*/ 590 w 2251"/>
                  <a:gd name="T23" fmla="*/ 1479 h 3095"/>
                  <a:gd name="T24" fmla="*/ 176 w 2251"/>
                  <a:gd name="T25" fmla="*/ 1147 h 3095"/>
                  <a:gd name="T26" fmla="*/ 410 w 2251"/>
                  <a:gd name="T27" fmla="*/ 192 h 3095"/>
                  <a:gd name="T28" fmla="*/ 1283 w 2251"/>
                  <a:gd name="T29" fmla="*/ 448 h 3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1" h="3095">
                    <a:moveTo>
                      <a:pt x="1283" y="448"/>
                    </a:moveTo>
                    <a:cubicBezTo>
                      <a:pt x="1370" y="613"/>
                      <a:pt x="1390" y="811"/>
                      <a:pt x="1339" y="1007"/>
                    </a:cubicBezTo>
                    <a:cubicBezTo>
                      <a:pt x="1314" y="1104"/>
                      <a:pt x="1339" y="1238"/>
                      <a:pt x="1407" y="1366"/>
                    </a:cubicBezTo>
                    <a:cubicBezTo>
                      <a:pt x="1477" y="1498"/>
                      <a:pt x="1574" y="1594"/>
                      <a:pt x="1660" y="1616"/>
                    </a:cubicBezTo>
                    <a:cubicBezTo>
                      <a:pt x="1746" y="1637"/>
                      <a:pt x="1825" y="1676"/>
                      <a:pt x="1896" y="1731"/>
                    </a:cubicBezTo>
                    <a:cubicBezTo>
                      <a:pt x="1969" y="1789"/>
                      <a:pt x="2029" y="1862"/>
                      <a:pt x="2075" y="1948"/>
                    </a:cubicBezTo>
                    <a:cubicBezTo>
                      <a:pt x="2251" y="2282"/>
                      <a:pt x="2146" y="2710"/>
                      <a:pt x="1841" y="2903"/>
                    </a:cubicBezTo>
                    <a:cubicBezTo>
                      <a:pt x="1536" y="3095"/>
                      <a:pt x="1144" y="2980"/>
                      <a:pt x="968" y="2647"/>
                    </a:cubicBezTo>
                    <a:cubicBezTo>
                      <a:pt x="879" y="2478"/>
                      <a:pt x="858" y="2274"/>
                      <a:pt x="912" y="2088"/>
                    </a:cubicBezTo>
                    <a:cubicBezTo>
                      <a:pt x="912" y="2088"/>
                      <a:pt x="912" y="2088"/>
                      <a:pt x="912" y="2088"/>
                    </a:cubicBezTo>
                    <a:cubicBezTo>
                      <a:pt x="934" y="1989"/>
                      <a:pt x="907" y="1851"/>
                      <a:pt x="837" y="1720"/>
                    </a:cubicBezTo>
                    <a:cubicBezTo>
                      <a:pt x="768" y="1589"/>
                      <a:pt x="674" y="1497"/>
                      <a:pt x="590" y="1479"/>
                    </a:cubicBezTo>
                    <a:cubicBezTo>
                      <a:pt x="416" y="1437"/>
                      <a:pt x="265" y="1316"/>
                      <a:pt x="176" y="1147"/>
                    </a:cubicBezTo>
                    <a:cubicBezTo>
                      <a:pt x="0" y="813"/>
                      <a:pt x="105" y="385"/>
                      <a:pt x="410" y="192"/>
                    </a:cubicBezTo>
                    <a:cubicBezTo>
                      <a:pt x="715" y="0"/>
                      <a:pt x="1107" y="114"/>
                      <a:pt x="1283" y="44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7" name="Freeform 71928"/>
              <p:cNvSpPr/>
              <p:nvPr/>
            </p:nvSpPr>
            <p:spPr bwMode="auto">
              <a:xfrm rot="7240418">
                <a:off x="366857" y="1872329"/>
                <a:ext cx="1807156" cy="795111"/>
              </a:xfrm>
              <a:custGeom>
                <a:avLst/>
                <a:gdLst>
                  <a:gd name="T0" fmla="*/ 2222 w 2861"/>
                  <a:gd name="T1" fmla="*/ 1398 h 1398"/>
                  <a:gd name="T2" fmla="*/ 1752 w 2861"/>
                  <a:gd name="T3" fmla="*/ 1172 h 1398"/>
                  <a:gd name="T4" fmla="*/ 1433 w 2861"/>
                  <a:gd name="T5" fmla="*/ 1056 h 1398"/>
                  <a:gd name="T6" fmla="*/ 1109 w 2861"/>
                  <a:gd name="T7" fmla="*/ 1172 h 1398"/>
                  <a:gd name="T8" fmla="*/ 900 w 2861"/>
                  <a:gd name="T9" fmla="*/ 1337 h 1398"/>
                  <a:gd name="T10" fmla="*/ 639 w 2861"/>
                  <a:gd name="T11" fmla="*/ 1398 h 1398"/>
                  <a:gd name="T12" fmla="*/ 0 w 2861"/>
                  <a:gd name="T13" fmla="*/ 699 h 1398"/>
                  <a:gd name="T14" fmla="*/ 639 w 2861"/>
                  <a:gd name="T15" fmla="*/ 0 h 1398"/>
                  <a:gd name="T16" fmla="*/ 1109 w 2861"/>
                  <a:gd name="T17" fmla="*/ 226 h 1398"/>
                  <a:gd name="T18" fmla="*/ 1109 w 2861"/>
                  <a:gd name="T19" fmla="*/ 227 h 1398"/>
                  <a:gd name="T20" fmla="*/ 1438 w 2861"/>
                  <a:gd name="T21" fmla="*/ 340 h 1398"/>
                  <a:gd name="T22" fmla="*/ 1752 w 2861"/>
                  <a:gd name="T23" fmla="*/ 226 h 1398"/>
                  <a:gd name="T24" fmla="*/ 2222 w 2861"/>
                  <a:gd name="T25" fmla="*/ 0 h 1398"/>
                  <a:gd name="T26" fmla="*/ 2861 w 2861"/>
                  <a:gd name="T27" fmla="*/ 699 h 1398"/>
                  <a:gd name="T28" fmla="*/ 2222 w 2861"/>
                  <a:gd name="T29" fmla="*/ 1398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1" h="1398">
                    <a:moveTo>
                      <a:pt x="2222" y="1398"/>
                    </a:moveTo>
                    <a:cubicBezTo>
                      <a:pt x="2048" y="1398"/>
                      <a:pt x="1881" y="1317"/>
                      <a:pt x="1752" y="1172"/>
                    </a:cubicBezTo>
                    <a:cubicBezTo>
                      <a:pt x="1688" y="1099"/>
                      <a:pt x="1569" y="1056"/>
                      <a:pt x="1433" y="1056"/>
                    </a:cubicBezTo>
                    <a:cubicBezTo>
                      <a:pt x="1294" y="1056"/>
                      <a:pt x="1170" y="1100"/>
                      <a:pt x="1109" y="1172"/>
                    </a:cubicBezTo>
                    <a:cubicBezTo>
                      <a:pt x="1049" y="1242"/>
                      <a:pt x="979" y="1298"/>
                      <a:pt x="900" y="1337"/>
                    </a:cubicBezTo>
                    <a:cubicBezTo>
                      <a:pt x="817" y="1377"/>
                      <a:pt x="729" y="1398"/>
                      <a:pt x="639" y="1398"/>
                    </a:cubicBezTo>
                    <a:cubicBezTo>
                      <a:pt x="286" y="1398"/>
                      <a:pt x="0" y="1084"/>
                      <a:pt x="0" y="699"/>
                    </a:cubicBezTo>
                    <a:cubicBezTo>
                      <a:pt x="0" y="314"/>
                      <a:pt x="286" y="0"/>
                      <a:pt x="639" y="0"/>
                    </a:cubicBezTo>
                    <a:cubicBezTo>
                      <a:pt x="817" y="0"/>
                      <a:pt x="988" y="83"/>
                      <a:pt x="1109" y="226"/>
                    </a:cubicBezTo>
                    <a:cubicBezTo>
                      <a:pt x="1109" y="227"/>
                      <a:pt x="1109" y="227"/>
                      <a:pt x="1109" y="227"/>
                    </a:cubicBezTo>
                    <a:cubicBezTo>
                      <a:pt x="1177" y="297"/>
                      <a:pt x="1299" y="340"/>
                      <a:pt x="1438" y="340"/>
                    </a:cubicBezTo>
                    <a:cubicBezTo>
                      <a:pt x="1576" y="340"/>
                      <a:pt x="1696" y="296"/>
                      <a:pt x="1752" y="226"/>
                    </a:cubicBezTo>
                    <a:cubicBezTo>
                      <a:pt x="1873" y="83"/>
                      <a:pt x="2044" y="0"/>
                      <a:pt x="2222" y="0"/>
                    </a:cubicBezTo>
                    <a:cubicBezTo>
                      <a:pt x="2575" y="0"/>
                      <a:pt x="2861" y="314"/>
                      <a:pt x="2861" y="699"/>
                    </a:cubicBezTo>
                    <a:cubicBezTo>
                      <a:pt x="2861" y="1084"/>
                      <a:pt x="2575" y="1398"/>
                      <a:pt x="2222" y="1398"/>
                    </a:cubicBezTo>
                    <a:close/>
                  </a:path>
                </a:pathLst>
              </a:custGeom>
              <a:solidFill>
                <a:srgbClr val="FE9C3D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8" name="Freeform 71922"/>
              <p:cNvSpPr/>
              <p:nvPr/>
            </p:nvSpPr>
            <p:spPr bwMode="auto">
              <a:xfrm>
                <a:off x="1142807" y="1433920"/>
                <a:ext cx="1750902" cy="794507"/>
              </a:xfrm>
              <a:custGeom>
                <a:avLst/>
                <a:gdLst>
                  <a:gd name="T0" fmla="*/ 2222 w 2861"/>
                  <a:gd name="T1" fmla="*/ 1397 h 1397"/>
                  <a:gd name="T2" fmla="*/ 1752 w 2861"/>
                  <a:gd name="T3" fmla="*/ 1171 h 1397"/>
                  <a:gd name="T4" fmla="*/ 1433 w 2861"/>
                  <a:gd name="T5" fmla="*/ 1056 h 1397"/>
                  <a:gd name="T6" fmla="*/ 1109 w 2861"/>
                  <a:gd name="T7" fmla="*/ 1171 h 1397"/>
                  <a:gd name="T8" fmla="*/ 900 w 2861"/>
                  <a:gd name="T9" fmla="*/ 1336 h 1397"/>
                  <a:gd name="T10" fmla="*/ 639 w 2861"/>
                  <a:gd name="T11" fmla="*/ 1397 h 1397"/>
                  <a:gd name="T12" fmla="*/ 0 w 2861"/>
                  <a:gd name="T13" fmla="*/ 699 h 1397"/>
                  <a:gd name="T14" fmla="*/ 639 w 2861"/>
                  <a:gd name="T15" fmla="*/ 0 h 1397"/>
                  <a:gd name="T16" fmla="*/ 1109 w 2861"/>
                  <a:gd name="T17" fmla="*/ 226 h 1397"/>
                  <a:gd name="T18" fmla="*/ 1109 w 2861"/>
                  <a:gd name="T19" fmla="*/ 226 h 1397"/>
                  <a:gd name="T20" fmla="*/ 1438 w 2861"/>
                  <a:gd name="T21" fmla="*/ 339 h 1397"/>
                  <a:gd name="T22" fmla="*/ 1752 w 2861"/>
                  <a:gd name="T23" fmla="*/ 226 h 1397"/>
                  <a:gd name="T24" fmla="*/ 2222 w 2861"/>
                  <a:gd name="T25" fmla="*/ 0 h 1397"/>
                  <a:gd name="T26" fmla="*/ 2861 w 2861"/>
                  <a:gd name="T27" fmla="*/ 699 h 1397"/>
                  <a:gd name="T28" fmla="*/ 2222 w 2861"/>
                  <a:gd name="T29" fmla="*/ 1397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1" h="1397">
                    <a:moveTo>
                      <a:pt x="2222" y="1397"/>
                    </a:moveTo>
                    <a:cubicBezTo>
                      <a:pt x="2048" y="1397"/>
                      <a:pt x="1881" y="1317"/>
                      <a:pt x="1752" y="1171"/>
                    </a:cubicBezTo>
                    <a:cubicBezTo>
                      <a:pt x="1688" y="1099"/>
                      <a:pt x="1569" y="1056"/>
                      <a:pt x="1433" y="1056"/>
                    </a:cubicBezTo>
                    <a:cubicBezTo>
                      <a:pt x="1294" y="1056"/>
                      <a:pt x="1170" y="1100"/>
                      <a:pt x="1109" y="1171"/>
                    </a:cubicBezTo>
                    <a:cubicBezTo>
                      <a:pt x="1049" y="1242"/>
                      <a:pt x="979" y="1297"/>
                      <a:pt x="900" y="1336"/>
                    </a:cubicBezTo>
                    <a:cubicBezTo>
                      <a:pt x="817" y="1377"/>
                      <a:pt x="729" y="1397"/>
                      <a:pt x="639" y="1397"/>
                    </a:cubicBezTo>
                    <a:cubicBezTo>
                      <a:pt x="286" y="1397"/>
                      <a:pt x="0" y="1084"/>
                      <a:pt x="0" y="699"/>
                    </a:cubicBezTo>
                    <a:cubicBezTo>
                      <a:pt x="0" y="313"/>
                      <a:pt x="286" y="0"/>
                      <a:pt x="639" y="0"/>
                    </a:cubicBezTo>
                    <a:cubicBezTo>
                      <a:pt x="817" y="0"/>
                      <a:pt x="988" y="82"/>
                      <a:pt x="1109" y="226"/>
                    </a:cubicBezTo>
                    <a:cubicBezTo>
                      <a:pt x="1109" y="226"/>
                      <a:pt x="1109" y="226"/>
                      <a:pt x="1109" y="226"/>
                    </a:cubicBezTo>
                    <a:cubicBezTo>
                      <a:pt x="1177" y="297"/>
                      <a:pt x="1299" y="339"/>
                      <a:pt x="1438" y="339"/>
                    </a:cubicBezTo>
                    <a:cubicBezTo>
                      <a:pt x="1576" y="339"/>
                      <a:pt x="1696" y="296"/>
                      <a:pt x="1752" y="226"/>
                    </a:cubicBezTo>
                    <a:cubicBezTo>
                      <a:pt x="1873" y="82"/>
                      <a:pt x="2044" y="0"/>
                      <a:pt x="2222" y="0"/>
                    </a:cubicBezTo>
                    <a:cubicBezTo>
                      <a:pt x="2575" y="0"/>
                      <a:pt x="2861" y="313"/>
                      <a:pt x="2861" y="699"/>
                    </a:cubicBezTo>
                    <a:cubicBezTo>
                      <a:pt x="2861" y="1084"/>
                      <a:pt x="2575" y="1397"/>
                      <a:pt x="2222" y="1397"/>
                    </a:cubicBezTo>
                    <a:close/>
                  </a:path>
                </a:pathLst>
              </a:custGeom>
              <a:solidFill>
                <a:srgbClr val="FF8814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9" name="Freeform 71924"/>
              <p:cNvSpPr/>
              <p:nvPr/>
            </p:nvSpPr>
            <p:spPr bwMode="auto">
              <a:xfrm>
                <a:off x="2075251" y="1377174"/>
                <a:ext cx="1361518" cy="1811517"/>
              </a:xfrm>
              <a:custGeom>
                <a:avLst/>
                <a:gdLst>
                  <a:gd name="T0" fmla="*/ 1283 w 2251"/>
                  <a:gd name="T1" fmla="*/ 449 h 3096"/>
                  <a:gd name="T2" fmla="*/ 1339 w 2251"/>
                  <a:gd name="T3" fmla="*/ 1007 h 3096"/>
                  <a:gd name="T4" fmla="*/ 1407 w 2251"/>
                  <a:gd name="T5" fmla="*/ 1367 h 3096"/>
                  <a:gd name="T6" fmla="*/ 1661 w 2251"/>
                  <a:gd name="T7" fmla="*/ 1616 h 3096"/>
                  <a:gd name="T8" fmla="*/ 1896 w 2251"/>
                  <a:gd name="T9" fmla="*/ 1732 h 3096"/>
                  <a:gd name="T10" fmla="*/ 2075 w 2251"/>
                  <a:gd name="T11" fmla="*/ 1949 h 3096"/>
                  <a:gd name="T12" fmla="*/ 1841 w 2251"/>
                  <a:gd name="T13" fmla="*/ 2903 h 3096"/>
                  <a:gd name="T14" fmla="*/ 968 w 2251"/>
                  <a:gd name="T15" fmla="*/ 2647 h 3096"/>
                  <a:gd name="T16" fmla="*/ 912 w 2251"/>
                  <a:gd name="T17" fmla="*/ 2089 h 3096"/>
                  <a:gd name="T18" fmla="*/ 912 w 2251"/>
                  <a:gd name="T19" fmla="*/ 2088 h 3096"/>
                  <a:gd name="T20" fmla="*/ 838 w 2251"/>
                  <a:gd name="T21" fmla="*/ 1721 h 3096"/>
                  <a:gd name="T22" fmla="*/ 590 w 2251"/>
                  <a:gd name="T23" fmla="*/ 1480 h 3096"/>
                  <a:gd name="T24" fmla="*/ 177 w 2251"/>
                  <a:gd name="T25" fmla="*/ 1147 h 3096"/>
                  <a:gd name="T26" fmla="*/ 410 w 2251"/>
                  <a:gd name="T27" fmla="*/ 193 h 3096"/>
                  <a:gd name="T28" fmla="*/ 1283 w 2251"/>
                  <a:gd name="T29" fmla="*/ 449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1" h="3096">
                    <a:moveTo>
                      <a:pt x="1283" y="449"/>
                    </a:moveTo>
                    <a:cubicBezTo>
                      <a:pt x="1370" y="613"/>
                      <a:pt x="1390" y="812"/>
                      <a:pt x="1339" y="1007"/>
                    </a:cubicBezTo>
                    <a:cubicBezTo>
                      <a:pt x="1314" y="1104"/>
                      <a:pt x="1340" y="1239"/>
                      <a:pt x="1407" y="1367"/>
                    </a:cubicBezTo>
                    <a:cubicBezTo>
                      <a:pt x="1477" y="1499"/>
                      <a:pt x="1574" y="1594"/>
                      <a:pt x="1661" y="1616"/>
                    </a:cubicBezTo>
                    <a:cubicBezTo>
                      <a:pt x="1746" y="1638"/>
                      <a:pt x="1826" y="1677"/>
                      <a:pt x="1896" y="1732"/>
                    </a:cubicBezTo>
                    <a:cubicBezTo>
                      <a:pt x="1969" y="1790"/>
                      <a:pt x="2029" y="1863"/>
                      <a:pt x="2075" y="1949"/>
                    </a:cubicBezTo>
                    <a:cubicBezTo>
                      <a:pt x="2251" y="2282"/>
                      <a:pt x="2146" y="2711"/>
                      <a:pt x="1841" y="2903"/>
                    </a:cubicBezTo>
                    <a:cubicBezTo>
                      <a:pt x="1536" y="3096"/>
                      <a:pt x="1145" y="2981"/>
                      <a:pt x="968" y="2647"/>
                    </a:cubicBezTo>
                    <a:cubicBezTo>
                      <a:pt x="879" y="2479"/>
                      <a:pt x="859" y="2275"/>
                      <a:pt x="912" y="2089"/>
                    </a:cubicBezTo>
                    <a:cubicBezTo>
                      <a:pt x="912" y="2088"/>
                      <a:pt x="912" y="2088"/>
                      <a:pt x="912" y="2088"/>
                    </a:cubicBezTo>
                    <a:cubicBezTo>
                      <a:pt x="935" y="1989"/>
                      <a:pt x="907" y="1852"/>
                      <a:pt x="838" y="1721"/>
                    </a:cubicBezTo>
                    <a:cubicBezTo>
                      <a:pt x="769" y="1590"/>
                      <a:pt x="674" y="1498"/>
                      <a:pt x="590" y="1480"/>
                    </a:cubicBezTo>
                    <a:cubicBezTo>
                      <a:pt x="417" y="1437"/>
                      <a:pt x="266" y="1316"/>
                      <a:pt x="177" y="1147"/>
                    </a:cubicBezTo>
                    <a:cubicBezTo>
                      <a:pt x="0" y="814"/>
                      <a:pt x="105" y="386"/>
                      <a:pt x="410" y="193"/>
                    </a:cubicBezTo>
                    <a:cubicBezTo>
                      <a:pt x="715" y="0"/>
                      <a:pt x="1107" y="115"/>
                      <a:pt x="1283" y="449"/>
                    </a:cubicBezTo>
                    <a:close/>
                  </a:path>
                </a:pathLst>
              </a:custGeom>
              <a:solidFill>
                <a:srgbClr val="167DBF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>
                <a:bevelB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0" name="Freeform 71926"/>
              <p:cNvSpPr/>
              <p:nvPr/>
            </p:nvSpPr>
            <p:spPr bwMode="auto">
              <a:xfrm>
                <a:off x="2075088" y="2274717"/>
                <a:ext cx="1357332" cy="1754772"/>
              </a:xfrm>
              <a:custGeom>
                <a:avLst/>
                <a:gdLst>
                  <a:gd name="T0" fmla="*/ 968 w 2250"/>
                  <a:gd name="T1" fmla="*/ 448 h 3096"/>
                  <a:gd name="T2" fmla="*/ 912 w 2250"/>
                  <a:gd name="T3" fmla="*/ 1007 h 3096"/>
                  <a:gd name="T4" fmla="*/ 844 w 2250"/>
                  <a:gd name="T5" fmla="*/ 1366 h 3096"/>
                  <a:gd name="T6" fmla="*/ 590 w 2250"/>
                  <a:gd name="T7" fmla="*/ 1616 h 3096"/>
                  <a:gd name="T8" fmla="*/ 355 w 2250"/>
                  <a:gd name="T9" fmla="*/ 1732 h 3096"/>
                  <a:gd name="T10" fmla="*/ 176 w 2250"/>
                  <a:gd name="T11" fmla="*/ 1948 h 3096"/>
                  <a:gd name="T12" fmla="*/ 410 w 2250"/>
                  <a:gd name="T13" fmla="*/ 2903 h 3096"/>
                  <a:gd name="T14" fmla="*/ 1282 w 2250"/>
                  <a:gd name="T15" fmla="*/ 2647 h 3096"/>
                  <a:gd name="T16" fmla="*/ 1339 w 2250"/>
                  <a:gd name="T17" fmla="*/ 2089 h 3096"/>
                  <a:gd name="T18" fmla="*/ 1338 w 2250"/>
                  <a:gd name="T19" fmla="*/ 2088 h 3096"/>
                  <a:gd name="T20" fmla="*/ 1413 w 2250"/>
                  <a:gd name="T21" fmla="*/ 1721 h 3096"/>
                  <a:gd name="T22" fmla="*/ 1660 w 2250"/>
                  <a:gd name="T23" fmla="*/ 1480 h 3096"/>
                  <a:gd name="T24" fmla="*/ 2074 w 2250"/>
                  <a:gd name="T25" fmla="*/ 1147 h 3096"/>
                  <a:gd name="T26" fmla="*/ 1840 w 2250"/>
                  <a:gd name="T27" fmla="*/ 193 h 3096"/>
                  <a:gd name="T28" fmla="*/ 968 w 2250"/>
                  <a:gd name="T29" fmla="*/ 448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0" h="3096">
                    <a:moveTo>
                      <a:pt x="968" y="448"/>
                    </a:moveTo>
                    <a:cubicBezTo>
                      <a:pt x="881" y="613"/>
                      <a:pt x="861" y="812"/>
                      <a:pt x="912" y="1007"/>
                    </a:cubicBezTo>
                    <a:cubicBezTo>
                      <a:pt x="937" y="1104"/>
                      <a:pt x="911" y="1238"/>
                      <a:pt x="844" y="1366"/>
                    </a:cubicBezTo>
                    <a:cubicBezTo>
                      <a:pt x="774" y="1499"/>
                      <a:pt x="677" y="1594"/>
                      <a:pt x="590" y="1616"/>
                    </a:cubicBezTo>
                    <a:cubicBezTo>
                      <a:pt x="504" y="1637"/>
                      <a:pt x="425" y="1677"/>
                      <a:pt x="355" y="1732"/>
                    </a:cubicBezTo>
                    <a:cubicBezTo>
                      <a:pt x="281" y="1790"/>
                      <a:pt x="221" y="1863"/>
                      <a:pt x="176" y="1948"/>
                    </a:cubicBezTo>
                    <a:cubicBezTo>
                      <a:pt x="0" y="2282"/>
                      <a:pt x="105" y="2710"/>
                      <a:pt x="410" y="2903"/>
                    </a:cubicBezTo>
                    <a:cubicBezTo>
                      <a:pt x="715" y="3096"/>
                      <a:pt x="1106" y="2981"/>
                      <a:pt x="1282" y="2647"/>
                    </a:cubicBezTo>
                    <a:cubicBezTo>
                      <a:pt x="1371" y="2478"/>
                      <a:pt x="1392" y="2275"/>
                      <a:pt x="1339" y="2089"/>
                    </a:cubicBezTo>
                    <a:cubicBezTo>
                      <a:pt x="1338" y="2088"/>
                      <a:pt x="1338" y="2088"/>
                      <a:pt x="1338" y="2088"/>
                    </a:cubicBezTo>
                    <a:cubicBezTo>
                      <a:pt x="1316" y="1989"/>
                      <a:pt x="1344" y="1852"/>
                      <a:pt x="1413" y="1721"/>
                    </a:cubicBezTo>
                    <a:cubicBezTo>
                      <a:pt x="1482" y="1590"/>
                      <a:pt x="1577" y="1498"/>
                      <a:pt x="1660" y="1480"/>
                    </a:cubicBezTo>
                    <a:cubicBezTo>
                      <a:pt x="1834" y="1437"/>
                      <a:pt x="1985" y="1316"/>
                      <a:pt x="2074" y="1147"/>
                    </a:cubicBezTo>
                    <a:cubicBezTo>
                      <a:pt x="2250" y="813"/>
                      <a:pt x="2145" y="385"/>
                      <a:pt x="1840" y="193"/>
                    </a:cubicBezTo>
                    <a:cubicBezTo>
                      <a:pt x="1535" y="0"/>
                      <a:pt x="1144" y="115"/>
                      <a:pt x="968" y="448"/>
                    </a:cubicBezTo>
                    <a:close/>
                  </a:path>
                </a:pathLst>
              </a:custGeom>
              <a:solidFill>
                <a:srgbClr val="1B559F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 bwMode="auto">
              <a:xfrm>
                <a:off x="2026437" y="3185327"/>
                <a:ext cx="875451" cy="794507"/>
              </a:xfrm>
              <a:custGeom>
                <a:avLst/>
                <a:gdLst>
                  <a:gd name="connsiteX0" fmla="*/ 665566 w 1202895"/>
                  <a:gd name="connsiteY0" fmla="*/ 0 h 1091675"/>
                  <a:gd name="connsiteX1" fmla="*/ 1202895 w 1202895"/>
                  <a:gd name="connsiteY1" fmla="*/ 546228 h 1091675"/>
                  <a:gd name="connsiteX2" fmla="*/ 665566 w 1202895"/>
                  <a:gd name="connsiteY2" fmla="*/ 1091675 h 1091675"/>
                  <a:gd name="connsiteX3" fmla="*/ 270346 w 1202895"/>
                  <a:gd name="connsiteY3" fmla="*/ 915069 h 1091675"/>
                  <a:gd name="connsiteX4" fmla="*/ 2102 w 1202895"/>
                  <a:gd name="connsiteY4" fmla="*/ 825203 h 1091675"/>
                  <a:gd name="connsiteX5" fmla="*/ 0 w 1202895"/>
                  <a:gd name="connsiteY5" fmla="*/ 825358 h 1091675"/>
                  <a:gd name="connsiteX6" fmla="*/ 0 w 1202895"/>
                  <a:gd name="connsiteY6" fmla="*/ 264462 h 1091675"/>
                  <a:gd name="connsiteX7" fmla="*/ 6307 w 1202895"/>
                  <a:gd name="connsiteY7" fmla="*/ 264909 h 1091675"/>
                  <a:gd name="connsiteX8" fmla="*/ 270346 w 1202895"/>
                  <a:gd name="connsiteY8" fmla="*/ 176606 h 1091675"/>
                  <a:gd name="connsiteX9" fmla="*/ 665566 w 1202895"/>
                  <a:gd name="connsiteY9" fmla="*/ 0 h 109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2895" h="1091675">
                    <a:moveTo>
                      <a:pt x="665566" y="0"/>
                    </a:moveTo>
                    <a:cubicBezTo>
                      <a:pt x="962400" y="0"/>
                      <a:pt x="1202895" y="244592"/>
                      <a:pt x="1202895" y="546228"/>
                    </a:cubicBezTo>
                    <a:cubicBezTo>
                      <a:pt x="1202895" y="847084"/>
                      <a:pt x="962400" y="1091675"/>
                      <a:pt x="665566" y="1091675"/>
                    </a:cubicBezTo>
                    <a:cubicBezTo>
                      <a:pt x="519250" y="1091675"/>
                      <a:pt x="378822" y="1029160"/>
                      <a:pt x="270346" y="915069"/>
                    </a:cubicBezTo>
                    <a:cubicBezTo>
                      <a:pt x="216530" y="858805"/>
                      <a:pt x="116464" y="825203"/>
                      <a:pt x="2102" y="825203"/>
                    </a:cubicBezTo>
                    <a:lnTo>
                      <a:pt x="0" y="825358"/>
                    </a:lnTo>
                    <a:lnTo>
                      <a:pt x="0" y="264462"/>
                    </a:lnTo>
                    <a:lnTo>
                      <a:pt x="6307" y="264909"/>
                    </a:lnTo>
                    <a:cubicBezTo>
                      <a:pt x="122350" y="264909"/>
                      <a:pt x="223257" y="231307"/>
                      <a:pt x="270346" y="176606"/>
                    </a:cubicBezTo>
                    <a:cubicBezTo>
                      <a:pt x="372094" y="64078"/>
                      <a:pt x="515887" y="0"/>
                      <a:pt x="66556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196282" y="1494231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185719" y="1498621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657581" y="2382560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171828" y="3245395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165091" y="3271494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675517" y="2364016"/>
                <a:ext cx="673882" cy="67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434121" y="1588224"/>
              <a:ext cx="392599" cy="447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企业</a:t>
              </a:r>
              <a:endPara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名称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41441" y="1597948"/>
              <a:ext cx="388802" cy="447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应用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场景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0615" y="2477169"/>
              <a:ext cx="392599" cy="447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日期</a:t>
              </a:r>
              <a:endPara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地址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13303" y="2477474"/>
              <a:ext cx="392599" cy="447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历史</a:t>
              </a:r>
              <a:endPara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沿革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08062" y="3391199"/>
              <a:ext cx="392599" cy="447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愿景</a:t>
              </a:r>
              <a:endPara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使命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427550" y="3358548"/>
              <a:ext cx="392599" cy="447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产权</a:t>
              </a:r>
              <a:endParaRPr lang="en-US" altLang="zh-CN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7700" dirty="0">
                  <a:solidFill>
                    <a:srgbClr val="00206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荣誉</a:t>
              </a:r>
              <a:endParaRPr lang="zh-CN" altLang="en-US" sz="77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V="1">
            <a:off x="30694491" y="10345083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100317" y="6450836"/>
            <a:ext cx="13703429" cy="389424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主营业务复杂，或同时经营多项业务内容的企业可以将主营业务单独为一页，或单独为一个版块（初创期业务过散不利于融资）；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33032902" y="15494810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2438728" y="11600563"/>
            <a:ext cx="13861750" cy="389424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过往有过多次业务转折、团队调整、产品更新或其他重要历程的企业，可以将历史沿革</a:t>
            </a:r>
            <a:r>
              <a:rPr lang="en-US" altLang="zh-CN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里程碑单独为一页，使用“时间轴”的方式阐明时间节点和主要事件；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 flipV="1">
            <a:off x="31090585" y="20644538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0458258" y="16750291"/>
            <a:ext cx="13703429" cy="389424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不应使用图片将所有的知识产权、荣誉资质罗列出来，只需要使用数量表示即可，非常重要且能充分展示企业实力的资料可以使用图片显示；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 flipV="1">
            <a:off x="3204144" y="20829104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571817" y="16817373"/>
            <a:ext cx="13703429" cy="3894247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公司愿景、口号等不需要使用独立页面或者其他方式大篇幅宣传；</a:t>
            </a:r>
            <a:endParaRPr lang="en-US" altLang="zh-CN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另：公司营业执照、许可证、合同文件、领导视察图片、组织构架等图片一律不写；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1383535" y="15561881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987441" y="12491616"/>
            <a:ext cx="13703429" cy="2195195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成立日期：不</a:t>
            </a:r>
            <a:r>
              <a:rPr lang="zh-CN" altLang="en-US" sz="5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宜</a:t>
            </a:r>
            <a:r>
              <a:rPr lang="zh-CN" altLang="en-US" sz="5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过长</a:t>
            </a:r>
            <a:endParaRPr lang="en-US" altLang="zh-CN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办公地址：深圳市罗湖区***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 flipV="1">
            <a:off x="2967911" y="10236455"/>
            <a:ext cx="12278914" cy="1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571817" y="7985372"/>
            <a:ext cx="13703429" cy="134874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项目名称：一句话点明项目做什么</a:t>
            </a:r>
            <a:endParaRPr lang="zh-CN" altLang="en-US" sz="55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7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9669" y="15051381"/>
            <a:ext cx="10297300" cy="6603291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核心成员以担任重要职务的在职人员为主，包括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CEO/CFO/COO/CTO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等；介绍内容包括教育背景、过往工作经验、主要成就、目前在公司负责事项等；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3593" y="15051378"/>
            <a:ext cx="10297300" cy="8635068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创业动机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情怀是许多早期投资机构关注的内容；可不写入商业计划书，路演时主讲人适当讲述创始人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创始团队的创业经历、创业梦想、个人情怀，但不应过份夸大，不切实际或喊口号；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7619" y="15051378"/>
            <a:ext cx="10297300" cy="8635068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人员结构可使用一句话介绍公司总人数，全职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兼职人数，学历占比，核心技术部门占比，以及简要介绍公司内部分工情况，不需展示组织构架图；（注：投资人较介意核心成员兼职过多的企业）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4225" y="15051381"/>
            <a:ext cx="10297300" cy="7619182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团队关系可以不用文本表述，路演时介绍创始人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创始团队之间的认识过程、共事经历、共同创业原由等；（注：临时组成的团队或者核心成员频繁变动对容易不利）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54377" y="923899"/>
            <a:ext cx="6601460" cy="2195195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团队介绍</a:t>
            </a:r>
            <a:endParaRPr lang="zh-CN" altLang="en-US" sz="11000" b="1" dirty="0"/>
          </a:p>
        </p:txBody>
      </p:sp>
      <p:sp>
        <p:nvSpPr>
          <p:cNvPr id="46" name="任意多边形 24"/>
          <p:cNvSpPr>
            <a:spLocks noChangeArrowheads="1"/>
          </p:cNvSpPr>
          <p:nvPr/>
        </p:nvSpPr>
        <p:spPr bwMode="auto">
          <a:xfrm rot="10800000">
            <a:off x="36594888" y="5432879"/>
            <a:ext cx="7962893" cy="8755099"/>
          </a:xfrm>
          <a:custGeom>
            <a:avLst/>
            <a:gdLst>
              <a:gd name="T0" fmla="*/ 1039905 w 2079810"/>
              <a:gd name="T1" fmla="*/ 2286003 h 2286003"/>
              <a:gd name="T2" fmla="*/ 0 w 2079810"/>
              <a:gd name="T3" fmla="*/ 1246098 h 2286003"/>
              <a:gd name="T4" fmla="*/ 830328 w 2079810"/>
              <a:gd name="T5" fmla="*/ 227320 h 2286003"/>
              <a:gd name="T6" fmla="*/ 915608 w 2079810"/>
              <a:gd name="T7" fmla="*/ 214305 h 2286003"/>
              <a:gd name="T8" fmla="*/ 1039905 w 2079810"/>
              <a:gd name="T9" fmla="*/ 0 h 2286003"/>
              <a:gd name="T10" fmla="*/ 1164202 w 2079810"/>
              <a:gd name="T11" fmla="*/ 214305 h 2286003"/>
              <a:gd name="T12" fmla="*/ 1249482 w 2079810"/>
              <a:gd name="T13" fmla="*/ 227320 h 2286003"/>
              <a:gd name="T14" fmla="*/ 2079810 w 2079810"/>
              <a:gd name="T15" fmla="*/ 1246098 h 2286003"/>
              <a:gd name="T16" fmla="*/ 1039905 w 2079810"/>
              <a:gd name="T17" fmla="*/ 2286003 h 2286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9810"/>
              <a:gd name="T28" fmla="*/ 0 h 2286003"/>
              <a:gd name="T29" fmla="*/ 2079810 w 2079810"/>
              <a:gd name="T30" fmla="*/ 2286003 h 2286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9810" h="2286003">
                <a:moveTo>
                  <a:pt x="1039905" y="2286003"/>
                </a:moveTo>
                <a:cubicBezTo>
                  <a:pt x="465581" y="2286003"/>
                  <a:pt x="0" y="1820422"/>
                  <a:pt x="0" y="1246098"/>
                </a:cubicBezTo>
                <a:cubicBezTo>
                  <a:pt x="0" y="743565"/>
                  <a:pt x="356460" y="324288"/>
                  <a:pt x="830328" y="227320"/>
                </a:cubicBezTo>
                <a:lnTo>
                  <a:pt x="915608" y="214305"/>
                </a:lnTo>
                <a:lnTo>
                  <a:pt x="1039905" y="0"/>
                </a:lnTo>
                <a:lnTo>
                  <a:pt x="1164202" y="214305"/>
                </a:lnTo>
                <a:lnTo>
                  <a:pt x="1249482" y="227320"/>
                </a:lnTo>
                <a:cubicBezTo>
                  <a:pt x="1723350" y="324288"/>
                  <a:pt x="2079810" y="743565"/>
                  <a:pt x="2079810" y="1246098"/>
                </a:cubicBezTo>
                <a:cubicBezTo>
                  <a:pt x="2079810" y="1820422"/>
                  <a:pt x="1614229" y="2286003"/>
                  <a:pt x="1039905" y="22860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 anchor="ctr"/>
          <a:lstStyle/>
          <a:p>
            <a:endParaRPr lang="zh-CN" altLang="en-US"/>
          </a:p>
        </p:txBody>
      </p:sp>
      <p:sp>
        <p:nvSpPr>
          <p:cNvPr id="47" name="椭圆 18"/>
          <p:cNvSpPr>
            <a:spLocks noChangeArrowheads="1"/>
          </p:cNvSpPr>
          <p:nvPr/>
        </p:nvSpPr>
        <p:spPr bwMode="auto">
          <a:xfrm>
            <a:off x="37006761" y="5847265"/>
            <a:ext cx="7139148" cy="7141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任意多边形 27"/>
          <p:cNvSpPr>
            <a:spLocks noChangeArrowheads="1"/>
          </p:cNvSpPr>
          <p:nvPr/>
        </p:nvSpPr>
        <p:spPr bwMode="auto">
          <a:xfrm rot="10800000">
            <a:off x="25748872" y="5432879"/>
            <a:ext cx="7962893" cy="8755099"/>
          </a:xfrm>
          <a:custGeom>
            <a:avLst/>
            <a:gdLst>
              <a:gd name="T0" fmla="*/ 1039905 w 2079810"/>
              <a:gd name="T1" fmla="*/ 2286003 h 2286003"/>
              <a:gd name="T2" fmla="*/ 0 w 2079810"/>
              <a:gd name="T3" fmla="*/ 1246098 h 2286003"/>
              <a:gd name="T4" fmla="*/ 830328 w 2079810"/>
              <a:gd name="T5" fmla="*/ 227320 h 2286003"/>
              <a:gd name="T6" fmla="*/ 915608 w 2079810"/>
              <a:gd name="T7" fmla="*/ 214305 h 2286003"/>
              <a:gd name="T8" fmla="*/ 1039905 w 2079810"/>
              <a:gd name="T9" fmla="*/ 0 h 2286003"/>
              <a:gd name="T10" fmla="*/ 1164202 w 2079810"/>
              <a:gd name="T11" fmla="*/ 214305 h 2286003"/>
              <a:gd name="T12" fmla="*/ 1249482 w 2079810"/>
              <a:gd name="T13" fmla="*/ 227320 h 2286003"/>
              <a:gd name="T14" fmla="*/ 2079810 w 2079810"/>
              <a:gd name="T15" fmla="*/ 1246098 h 2286003"/>
              <a:gd name="T16" fmla="*/ 1039905 w 2079810"/>
              <a:gd name="T17" fmla="*/ 2286003 h 2286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9810"/>
              <a:gd name="T28" fmla="*/ 0 h 2286003"/>
              <a:gd name="T29" fmla="*/ 2079810 w 2079810"/>
              <a:gd name="T30" fmla="*/ 2286003 h 2286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9810" h="2286003">
                <a:moveTo>
                  <a:pt x="1039905" y="2286003"/>
                </a:moveTo>
                <a:cubicBezTo>
                  <a:pt x="465581" y="2286003"/>
                  <a:pt x="0" y="1820422"/>
                  <a:pt x="0" y="1246098"/>
                </a:cubicBezTo>
                <a:cubicBezTo>
                  <a:pt x="0" y="743565"/>
                  <a:pt x="356460" y="324288"/>
                  <a:pt x="830328" y="227320"/>
                </a:cubicBezTo>
                <a:lnTo>
                  <a:pt x="915608" y="214305"/>
                </a:lnTo>
                <a:lnTo>
                  <a:pt x="1039905" y="0"/>
                </a:lnTo>
                <a:lnTo>
                  <a:pt x="1164202" y="214305"/>
                </a:lnTo>
                <a:lnTo>
                  <a:pt x="1249482" y="227320"/>
                </a:lnTo>
                <a:cubicBezTo>
                  <a:pt x="1723350" y="324288"/>
                  <a:pt x="2079810" y="743565"/>
                  <a:pt x="2079810" y="1246098"/>
                </a:cubicBezTo>
                <a:cubicBezTo>
                  <a:pt x="2079810" y="1820422"/>
                  <a:pt x="1614229" y="2286003"/>
                  <a:pt x="1039905" y="2286003"/>
                </a:cubicBez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 anchor="ctr"/>
          <a:lstStyle/>
          <a:p>
            <a:endParaRPr lang="zh-CN" altLang="en-US"/>
          </a:p>
        </p:txBody>
      </p:sp>
      <p:sp>
        <p:nvSpPr>
          <p:cNvPr id="45" name="椭圆 28"/>
          <p:cNvSpPr>
            <a:spLocks noChangeArrowheads="1"/>
          </p:cNvSpPr>
          <p:nvPr/>
        </p:nvSpPr>
        <p:spPr bwMode="auto">
          <a:xfrm>
            <a:off x="26160744" y="5847265"/>
            <a:ext cx="7139148" cy="7141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30"/>
          <p:cNvSpPr>
            <a:spLocks noChangeArrowheads="1"/>
          </p:cNvSpPr>
          <p:nvPr/>
        </p:nvSpPr>
        <p:spPr bwMode="auto">
          <a:xfrm rot="10800000">
            <a:off x="14902856" y="5432879"/>
            <a:ext cx="7962893" cy="8755099"/>
          </a:xfrm>
          <a:custGeom>
            <a:avLst/>
            <a:gdLst>
              <a:gd name="T0" fmla="*/ 1039905 w 2079810"/>
              <a:gd name="T1" fmla="*/ 2286003 h 2286003"/>
              <a:gd name="T2" fmla="*/ 0 w 2079810"/>
              <a:gd name="T3" fmla="*/ 1246098 h 2286003"/>
              <a:gd name="T4" fmla="*/ 830328 w 2079810"/>
              <a:gd name="T5" fmla="*/ 227320 h 2286003"/>
              <a:gd name="T6" fmla="*/ 915608 w 2079810"/>
              <a:gd name="T7" fmla="*/ 214305 h 2286003"/>
              <a:gd name="T8" fmla="*/ 1039905 w 2079810"/>
              <a:gd name="T9" fmla="*/ 0 h 2286003"/>
              <a:gd name="T10" fmla="*/ 1164202 w 2079810"/>
              <a:gd name="T11" fmla="*/ 214305 h 2286003"/>
              <a:gd name="T12" fmla="*/ 1249482 w 2079810"/>
              <a:gd name="T13" fmla="*/ 227320 h 2286003"/>
              <a:gd name="T14" fmla="*/ 2079810 w 2079810"/>
              <a:gd name="T15" fmla="*/ 1246098 h 2286003"/>
              <a:gd name="T16" fmla="*/ 1039905 w 2079810"/>
              <a:gd name="T17" fmla="*/ 2286003 h 2286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9810"/>
              <a:gd name="T28" fmla="*/ 0 h 2286003"/>
              <a:gd name="T29" fmla="*/ 2079810 w 2079810"/>
              <a:gd name="T30" fmla="*/ 2286003 h 2286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9810" h="2286003">
                <a:moveTo>
                  <a:pt x="1039905" y="2286003"/>
                </a:moveTo>
                <a:cubicBezTo>
                  <a:pt x="465581" y="2286003"/>
                  <a:pt x="0" y="1820422"/>
                  <a:pt x="0" y="1246098"/>
                </a:cubicBezTo>
                <a:cubicBezTo>
                  <a:pt x="0" y="743565"/>
                  <a:pt x="356460" y="324288"/>
                  <a:pt x="830328" y="227320"/>
                </a:cubicBezTo>
                <a:lnTo>
                  <a:pt x="915608" y="214305"/>
                </a:lnTo>
                <a:lnTo>
                  <a:pt x="1039905" y="0"/>
                </a:lnTo>
                <a:lnTo>
                  <a:pt x="1164202" y="214305"/>
                </a:lnTo>
                <a:lnTo>
                  <a:pt x="1249482" y="227320"/>
                </a:lnTo>
                <a:cubicBezTo>
                  <a:pt x="1723350" y="324288"/>
                  <a:pt x="2079810" y="743565"/>
                  <a:pt x="2079810" y="1246098"/>
                </a:cubicBezTo>
                <a:cubicBezTo>
                  <a:pt x="2079810" y="1820422"/>
                  <a:pt x="1614229" y="2286003"/>
                  <a:pt x="1039905" y="22860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502993" tIns="251497" rIns="502993" bIns="251497" anchor="ctr"/>
          <a:lstStyle/>
          <a:p>
            <a:endParaRPr lang="zh-CN" altLang="en-US"/>
          </a:p>
        </p:txBody>
      </p:sp>
      <p:sp>
        <p:nvSpPr>
          <p:cNvPr id="43" name="椭圆 31"/>
          <p:cNvSpPr>
            <a:spLocks noChangeArrowheads="1"/>
          </p:cNvSpPr>
          <p:nvPr/>
        </p:nvSpPr>
        <p:spPr bwMode="auto">
          <a:xfrm>
            <a:off x="15314728" y="5847265"/>
            <a:ext cx="7139148" cy="7141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任意多边形 33"/>
          <p:cNvSpPr>
            <a:spLocks noChangeArrowheads="1"/>
          </p:cNvSpPr>
          <p:nvPr/>
        </p:nvSpPr>
        <p:spPr bwMode="auto">
          <a:xfrm rot="10800000">
            <a:off x="4056834" y="5432879"/>
            <a:ext cx="7962893" cy="8755099"/>
          </a:xfrm>
          <a:custGeom>
            <a:avLst/>
            <a:gdLst>
              <a:gd name="T0" fmla="*/ 1039905 w 2079810"/>
              <a:gd name="T1" fmla="*/ 2286003 h 2286003"/>
              <a:gd name="T2" fmla="*/ 0 w 2079810"/>
              <a:gd name="T3" fmla="*/ 1246098 h 2286003"/>
              <a:gd name="T4" fmla="*/ 830328 w 2079810"/>
              <a:gd name="T5" fmla="*/ 227320 h 2286003"/>
              <a:gd name="T6" fmla="*/ 915608 w 2079810"/>
              <a:gd name="T7" fmla="*/ 214305 h 2286003"/>
              <a:gd name="T8" fmla="*/ 1039905 w 2079810"/>
              <a:gd name="T9" fmla="*/ 0 h 2286003"/>
              <a:gd name="T10" fmla="*/ 1164202 w 2079810"/>
              <a:gd name="T11" fmla="*/ 214305 h 2286003"/>
              <a:gd name="T12" fmla="*/ 1249482 w 2079810"/>
              <a:gd name="T13" fmla="*/ 227320 h 2286003"/>
              <a:gd name="T14" fmla="*/ 2079810 w 2079810"/>
              <a:gd name="T15" fmla="*/ 1246098 h 2286003"/>
              <a:gd name="T16" fmla="*/ 1039905 w 2079810"/>
              <a:gd name="T17" fmla="*/ 2286003 h 2286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9810"/>
              <a:gd name="T28" fmla="*/ 0 h 2286003"/>
              <a:gd name="T29" fmla="*/ 2079810 w 2079810"/>
              <a:gd name="T30" fmla="*/ 2286003 h 2286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9810" h="2286003">
                <a:moveTo>
                  <a:pt x="1039905" y="2286003"/>
                </a:moveTo>
                <a:cubicBezTo>
                  <a:pt x="465581" y="2286003"/>
                  <a:pt x="0" y="1820422"/>
                  <a:pt x="0" y="1246098"/>
                </a:cubicBezTo>
                <a:cubicBezTo>
                  <a:pt x="0" y="743565"/>
                  <a:pt x="356460" y="324288"/>
                  <a:pt x="830328" y="227320"/>
                </a:cubicBezTo>
                <a:lnTo>
                  <a:pt x="915608" y="214305"/>
                </a:lnTo>
                <a:lnTo>
                  <a:pt x="1039905" y="0"/>
                </a:lnTo>
                <a:lnTo>
                  <a:pt x="1164202" y="214305"/>
                </a:lnTo>
                <a:lnTo>
                  <a:pt x="1249482" y="227320"/>
                </a:lnTo>
                <a:cubicBezTo>
                  <a:pt x="1723350" y="324288"/>
                  <a:pt x="2079810" y="743565"/>
                  <a:pt x="2079810" y="1246098"/>
                </a:cubicBezTo>
                <a:cubicBezTo>
                  <a:pt x="2079810" y="1820422"/>
                  <a:pt x="1614229" y="2286003"/>
                  <a:pt x="1039905" y="22860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502993" tIns="251497" rIns="502993" bIns="251497" anchor="ctr"/>
          <a:lstStyle/>
          <a:p>
            <a:endParaRPr lang="zh-CN" altLang="en-US"/>
          </a:p>
        </p:txBody>
      </p:sp>
      <p:sp>
        <p:nvSpPr>
          <p:cNvPr id="41" name="椭圆 34"/>
          <p:cNvSpPr>
            <a:spLocks noChangeArrowheads="1"/>
          </p:cNvSpPr>
          <p:nvPr/>
        </p:nvSpPr>
        <p:spPr bwMode="auto">
          <a:xfrm>
            <a:off x="4468706" y="5847265"/>
            <a:ext cx="7139148" cy="7141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2993" tIns="251497" rIns="502993" bIns="251497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7395" y="7060975"/>
            <a:ext cx="4401760" cy="4571509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</a:t>
            </a:r>
            <a:endParaRPr lang="en-US" altLang="zh-CN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成员</a:t>
            </a:r>
            <a:endParaRPr lang="zh-CN" altLang="en-US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83417" y="7060970"/>
            <a:ext cx="4401760" cy="4571509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创业</a:t>
            </a:r>
            <a:endParaRPr lang="en-US" altLang="zh-CN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动机</a:t>
            </a:r>
            <a:endParaRPr lang="zh-CN" altLang="en-US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29438" y="7132205"/>
            <a:ext cx="4401760" cy="4571509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团队</a:t>
            </a:r>
            <a:endParaRPr lang="en-US" altLang="zh-CN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关系</a:t>
            </a:r>
            <a:endParaRPr lang="zh-CN" altLang="en-US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75455" y="7134752"/>
            <a:ext cx="4401760" cy="4571509"/>
          </a:xfrm>
          <a:prstGeom prst="rect">
            <a:avLst/>
          </a:prstGeom>
          <a:noFill/>
        </p:spPr>
        <p:txBody>
          <a:bodyPr wrap="none" lIns="502993" tIns="251497" rIns="502993" bIns="251497" rtlCol="0">
            <a:spAutoFit/>
          </a:bodyPr>
          <a:lstStyle/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人员</a:t>
            </a:r>
            <a:endParaRPr lang="en-US" altLang="zh-CN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结构</a:t>
            </a:r>
            <a:endParaRPr lang="zh-CN" altLang="en-US" sz="1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菱形 50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53" name="菱形 52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5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6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7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66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5733828" y="18950524"/>
            <a:ext cx="4374906" cy="4008546"/>
          </a:xfrm>
          <a:custGeom>
            <a:avLst/>
            <a:gdLst>
              <a:gd name="T0" fmla="*/ 163 w 163"/>
              <a:gd name="T1" fmla="*/ 31 h 150"/>
              <a:gd name="T2" fmla="*/ 163 w 163"/>
              <a:gd name="T3" fmla="*/ 0 h 150"/>
              <a:gd name="T4" fmla="*/ 157 w 163"/>
              <a:gd name="T5" fmla="*/ 0 h 150"/>
              <a:gd name="T6" fmla="*/ 7 w 163"/>
              <a:gd name="T7" fmla="*/ 0 h 150"/>
              <a:gd name="T8" fmla="*/ 0 w 163"/>
              <a:gd name="T9" fmla="*/ 0 h 150"/>
              <a:gd name="T10" fmla="*/ 0 w 163"/>
              <a:gd name="T11" fmla="*/ 31 h 150"/>
              <a:gd name="T12" fmla="*/ 7 w 163"/>
              <a:gd name="T13" fmla="*/ 39 h 150"/>
              <a:gd name="T14" fmla="*/ 7 w 163"/>
              <a:gd name="T15" fmla="*/ 46 h 150"/>
              <a:gd name="T16" fmla="*/ 0 w 163"/>
              <a:gd name="T17" fmla="*/ 53 h 150"/>
              <a:gd name="T18" fmla="*/ 7 w 163"/>
              <a:gd name="T19" fmla="*/ 59 h 150"/>
              <a:gd name="T20" fmla="*/ 7 w 163"/>
              <a:gd name="T21" fmla="*/ 69 h 150"/>
              <a:gd name="T22" fmla="*/ 0 w 163"/>
              <a:gd name="T23" fmla="*/ 76 h 150"/>
              <a:gd name="T24" fmla="*/ 7 w 163"/>
              <a:gd name="T25" fmla="*/ 82 h 150"/>
              <a:gd name="T26" fmla="*/ 7 w 163"/>
              <a:gd name="T27" fmla="*/ 92 h 150"/>
              <a:gd name="T28" fmla="*/ 0 w 163"/>
              <a:gd name="T29" fmla="*/ 99 h 150"/>
              <a:gd name="T30" fmla="*/ 7 w 163"/>
              <a:gd name="T31" fmla="*/ 105 h 150"/>
              <a:gd name="T32" fmla="*/ 7 w 163"/>
              <a:gd name="T33" fmla="*/ 113 h 150"/>
              <a:gd name="T34" fmla="*/ 57 w 163"/>
              <a:gd name="T35" fmla="*/ 141 h 150"/>
              <a:gd name="T36" fmla="*/ 61 w 163"/>
              <a:gd name="T37" fmla="*/ 141 h 150"/>
              <a:gd name="T38" fmla="*/ 82 w 163"/>
              <a:gd name="T39" fmla="*/ 150 h 150"/>
              <a:gd name="T40" fmla="*/ 102 w 163"/>
              <a:gd name="T41" fmla="*/ 141 h 150"/>
              <a:gd name="T42" fmla="*/ 106 w 163"/>
              <a:gd name="T43" fmla="*/ 141 h 150"/>
              <a:gd name="T44" fmla="*/ 157 w 163"/>
              <a:gd name="T45" fmla="*/ 113 h 150"/>
              <a:gd name="T46" fmla="*/ 157 w 163"/>
              <a:gd name="T47" fmla="*/ 113 h 150"/>
              <a:gd name="T48" fmla="*/ 157 w 163"/>
              <a:gd name="T49" fmla="*/ 105 h 150"/>
              <a:gd name="T50" fmla="*/ 163 w 163"/>
              <a:gd name="T51" fmla="*/ 99 h 150"/>
              <a:gd name="T52" fmla="*/ 157 w 163"/>
              <a:gd name="T53" fmla="*/ 92 h 150"/>
              <a:gd name="T54" fmla="*/ 157 w 163"/>
              <a:gd name="T55" fmla="*/ 82 h 150"/>
              <a:gd name="T56" fmla="*/ 163 w 163"/>
              <a:gd name="T57" fmla="*/ 76 h 150"/>
              <a:gd name="T58" fmla="*/ 157 w 163"/>
              <a:gd name="T59" fmla="*/ 69 h 150"/>
              <a:gd name="T60" fmla="*/ 157 w 163"/>
              <a:gd name="T61" fmla="*/ 59 h 150"/>
              <a:gd name="T62" fmla="*/ 163 w 163"/>
              <a:gd name="T63" fmla="*/ 53 h 150"/>
              <a:gd name="T64" fmla="*/ 157 w 163"/>
              <a:gd name="T65" fmla="*/ 46 h 150"/>
              <a:gd name="T66" fmla="*/ 157 w 163"/>
              <a:gd name="T67" fmla="*/ 39 h 150"/>
              <a:gd name="T68" fmla="*/ 163 w 163"/>
              <a:gd name="T69" fmla="*/ 3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" h="150">
                <a:moveTo>
                  <a:pt x="163" y="31"/>
                </a:moveTo>
                <a:cubicBezTo>
                  <a:pt x="163" y="0"/>
                  <a:pt x="163" y="0"/>
                  <a:pt x="163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9"/>
                  <a:pt x="0" y="53"/>
                </a:cubicBezTo>
                <a:cubicBezTo>
                  <a:pt x="0" y="56"/>
                  <a:pt x="3" y="59"/>
                  <a:pt x="7" y="5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72"/>
                  <a:pt x="0" y="76"/>
                </a:cubicBezTo>
                <a:cubicBezTo>
                  <a:pt x="0" y="79"/>
                  <a:pt x="3" y="82"/>
                  <a:pt x="7" y="82"/>
                </a:cubicBezTo>
                <a:cubicBezTo>
                  <a:pt x="7" y="92"/>
                  <a:pt x="7" y="92"/>
                  <a:pt x="7" y="92"/>
                </a:cubicBezTo>
                <a:cubicBezTo>
                  <a:pt x="3" y="92"/>
                  <a:pt x="0" y="95"/>
                  <a:pt x="0" y="99"/>
                </a:cubicBezTo>
                <a:cubicBezTo>
                  <a:pt x="0" y="102"/>
                  <a:pt x="3" y="105"/>
                  <a:pt x="7" y="105"/>
                </a:cubicBezTo>
                <a:cubicBezTo>
                  <a:pt x="7" y="113"/>
                  <a:pt x="7" y="113"/>
                  <a:pt x="7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4" y="146"/>
                  <a:pt x="72" y="150"/>
                  <a:pt x="82" y="150"/>
                </a:cubicBezTo>
                <a:cubicBezTo>
                  <a:pt x="91" y="150"/>
                  <a:pt x="99" y="146"/>
                  <a:pt x="102" y="141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60" y="105"/>
                  <a:pt x="163" y="102"/>
                  <a:pt x="163" y="99"/>
                </a:cubicBezTo>
                <a:cubicBezTo>
                  <a:pt x="163" y="95"/>
                  <a:pt x="160" y="92"/>
                  <a:pt x="157" y="92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0" y="82"/>
                  <a:pt x="163" y="79"/>
                  <a:pt x="163" y="76"/>
                </a:cubicBezTo>
                <a:cubicBezTo>
                  <a:pt x="163" y="72"/>
                  <a:pt x="160" y="69"/>
                  <a:pt x="157" y="6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60" y="59"/>
                  <a:pt x="163" y="56"/>
                  <a:pt x="163" y="53"/>
                </a:cubicBezTo>
                <a:cubicBezTo>
                  <a:pt x="163" y="49"/>
                  <a:pt x="160" y="46"/>
                  <a:pt x="157" y="46"/>
                </a:cubicBezTo>
                <a:cubicBezTo>
                  <a:pt x="157" y="39"/>
                  <a:pt x="157" y="39"/>
                  <a:pt x="157" y="39"/>
                </a:cubicBezTo>
                <a:lnTo>
                  <a:pt x="163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502993" tIns="251497" rIns="502993" bIns="251497"/>
          <a:lstStyle/>
          <a:p>
            <a:pPr>
              <a:defRPr/>
            </a:pPr>
            <a:endParaRPr lang="id-ID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8"/>
          <p:cNvGrpSpPr/>
          <p:nvPr/>
        </p:nvGrpSpPr>
        <p:grpSpPr>
          <a:xfrm>
            <a:off x="2898492" y="5475596"/>
            <a:ext cx="9777550" cy="3289546"/>
            <a:chOff x="4333909" y="2176977"/>
            <a:chExt cx="1777512" cy="597965"/>
          </a:xfrm>
          <a:solidFill>
            <a:srgbClr val="00CC66"/>
          </a:solidFill>
        </p:grpSpPr>
        <p:sp>
          <p:nvSpPr>
            <p:cNvPr id="14" name="Freeform 9"/>
            <p:cNvSpPr/>
            <p:nvPr/>
          </p:nvSpPr>
          <p:spPr bwMode="auto">
            <a:xfrm>
              <a:off x="4333909" y="2176977"/>
              <a:ext cx="1777512" cy="597965"/>
            </a:xfrm>
            <a:custGeom>
              <a:avLst/>
              <a:gdLst>
                <a:gd name="T0" fmla="*/ 0 w 365"/>
                <a:gd name="T1" fmla="*/ 123 h 123"/>
                <a:gd name="T2" fmla="*/ 365 w 365"/>
                <a:gd name="T3" fmla="*/ 123 h 123"/>
                <a:gd name="T4" fmla="*/ 183 w 365"/>
                <a:gd name="T5" fmla="*/ 0 h 123"/>
                <a:gd name="T6" fmla="*/ 0 w 36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id-ID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9527" y="2353192"/>
              <a:ext cx="410369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8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用户</a:t>
              </a:r>
              <a:endParaRPr lang="en-US" sz="8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2571817" y="8765142"/>
            <a:ext cx="10453421" cy="3312079"/>
            <a:chOff x="4274521" y="2774942"/>
            <a:chExt cx="1900382" cy="602061"/>
          </a:xfrm>
          <a:solidFill>
            <a:srgbClr val="FF8814"/>
          </a:solidFill>
        </p:grpSpPr>
        <p:sp>
          <p:nvSpPr>
            <p:cNvPr id="17" name="Freeform 8"/>
            <p:cNvSpPr/>
            <p:nvPr/>
          </p:nvSpPr>
          <p:spPr bwMode="auto">
            <a:xfrm>
              <a:off x="4274521" y="2774942"/>
              <a:ext cx="1900382" cy="602061"/>
            </a:xfrm>
            <a:custGeom>
              <a:avLst/>
              <a:gdLst>
                <a:gd name="T0" fmla="*/ 0 w 390"/>
                <a:gd name="T1" fmla="*/ 67 h 124"/>
                <a:gd name="T2" fmla="*/ 10 w 390"/>
                <a:gd name="T3" fmla="*/ 124 h 124"/>
                <a:gd name="T4" fmla="*/ 380 w 390"/>
                <a:gd name="T5" fmla="*/ 124 h 124"/>
                <a:gd name="T6" fmla="*/ 390 w 390"/>
                <a:gd name="T7" fmla="*/ 67 h 124"/>
                <a:gd name="T8" fmla="*/ 377 w 390"/>
                <a:gd name="T9" fmla="*/ 0 h 124"/>
                <a:gd name="T10" fmla="*/ 12 w 390"/>
                <a:gd name="T11" fmla="*/ 0 h 124"/>
                <a:gd name="T12" fmla="*/ 0 w 390"/>
                <a:gd name="T13" fmla="*/ 6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5019528" y="2940083"/>
              <a:ext cx="410369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8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痛点</a:t>
              </a:r>
              <a:endParaRPr lang="en-US" sz="8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2842165" y="12160592"/>
            <a:ext cx="9912724" cy="3289546"/>
            <a:chOff x="4323669" y="3377003"/>
            <a:chExt cx="1802086" cy="597965"/>
          </a:xfrm>
          <a:solidFill>
            <a:srgbClr val="1B559F"/>
          </a:solidFill>
        </p:grpSpPr>
        <p:sp>
          <p:nvSpPr>
            <p:cNvPr id="20" name="Freeform 7"/>
            <p:cNvSpPr/>
            <p:nvPr/>
          </p:nvSpPr>
          <p:spPr bwMode="auto">
            <a:xfrm>
              <a:off x="4323669" y="3377003"/>
              <a:ext cx="1802086" cy="597965"/>
            </a:xfrm>
            <a:custGeom>
              <a:avLst/>
              <a:gdLst>
                <a:gd name="T0" fmla="*/ 65 w 370"/>
                <a:gd name="T1" fmla="*/ 123 h 123"/>
                <a:gd name="T2" fmla="*/ 304 w 370"/>
                <a:gd name="T3" fmla="*/ 123 h 123"/>
                <a:gd name="T4" fmla="*/ 370 w 370"/>
                <a:gd name="T5" fmla="*/ 0 h 123"/>
                <a:gd name="T6" fmla="*/ 0 w 370"/>
                <a:gd name="T7" fmla="*/ 0 h 123"/>
                <a:gd name="T8" fmla="*/ 65 w 37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5019528" y="3549821"/>
              <a:ext cx="410369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8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方案</a:t>
              </a:r>
              <a:endParaRPr lang="en-US" sz="8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2" name="Group 8"/>
          <p:cNvGrpSpPr/>
          <p:nvPr/>
        </p:nvGrpSpPr>
        <p:grpSpPr>
          <a:xfrm>
            <a:off x="4588160" y="15366766"/>
            <a:ext cx="6398215" cy="3289546"/>
            <a:chOff x="4641082" y="3974968"/>
            <a:chExt cx="1163165" cy="597965"/>
          </a:xfrm>
          <a:solidFill>
            <a:srgbClr val="C00000"/>
          </a:solidFill>
        </p:grpSpPr>
        <p:sp>
          <p:nvSpPr>
            <p:cNvPr id="23" name="Freeform 6"/>
            <p:cNvSpPr/>
            <p:nvPr/>
          </p:nvSpPr>
          <p:spPr bwMode="auto">
            <a:xfrm>
              <a:off x="4641082" y="3974968"/>
              <a:ext cx="1163165" cy="597965"/>
            </a:xfrm>
            <a:custGeom>
              <a:avLst/>
              <a:gdLst>
                <a:gd name="T0" fmla="*/ 221 w 239"/>
                <a:gd name="T1" fmla="*/ 52 h 123"/>
                <a:gd name="T2" fmla="*/ 239 w 239"/>
                <a:gd name="T3" fmla="*/ 0 h 123"/>
                <a:gd name="T4" fmla="*/ 0 w 239"/>
                <a:gd name="T5" fmla="*/ 0 h 123"/>
                <a:gd name="T6" fmla="*/ 19 w 239"/>
                <a:gd name="T7" fmla="*/ 52 h 123"/>
                <a:gd name="T8" fmla="*/ 51 w 239"/>
                <a:gd name="T9" fmla="*/ 123 h 123"/>
                <a:gd name="T10" fmla="*/ 120 w 239"/>
                <a:gd name="T11" fmla="*/ 123 h 123"/>
                <a:gd name="T12" fmla="*/ 188 w 239"/>
                <a:gd name="T13" fmla="*/ 123 h 123"/>
                <a:gd name="T14" fmla="*/ 221 w 239"/>
                <a:gd name="T15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019528" y="4136712"/>
              <a:ext cx="410369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8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效果</a:t>
              </a:r>
              <a:endParaRPr lang="en-US" sz="8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5" name="Oval 29"/>
          <p:cNvSpPr>
            <a:spLocks noChangeAspect="1"/>
          </p:cNvSpPr>
          <p:nvPr/>
        </p:nvSpPr>
        <p:spPr>
          <a:xfrm>
            <a:off x="22648389" y="3056081"/>
            <a:ext cx="3038859" cy="3030427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30"/>
          <p:cNvSpPr>
            <a:spLocks noChangeAspect="1"/>
          </p:cNvSpPr>
          <p:nvPr/>
        </p:nvSpPr>
        <p:spPr>
          <a:xfrm>
            <a:off x="22648389" y="9012131"/>
            <a:ext cx="3038859" cy="3030427"/>
          </a:xfrm>
          <a:prstGeom prst="ellipse">
            <a:avLst/>
          </a:prstGeom>
          <a:solidFill>
            <a:srgbClr val="FF8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38"/>
          <p:cNvSpPr>
            <a:spLocks noChangeAspect="1"/>
          </p:cNvSpPr>
          <p:nvPr/>
        </p:nvSpPr>
        <p:spPr>
          <a:xfrm>
            <a:off x="22648389" y="14968177"/>
            <a:ext cx="3038859" cy="3039157"/>
          </a:xfrm>
          <a:prstGeom prst="ellipse">
            <a:avLst/>
          </a:prstGeom>
          <a:solidFill>
            <a:srgbClr val="1B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42"/>
          <p:cNvSpPr>
            <a:spLocks noChangeAspect="1"/>
          </p:cNvSpPr>
          <p:nvPr/>
        </p:nvSpPr>
        <p:spPr>
          <a:xfrm>
            <a:off x="22648389" y="20924226"/>
            <a:ext cx="3038859" cy="30391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Elbow Connector 9"/>
          <p:cNvCxnSpPr/>
          <p:nvPr/>
        </p:nvCxnSpPr>
        <p:spPr>
          <a:xfrm flipV="1">
            <a:off x="13278580" y="4593127"/>
            <a:ext cx="7937706" cy="2226971"/>
          </a:xfrm>
          <a:prstGeom prst="bentConnector3">
            <a:avLst>
              <a:gd name="adj1" fmla="val 39133"/>
            </a:avLst>
          </a:prstGeom>
          <a:ln w="12700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2"/>
          <p:cNvCxnSpPr/>
          <p:nvPr/>
        </p:nvCxnSpPr>
        <p:spPr>
          <a:xfrm>
            <a:off x="11619430" y="17011751"/>
            <a:ext cx="9596853" cy="543205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64"/>
          <p:cNvCxnSpPr/>
          <p:nvPr/>
        </p:nvCxnSpPr>
        <p:spPr>
          <a:xfrm>
            <a:off x="13278580" y="13789197"/>
            <a:ext cx="8016300" cy="2759694"/>
          </a:xfrm>
          <a:prstGeom prst="bentConnector3">
            <a:avLst>
              <a:gd name="adj1" fmla="val 58370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0"/>
          <p:cNvCxnSpPr/>
          <p:nvPr/>
        </p:nvCxnSpPr>
        <p:spPr>
          <a:xfrm>
            <a:off x="14457445" y="10470577"/>
            <a:ext cx="67588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市场分析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用户分析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25739" y="2659949"/>
            <a:ext cx="19802500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客户（个人或企业）：应包含所有或主要的受用人群，特别是未来为企业买单的用户群，应当深入分析其所处环境、群体特性、消费行为。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用户应适当细分，大而全的项目容易不被看好；另对自身用户不了解的企业获投概率极小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7525739" y="20666271"/>
            <a:ext cx="19802500" cy="4571509"/>
          </a:xfrm>
          <a:prstGeom prst="rect">
            <a:avLst/>
          </a:prstGeom>
        </p:spPr>
        <p:txBody>
          <a:bodyPr wrap="square" lIns="502993" tIns="251497" rIns="502993" bIns="251497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关于用户群体，企业应思考“普遍”“显性”“刚需”“高频”八个字，谨防被怀疑“不痛不痒”；提供的产品服务应该切实的为用户“降低成本，提高效率”；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25739" y="8784028"/>
            <a:ext cx="19802500" cy="457150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用户痛点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需求：说明主要用户面临的难题、目前的现状、为何竞争对手不能解决而自己可以、这些问题是否一定要解决，问题有多迫切，是痛点还是痒点，是雪中送炭还是锦上添花；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5739" y="14543936"/>
            <a:ext cx="19802500" cy="457150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解决方案：面对用户痛点，企业给予了怎样的解决方案，可以用思维导图或产品图直观展示出来，解释用户如何使用（场景），问题如何被解决；（此处方案可与后一板块产品服务相结合）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3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菱形 54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57" name="菱形 56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9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0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1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0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9780" y="15732332"/>
            <a:ext cx="18616418" cy="965095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数投资人都撰写过行业研报，至少大量查阅了行业分析报告或通过其他途径获取了行业资讯，其对行业整体环境相对熟悉。因此关于市场的研究分析，特别是宏观的描述，不应花费太多时间和篇幅，使用数字和图形直观表达即可。关于市场的一些数据，可以在常用的数据统计机构中查找，或从相关研报中摘录，例如国家统计局，易观智库，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氪，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IT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桔子，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199IT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ofweek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，艾瑞咨询，慧辰资讯，各券商研究部等等。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Oval 1"/>
          <p:cNvSpPr/>
          <p:nvPr/>
        </p:nvSpPr>
        <p:spPr>
          <a:xfrm>
            <a:off x="3083291" y="5829012"/>
            <a:ext cx="7806503" cy="7807270"/>
          </a:xfrm>
          <a:prstGeom prst="ellipse">
            <a:avLst/>
          </a:prstGeom>
          <a:noFill/>
          <a:ln w="3175" cmpd="sng">
            <a:solidFill>
              <a:srgbClr val="FE9C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solidFill>
                <a:schemeClr val="tx1"/>
              </a:solidFill>
            </a:endParaRPr>
          </a:p>
        </p:txBody>
      </p:sp>
      <p:sp>
        <p:nvSpPr>
          <p:cNvPr id="16" name="Oval 5"/>
          <p:cNvSpPr/>
          <p:nvPr/>
        </p:nvSpPr>
        <p:spPr>
          <a:xfrm>
            <a:off x="3666067" y="6411846"/>
            <a:ext cx="6640950" cy="6641602"/>
          </a:xfrm>
          <a:prstGeom prst="ellipse">
            <a:avLst/>
          </a:prstGeom>
          <a:noFill/>
          <a:ln w="3175" cmpd="sng">
            <a:solidFill>
              <a:srgbClr val="FF88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</a:t>
            </a:r>
            <a:endParaRPr lang="en-US" altLang="zh-CN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规模</a:t>
            </a:r>
            <a:endParaRPr lang="zh-CN" altLang="en-US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Arc 6"/>
          <p:cNvSpPr/>
          <p:nvPr/>
        </p:nvSpPr>
        <p:spPr>
          <a:xfrm>
            <a:off x="3406940" y="6158386"/>
            <a:ext cx="7196619" cy="7197326"/>
          </a:xfrm>
          <a:prstGeom prst="arc">
            <a:avLst>
              <a:gd name="adj1" fmla="val 16200000"/>
              <a:gd name="adj2" fmla="val 8631227"/>
            </a:avLst>
          </a:prstGeom>
          <a:noFill/>
          <a:ln w="5207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市场分析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市场规模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Oval 1"/>
          <p:cNvSpPr/>
          <p:nvPr/>
        </p:nvSpPr>
        <p:spPr>
          <a:xfrm>
            <a:off x="14454640" y="5829012"/>
            <a:ext cx="7806503" cy="7807270"/>
          </a:xfrm>
          <a:prstGeom prst="ellipse">
            <a:avLst/>
          </a:prstGeom>
          <a:noFill/>
          <a:ln w="3175" cmpd="sng">
            <a:solidFill>
              <a:srgbClr val="FE9C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solidFill>
                <a:schemeClr val="tx1"/>
              </a:solidFill>
            </a:endParaRPr>
          </a:p>
        </p:txBody>
      </p:sp>
      <p:sp>
        <p:nvSpPr>
          <p:cNvPr id="46" name="Oval 5"/>
          <p:cNvSpPr/>
          <p:nvPr/>
        </p:nvSpPr>
        <p:spPr>
          <a:xfrm>
            <a:off x="15037416" y="6411846"/>
            <a:ext cx="6640950" cy="6641602"/>
          </a:xfrm>
          <a:prstGeom prst="ellipse">
            <a:avLst/>
          </a:prstGeom>
          <a:noFill/>
          <a:ln w="3175" cmpd="sng">
            <a:solidFill>
              <a:srgbClr val="FF88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增长率</a:t>
            </a:r>
            <a:endParaRPr lang="zh-CN" altLang="en-US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Arc 6"/>
          <p:cNvSpPr/>
          <p:nvPr/>
        </p:nvSpPr>
        <p:spPr>
          <a:xfrm>
            <a:off x="14780023" y="6082904"/>
            <a:ext cx="7196619" cy="7197326"/>
          </a:xfrm>
          <a:prstGeom prst="arc">
            <a:avLst>
              <a:gd name="adj1" fmla="val 16200000"/>
              <a:gd name="adj2" fmla="val 8631227"/>
            </a:avLst>
          </a:prstGeom>
          <a:noFill/>
          <a:ln w="520700" cmpd="sng">
            <a:solidFill>
              <a:srgbClr val="FF88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8" name="Oval 1"/>
          <p:cNvSpPr/>
          <p:nvPr/>
        </p:nvSpPr>
        <p:spPr>
          <a:xfrm>
            <a:off x="25660649" y="5829012"/>
            <a:ext cx="7806503" cy="7807270"/>
          </a:xfrm>
          <a:prstGeom prst="ellipse">
            <a:avLst/>
          </a:prstGeom>
          <a:noFill/>
          <a:ln w="3175" cmpd="sng">
            <a:solidFill>
              <a:srgbClr val="FE9C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solidFill>
                <a:schemeClr val="tx1"/>
              </a:solidFill>
            </a:endParaRPr>
          </a:p>
        </p:txBody>
      </p:sp>
      <p:sp>
        <p:nvSpPr>
          <p:cNvPr id="49" name="Oval 5"/>
          <p:cNvSpPr/>
          <p:nvPr/>
        </p:nvSpPr>
        <p:spPr>
          <a:xfrm>
            <a:off x="26243425" y="6411846"/>
            <a:ext cx="6640950" cy="6641602"/>
          </a:xfrm>
          <a:prstGeom prst="ellipse">
            <a:avLst/>
          </a:prstGeom>
          <a:noFill/>
          <a:ln w="3175" cmpd="sng">
            <a:solidFill>
              <a:srgbClr val="FF88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产业</a:t>
            </a:r>
            <a:endParaRPr lang="en-US" altLang="zh-CN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政策</a:t>
            </a:r>
            <a:endParaRPr lang="en-US" altLang="zh-CN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Arc 6"/>
          <p:cNvSpPr/>
          <p:nvPr/>
        </p:nvSpPr>
        <p:spPr>
          <a:xfrm>
            <a:off x="25965591" y="6082904"/>
            <a:ext cx="7196619" cy="7197326"/>
          </a:xfrm>
          <a:prstGeom prst="arc">
            <a:avLst>
              <a:gd name="adj1" fmla="val 16200000"/>
              <a:gd name="adj2" fmla="val 8631227"/>
            </a:avLst>
          </a:prstGeom>
          <a:noFill/>
          <a:ln w="520700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Oval 1"/>
          <p:cNvSpPr/>
          <p:nvPr/>
        </p:nvSpPr>
        <p:spPr>
          <a:xfrm>
            <a:off x="36751281" y="5829012"/>
            <a:ext cx="7806503" cy="7807270"/>
          </a:xfrm>
          <a:prstGeom prst="ellipse">
            <a:avLst/>
          </a:prstGeom>
          <a:noFill/>
          <a:ln w="3175" cmpd="sng">
            <a:solidFill>
              <a:srgbClr val="FE9C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solidFill>
                <a:schemeClr val="tx1"/>
              </a:solidFill>
            </a:endParaRPr>
          </a:p>
        </p:txBody>
      </p:sp>
      <p:sp>
        <p:nvSpPr>
          <p:cNvPr id="52" name="Oval 5"/>
          <p:cNvSpPr/>
          <p:nvPr/>
        </p:nvSpPr>
        <p:spPr>
          <a:xfrm>
            <a:off x="37334058" y="6411846"/>
            <a:ext cx="6640950" cy="6641602"/>
          </a:xfrm>
          <a:prstGeom prst="ellipse">
            <a:avLst/>
          </a:prstGeom>
          <a:noFill/>
          <a:ln w="3175" cmpd="sng">
            <a:solidFill>
              <a:srgbClr val="FF881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r>
              <a:rPr lang="zh-CN" altLang="en-US" sz="110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其他因素</a:t>
            </a:r>
            <a:endParaRPr lang="en-US" altLang="zh-CN" sz="110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Arc 6"/>
          <p:cNvSpPr/>
          <p:nvPr/>
        </p:nvSpPr>
        <p:spPr>
          <a:xfrm>
            <a:off x="37056223" y="6082904"/>
            <a:ext cx="7196619" cy="7197326"/>
          </a:xfrm>
          <a:prstGeom prst="arc">
            <a:avLst>
              <a:gd name="adj1" fmla="val 16200000"/>
              <a:gd name="adj2" fmla="val 8631227"/>
            </a:avLst>
          </a:prstGeom>
          <a:noFill/>
          <a:ln w="520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en-US" sz="77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545269" y="15732332"/>
            <a:ext cx="18616418" cy="8635068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了常见的市场分析因素，如政策、经济、文化等，企业可结合自身行业、所处细分领域具体介绍行业影响因素，通过深入阐明行业发展因素及特征，给予投资人对行业的认识和肯定，引导投资人；同时如果项目在国内外市场有较大的差距，例如海外早已普及而国内仍没有流行的情况，则可以借此具体说明原由，以及解释是否国内也有同样的发展潜力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4" name="Picture 2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菱形 56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59" name="菱形 58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1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2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3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64" name="直接连接符 63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2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69954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市场分析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竞争分析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1347" y="17102819"/>
            <a:ext cx="17426200" cy="4571509"/>
          </a:xfrm>
          <a:prstGeom prst="rect">
            <a:avLst/>
          </a:prstGeom>
        </p:spPr>
        <p:txBody>
          <a:bodyPr wrap="square" lIns="502993" tIns="251497" rIns="502993" bIns="251497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竞争对手包括直接竞争对手、间接竞争对手和潜在竞争对手。直接竞争对手应该一一对比（一般不会太多），间接竞争对手罗列一至两个，潜在竞争对手可择机选择；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Freeform 3"/>
          <p:cNvSpPr/>
          <p:nvPr/>
        </p:nvSpPr>
        <p:spPr bwMode="auto">
          <a:xfrm rot="13978264">
            <a:off x="16546470" y="12900111"/>
            <a:ext cx="8266122" cy="8388708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502993" tIns="251497" rIns="502993" bIns="251497" anchor="ctr"/>
          <a:lstStyle/>
          <a:p>
            <a:endParaRPr lang="zh-CN" altLang="en-US"/>
          </a:p>
        </p:txBody>
      </p:sp>
      <p:sp>
        <p:nvSpPr>
          <p:cNvPr id="38" name="Freeform 3"/>
          <p:cNvSpPr/>
          <p:nvPr/>
        </p:nvSpPr>
        <p:spPr bwMode="auto">
          <a:xfrm rot="3202081">
            <a:off x="24347533" y="8969633"/>
            <a:ext cx="8266122" cy="8388708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F88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502993" tIns="251497" rIns="502993" bIns="251497" anchor="ctr"/>
          <a:lstStyle/>
          <a:p>
            <a:endParaRPr lang="zh-CN" altLang="en-US"/>
          </a:p>
        </p:txBody>
      </p:sp>
      <p:sp>
        <p:nvSpPr>
          <p:cNvPr id="39" name="Freeform 3"/>
          <p:cNvSpPr/>
          <p:nvPr/>
        </p:nvSpPr>
        <p:spPr bwMode="auto">
          <a:xfrm rot="19397468">
            <a:off x="18509793" y="7017408"/>
            <a:ext cx="8269304" cy="8385477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B55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502993" tIns="251497" rIns="502993" bIns="251497" anchor="ctr"/>
          <a:lstStyle/>
          <a:p>
            <a:endParaRPr lang="zh-CN" altLang="en-US"/>
          </a:p>
        </p:txBody>
      </p:sp>
      <p:sp>
        <p:nvSpPr>
          <p:cNvPr id="40" name="Freeform 35"/>
          <p:cNvSpPr/>
          <p:nvPr/>
        </p:nvSpPr>
        <p:spPr bwMode="auto">
          <a:xfrm rot="8579122">
            <a:off x="22377969" y="14814572"/>
            <a:ext cx="8269304" cy="8385477"/>
          </a:xfrm>
          <a:custGeom>
            <a:avLst/>
            <a:gdLst>
              <a:gd name="T0" fmla="*/ 2147483647 w 10688"/>
              <a:gd name="T1" fmla="*/ 2147483647 h 10844"/>
              <a:gd name="T2" fmla="*/ 2147483647 w 10688"/>
              <a:gd name="T3" fmla="*/ 2147483647 h 10844"/>
              <a:gd name="T4" fmla="*/ 2147483647 w 10688"/>
              <a:gd name="T5" fmla="*/ 2147483647 h 10844"/>
              <a:gd name="T6" fmla="*/ 2147483647 w 10688"/>
              <a:gd name="T7" fmla="*/ 2147483647 h 10844"/>
              <a:gd name="T8" fmla="*/ 2147483647 w 10688"/>
              <a:gd name="T9" fmla="*/ 2147483647 h 10844"/>
              <a:gd name="T10" fmla="*/ 2147483647 w 10688"/>
              <a:gd name="T11" fmla="*/ 2147483647 h 10844"/>
              <a:gd name="T12" fmla="*/ 0 w 10688"/>
              <a:gd name="T13" fmla="*/ 2147483647 h 10844"/>
              <a:gd name="T14" fmla="*/ 2147483647 w 10688"/>
              <a:gd name="T15" fmla="*/ 214748364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502993" tIns="251497" rIns="502993" bIns="251497" anchor="ctr"/>
          <a:lstStyle/>
          <a:p>
            <a:endParaRPr lang="zh-CN" altLang="en-US"/>
          </a:p>
        </p:txBody>
      </p:sp>
      <p:pic>
        <p:nvPicPr>
          <p:cNvPr id="33" name="组合 25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454" y="9494229"/>
            <a:ext cx="2516260" cy="23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组合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782" y="11908910"/>
            <a:ext cx="2247859" cy="25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组合 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95" y="15933382"/>
            <a:ext cx="2885312" cy="25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组合 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771" y="17610239"/>
            <a:ext cx="3220816" cy="28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84753" y="7199496"/>
            <a:ext cx="17822250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竞争对手，企业应该尽可能多的了解，包括竞品的产品、用户群、市场份额、销售情况、其用户的使用反馈等等，对对手越了解，对自身的认识也会更深；（深入的数据可以在后续沟通中表达，如对方的财务数据、运营数据）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5723" y="7199496"/>
            <a:ext cx="17426200" cy="5587400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竞品分析是商业计划书以及融资过程中必不可少的内容，在此模块下可罗列出主要的竞争对手，以及根据行业主要关注的指标做必要的对比分析，解析对手的侧重点，优劣势以及潜在的机会和自身的差异化；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98397" y="17316866"/>
            <a:ext cx="17426200" cy="4571509"/>
          </a:xfrm>
          <a:prstGeom prst="rect">
            <a:avLst/>
          </a:prstGeom>
        </p:spPr>
        <p:txBody>
          <a:bodyPr lIns="502993" tIns="251497" rIns="502993" bIns="251497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不应表明“没有竞争对手”；谨慎使用“市场唯一”，严禁藐视对手或对竞品“说三道四”，同时避免泄露对手非公开的资料、商业机密等；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2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菱形 43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46" name="菱形 45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8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55" name="直接连接符 54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9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0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60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854377" y="923899"/>
            <a:ext cx="13007767" cy="2201099"/>
          </a:xfrm>
          <a:prstGeom prst="rect">
            <a:avLst/>
          </a:prstGeom>
        </p:spPr>
        <p:txBody>
          <a:bodyPr wrap="none" lIns="502993" tIns="251497" rIns="502993" bIns="251497">
            <a:spAutoFit/>
          </a:bodyPr>
          <a:lstStyle/>
          <a:p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产品介绍</a:t>
            </a:r>
            <a:r>
              <a:rPr lang="en-US" altLang="zh-CN" sz="110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|</a:t>
            </a:r>
            <a:r>
              <a:rPr lang="zh-CN" altLang="en-US" sz="110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产品服务</a:t>
            </a:r>
            <a:endParaRPr lang="zh-CN" altLang="en-US" sz="110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527" y="7017411"/>
            <a:ext cx="18099617" cy="5581015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关于团队的主要产品服务、主营业务都应在此章节进行描述。可结合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市场分析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|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用户分析的内容详细讲解提供了怎样的解决方案，产品服务如何解决用户痛点。也可以将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的内容放至产品介绍模块下，</a:t>
            </a: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</a:t>
            </a:r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可以另用业务介绍。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0" name="Freeform 5"/>
          <p:cNvSpPr>
            <a:spLocks noEditPoints="1" noChangeArrowheads="1"/>
          </p:cNvSpPr>
          <p:nvPr/>
        </p:nvSpPr>
        <p:spPr bwMode="auto">
          <a:xfrm>
            <a:off x="37963084" y="7397851"/>
            <a:ext cx="2567312" cy="2095970"/>
          </a:xfrm>
          <a:custGeom>
            <a:avLst/>
            <a:gdLst>
              <a:gd name="T0" fmla="*/ 2147483646 w 153"/>
              <a:gd name="T1" fmla="*/ 0 h 125"/>
              <a:gd name="T2" fmla="*/ 0 w 153"/>
              <a:gd name="T3" fmla="*/ 2147483646 h 125"/>
              <a:gd name="T4" fmla="*/ 2147483646 w 153"/>
              <a:gd name="T5" fmla="*/ 2147483646 h 125"/>
              <a:gd name="T6" fmla="*/ 2147483646 w 153"/>
              <a:gd name="T7" fmla="*/ 2147483646 h 125"/>
              <a:gd name="T8" fmla="*/ 2147483646 w 153"/>
              <a:gd name="T9" fmla="*/ 2147483646 h 125"/>
              <a:gd name="T10" fmla="*/ 2147483646 w 153"/>
              <a:gd name="T11" fmla="*/ 2147483646 h 125"/>
              <a:gd name="T12" fmla="*/ 2147483646 w 153"/>
              <a:gd name="T13" fmla="*/ 2147483646 h 125"/>
              <a:gd name="T14" fmla="*/ 2147483646 w 153"/>
              <a:gd name="T15" fmla="*/ 2147483646 h 125"/>
              <a:gd name="T16" fmla="*/ 2147483646 w 153"/>
              <a:gd name="T17" fmla="*/ 2147483646 h 125"/>
              <a:gd name="T18" fmla="*/ 2147483646 w 153"/>
              <a:gd name="T19" fmla="*/ 2147483646 h 125"/>
              <a:gd name="T20" fmla="*/ 2147483646 w 153"/>
              <a:gd name="T21" fmla="*/ 2147483646 h 125"/>
              <a:gd name="T22" fmla="*/ 2147483646 w 153"/>
              <a:gd name="T23" fmla="*/ 2147483646 h 125"/>
              <a:gd name="T24" fmla="*/ 2147483646 w 153"/>
              <a:gd name="T25" fmla="*/ 2147483646 h 125"/>
              <a:gd name="T26" fmla="*/ 2147483646 w 153"/>
              <a:gd name="T27" fmla="*/ 2147483646 h 125"/>
              <a:gd name="T28" fmla="*/ 2147483646 w 153"/>
              <a:gd name="T29" fmla="*/ 2147483646 h 125"/>
              <a:gd name="T30" fmla="*/ 2147483646 w 153"/>
              <a:gd name="T31" fmla="*/ 2147483646 h 125"/>
              <a:gd name="T32" fmla="*/ 2147483646 w 153"/>
              <a:gd name="T33" fmla="*/ 2147483646 h 125"/>
              <a:gd name="T34" fmla="*/ 2147483646 w 153"/>
              <a:gd name="T35" fmla="*/ 0 h 125"/>
              <a:gd name="T36" fmla="*/ 2147483646 w 153"/>
              <a:gd name="T37" fmla="*/ 2147483646 h 125"/>
              <a:gd name="T38" fmla="*/ 2147483646 w 153"/>
              <a:gd name="T39" fmla="*/ 2147483646 h 125"/>
              <a:gd name="T40" fmla="*/ 2147483646 w 153"/>
              <a:gd name="T41" fmla="*/ 2147483646 h 125"/>
              <a:gd name="T42" fmla="*/ 2147483646 w 153"/>
              <a:gd name="T43" fmla="*/ 2147483646 h 125"/>
              <a:gd name="T44" fmla="*/ 2147483646 w 153"/>
              <a:gd name="T45" fmla="*/ 2147483646 h 1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3"/>
              <a:gd name="T70" fmla="*/ 0 h 125"/>
              <a:gd name="T71" fmla="*/ 153 w 153"/>
              <a:gd name="T72" fmla="*/ 125 h 1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1" name="Freeform 6"/>
          <p:cNvSpPr>
            <a:spLocks noChangeArrowheads="1"/>
          </p:cNvSpPr>
          <p:nvPr/>
        </p:nvSpPr>
        <p:spPr bwMode="auto">
          <a:xfrm>
            <a:off x="39971522" y="7668581"/>
            <a:ext cx="253241" cy="515262"/>
          </a:xfrm>
          <a:custGeom>
            <a:avLst/>
            <a:gdLst>
              <a:gd name="T0" fmla="*/ 2147483646 w 20"/>
              <a:gd name="T1" fmla="*/ 2147483646 h 41"/>
              <a:gd name="T2" fmla="*/ 2147483646 w 20"/>
              <a:gd name="T3" fmla="*/ 0 h 41"/>
              <a:gd name="T4" fmla="*/ 0 w 20"/>
              <a:gd name="T5" fmla="*/ 0 h 41"/>
              <a:gd name="T6" fmla="*/ 0 w 20"/>
              <a:gd name="T7" fmla="*/ 2147483646 h 41"/>
              <a:gd name="T8" fmla="*/ 2147483646 w 20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41"/>
              <a:gd name="T17" fmla="*/ 20 w 2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41">
                <a:moveTo>
                  <a:pt x="20" y="41"/>
                </a:moveTo>
                <a:lnTo>
                  <a:pt x="20" y="0"/>
                </a:lnTo>
                <a:lnTo>
                  <a:pt x="0" y="0"/>
                </a:lnTo>
                <a:lnTo>
                  <a:pt x="0" y="24"/>
                </a:lnTo>
                <a:lnTo>
                  <a:pt x="20" y="41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2" name="Oval 7"/>
          <p:cNvSpPr>
            <a:spLocks noChangeArrowheads="1"/>
          </p:cNvSpPr>
          <p:nvPr/>
        </p:nvSpPr>
        <p:spPr bwMode="auto">
          <a:xfrm>
            <a:off x="39107025" y="8253706"/>
            <a:ext cx="261971" cy="279463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3" name="Freeform 8"/>
          <p:cNvSpPr>
            <a:spLocks noChangeArrowheads="1"/>
          </p:cNvSpPr>
          <p:nvPr/>
        </p:nvSpPr>
        <p:spPr bwMode="auto">
          <a:xfrm>
            <a:off x="43464466" y="16454190"/>
            <a:ext cx="585070" cy="576392"/>
          </a:xfrm>
          <a:custGeom>
            <a:avLst/>
            <a:gdLst>
              <a:gd name="T0" fmla="*/ 2147483646 w 46"/>
              <a:gd name="T1" fmla="*/ 0 h 46"/>
              <a:gd name="T2" fmla="*/ 0 w 46"/>
              <a:gd name="T3" fmla="*/ 2147483646 h 46"/>
              <a:gd name="T4" fmla="*/ 2147483646 w 46"/>
              <a:gd name="T5" fmla="*/ 2147483646 h 46"/>
              <a:gd name="T6" fmla="*/ 2147483646 w 46"/>
              <a:gd name="T7" fmla="*/ 2147483646 h 46"/>
              <a:gd name="T8" fmla="*/ 2147483646 w 46"/>
              <a:gd name="T9" fmla="*/ 0 h 46"/>
              <a:gd name="T10" fmla="*/ 2147483646 w 46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46"/>
              <a:gd name="T20" fmla="*/ 46 w 46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46">
                <a:moveTo>
                  <a:pt x="21" y="0"/>
                </a:moveTo>
                <a:lnTo>
                  <a:pt x="0" y="46"/>
                </a:lnTo>
                <a:lnTo>
                  <a:pt x="46" y="25"/>
                </a:lnTo>
                <a:lnTo>
                  <a:pt x="46" y="26"/>
                </a:lnTo>
                <a:lnTo>
                  <a:pt x="21" y="0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4" name="Freeform 9"/>
          <p:cNvSpPr>
            <a:spLocks noChangeArrowheads="1"/>
          </p:cNvSpPr>
          <p:nvPr/>
        </p:nvSpPr>
        <p:spPr bwMode="auto">
          <a:xfrm>
            <a:off x="43796295" y="15039407"/>
            <a:ext cx="1458306" cy="1475915"/>
          </a:xfrm>
          <a:custGeom>
            <a:avLst/>
            <a:gdLst>
              <a:gd name="T0" fmla="*/ 2147483646 w 116"/>
              <a:gd name="T1" fmla="*/ 0 h 117"/>
              <a:gd name="T2" fmla="*/ 0 w 116"/>
              <a:gd name="T3" fmla="*/ 2147483646 h 117"/>
              <a:gd name="T4" fmla="*/ 2147483646 w 116"/>
              <a:gd name="T5" fmla="*/ 2147483646 h 117"/>
              <a:gd name="T6" fmla="*/ 2147483646 w 116"/>
              <a:gd name="T7" fmla="*/ 2147483646 h 117"/>
              <a:gd name="T8" fmla="*/ 2147483646 w 116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117"/>
              <a:gd name="T17" fmla="*/ 116 w 116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117">
                <a:moveTo>
                  <a:pt x="105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5" y="0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5" name="Freeform 10"/>
          <p:cNvSpPr>
            <a:spLocks noChangeArrowheads="1"/>
          </p:cNvSpPr>
          <p:nvPr/>
        </p:nvSpPr>
        <p:spPr bwMode="auto">
          <a:xfrm>
            <a:off x="43997140" y="15240276"/>
            <a:ext cx="1458300" cy="1475910"/>
          </a:xfrm>
          <a:custGeom>
            <a:avLst/>
            <a:gdLst>
              <a:gd name="T0" fmla="*/ 2147483646 w 116"/>
              <a:gd name="T1" fmla="*/ 0 h 117"/>
              <a:gd name="T2" fmla="*/ 0 w 116"/>
              <a:gd name="T3" fmla="*/ 2147483646 h 117"/>
              <a:gd name="T4" fmla="*/ 2147483646 w 116"/>
              <a:gd name="T5" fmla="*/ 2147483646 h 117"/>
              <a:gd name="T6" fmla="*/ 2147483646 w 116"/>
              <a:gd name="T7" fmla="*/ 2147483646 h 117"/>
              <a:gd name="T8" fmla="*/ 2147483646 w 116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117"/>
              <a:gd name="T17" fmla="*/ 116 w 116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117">
                <a:moveTo>
                  <a:pt x="107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7" y="0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6" name="Freeform 11"/>
          <p:cNvSpPr>
            <a:spLocks noChangeArrowheads="1"/>
          </p:cNvSpPr>
          <p:nvPr/>
        </p:nvSpPr>
        <p:spPr bwMode="auto">
          <a:xfrm>
            <a:off x="45219669" y="14847279"/>
            <a:ext cx="445347" cy="445396"/>
          </a:xfrm>
          <a:custGeom>
            <a:avLst/>
            <a:gdLst>
              <a:gd name="T0" fmla="*/ 2147483646 w 26"/>
              <a:gd name="T1" fmla="*/ 2147483646 h 26"/>
              <a:gd name="T2" fmla="*/ 0 w 26"/>
              <a:gd name="T3" fmla="*/ 2147483646 h 26"/>
              <a:gd name="T4" fmla="*/ 2147483646 w 26"/>
              <a:gd name="T5" fmla="*/ 2147483646 h 26"/>
              <a:gd name="T6" fmla="*/ 2147483646 w 26"/>
              <a:gd name="T7" fmla="*/ 2147483646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6"/>
              <a:gd name="T14" fmla="*/ 26 w 26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6">
                <a:moveTo>
                  <a:pt x="17" y="8"/>
                </a:moveTo>
                <a:cubicBezTo>
                  <a:pt x="9" y="0"/>
                  <a:pt x="0" y="7"/>
                  <a:pt x="0" y="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6" y="17"/>
                  <a:pt x="17" y="8"/>
                </a:cubicBez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7" name="Freeform 32"/>
          <p:cNvSpPr>
            <a:spLocks noChangeArrowheads="1"/>
          </p:cNvSpPr>
          <p:nvPr/>
        </p:nvSpPr>
        <p:spPr bwMode="auto">
          <a:xfrm>
            <a:off x="26663420" y="7319249"/>
            <a:ext cx="2357735" cy="1362381"/>
          </a:xfrm>
          <a:custGeom>
            <a:avLst/>
            <a:gdLst>
              <a:gd name="T0" fmla="*/ 0 w 187"/>
              <a:gd name="T1" fmla="*/ 0 h 108"/>
              <a:gd name="T2" fmla="*/ 0 w 187"/>
              <a:gd name="T3" fmla="*/ 2147483646 h 108"/>
              <a:gd name="T4" fmla="*/ 2147483646 w 187"/>
              <a:gd name="T5" fmla="*/ 2147483646 h 108"/>
              <a:gd name="T6" fmla="*/ 2147483646 w 187"/>
              <a:gd name="T7" fmla="*/ 0 h 108"/>
              <a:gd name="T8" fmla="*/ 2147483646 w 187"/>
              <a:gd name="T9" fmla="*/ 2147483646 h 108"/>
              <a:gd name="T10" fmla="*/ 0 w 187"/>
              <a:gd name="T11" fmla="*/ 0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108"/>
              <a:gd name="T20" fmla="*/ 187 w 187"/>
              <a:gd name="T21" fmla="*/ 108 h 1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108">
                <a:moveTo>
                  <a:pt x="0" y="0"/>
                </a:moveTo>
                <a:lnTo>
                  <a:pt x="0" y="108"/>
                </a:lnTo>
                <a:lnTo>
                  <a:pt x="187" y="108"/>
                </a:lnTo>
                <a:lnTo>
                  <a:pt x="187" y="0"/>
                </a:lnTo>
                <a:lnTo>
                  <a:pt x="94" y="67"/>
                </a:lnTo>
                <a:lnTo>
                  <a:pt x="0" y="0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8" name="Freeform 33"/>
          <p:cNvSpPr>
            <a:spLocks noChangeArrowheads="1"/>
          </p:cNvSpPr>
          <p:nvPr/>
        </p:nvSpPr>
        <p:spPr bwMode="auto">
          <a:xfrm>
            <a:off x="26663420" y="7004854"/>
            <a:ext cx="2357735" cy="978120"/>
          </a:xfrm>
          <a:custGeom>
            <a:avLst/>
            <a:gdLst>
              <a:gd name="T0" fmla="*/ 2147483646 w 187"/>
              <a:gd name="T1" fmla="*/ 2147483646 h 77"/>
              <a:gd name="T2" fmla="*/ 2147483646 w 187"/>
              <a:gd name="T3" fmla="*/ 0 h 77"/>
              <a:gd name="T4" fmla="*/ 0 w 187"/>
              <a:gd name="T5" fmla="*/ 0 h 77"/>
              <a:gd name="T6" fmla="*/ 0 w 187"/>
              <a:gd name="T7" fmla="*/ 2147483646 h 77"/>
              <a:gd name="T8" fmla="*/ 2147483646 w 187"/>
              <a:gd name="T9" fmla="*/ 2147483646 h 77"/>
              <a:gd name="T10" fmla="*/ 2147483646 w 187"/>
              <a:gd name="T11" fmla="*/ 2147483646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77"/>
              <a:gd name="T20" fmla="*/ 187 w 187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77">
                <a:moveTo>
                  <a:pt x="187" y="9"/>
                </a:moveTo>
                <a:lnTo>
                  <a:pt x="187" y="0"/>
                </a:lnTo>
                <a:lnTo>
                  <a:pt x="0" y="0"/>
                </a:lnTo>
                <a:lnTo>
                  <a:pt x="0" y="10"/>
                </a:lnTo>
                <a:lnTo>
                  <a:pt x="94" y="77"/>
                </a:lnTo>
                <a:lnTo>
                  <a:pt x="187" y="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19" name="Freeform 34"/>
          <p:cNvSpPr>
            <a:spLocks noChangeArrowheads="1"/>
          </p:cNvSpPr>
          <p:nvPr/>
        </p:nvSpPr>
        <p:spPr bwMode="auto">
          <a:xfrm>
            <a:off x="39804653" y="19049441"/>
            <a:ext cx="2279147" cy="2017374"/>
          </a:xfrm>
          <a:custGeom>
            <a:avLst/>
            <a:gdLst>
              <a:gd name="T0" fmla="*/ 2147483646 w 136"/>
              <a:gd name="T1" fmla="*/ 2147483646 h 120"/>
              <a:gd name="T2" fmla="*/ 2147483646 w 136"/>
              <a:gd name="T3" fmla="*/ 0 h 120"/>
              <a:gd name="T4" fmla="*/ 0 w 136"/>
              <a:gd name="T5" fmla="*/ 2147483646 h 120"/>
              <a:gd name="T6" fmla="*/ 2147483646 w 136"/>
              <a:gd name="T7" fmla="*/ 2147483646 h 120"/>
              <a:gd name="T8" fmla="*/ 2147483646 w 136"/>
              <a:gd name="T9" fmla="*/ 2147483646 h 120"/>
              <a:gd name="T10" fmla="*/ 2147483646 w 136"/>
              <a:gd name="T11" fmla="*/ 2147483646 h 120"/>
              <a:gd name="T12" fmla="*/ 2147483646 w 136"/>
              <a:gd name="T13" fmla="*/ 2147483646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120"/>
              <a:gd name="T23" fmla="*/ 136 w 13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0" name="Freeform 45"/>
          <p:cNvSpPr>
            <a:spLocks noEditPoints="1" noChangeArrowheads="1"/>
          </p:cNvSpPr>
          <p:nvPr/>
        </p:nvSpPr>
        <p:spPr bwMode="auto">
          <a:xfrm>
            <a:off x="42181220" y="9413039"/>
            <a:ext cx="1825059" cy="2357967"/>
          </a:xfrm>
          <a:custGeom>
            <a:avLst/>
            <a:gdLst>
              <a:gd name="T0" fmla="*/ 2147483646 w 109"/>
              <a:gd name="T1" fmla="*/ 2147483646 h 141"/>
              <a:gd name="T2" fmla="*/ 2147483646 w 109"/>
              <a:gd name="T3" fmla="*/ 2147483646 h 141"/>
              <a:gd name="T4" fmla="*/ 2147483646 w 109"/>
              <a:gd name="T5" fmla="*/ 2147483646 h 141"/>
              <a:gd name="T6" fmla="*/ 2147483646 w 109"/>
              <a:gd name="T7" fmla="*/ 2147483646 h 141"/>
              <a:gd name="T8" fmla="*/ 2147483646 w 109"/>
              <a:gd name="T9" fmla="*/ 0 h 141"/>
              <a:gd name="T10" fmla="*/ 2147483646 w 109"/>
              <a:gd name="T11" fmla="*/ 2147483646 h 141"/>
              <a:gd name="T12" fmla="*/ 2147483646 w 109"/>
              <a:gd name="T13" fmla="*/ 2147483646 h 141"/>
              <a:gd name="T14" fmla="*/ 2147483646 w 109"/>
              <a:gd name="T15" fmla="*/ 2147483646 h 141"/>
              <a:gd name="T16" fmla="*/ 2147483646 w 109"/>
              <a:gd name="T17" fmla="*/ 2147483646 h 141"/>
              <a:gd name="T18" fmla="*/ 0 w 109"/>
              <a:gd name="T19" fmla="*/ 2147483646 h 141"/>
              <a:gd name="T20" fmla="*/ 0 w 109"/>
              <a:gd name="T21" fmla="*/ 2147483646 h 141"/>
              <a:gd name="T22" fmla="*/ 2147483646 w 109"/>
              <a:gd name="T23" fmla="*/ 2147483646 h 141"/>
              <a:gd name="T24" fmla="*/ 2147483646 w 109"/>
              <a:gd name="T25" fmla="*/ 2147483646 h 141"/>
              <a:gd name="T26" fmla="*/ 2147483646 w 109"/>
              <a:gd name="T27" fmla="*/ 2147483646 h 141"/>
              <a:gd name="T28" fmla="*/ 2147483646 w 109"/>
              <a:gd name="T29" fmla="*/ 2147483646 h 141"/>
              <a:gd name="T30" fmla="*/ 2147483646 w 109"/>
              <a:gd name="T31" fmla="*/ 2147483646 h 141"/>
              <a:gd name="T32" fmla="*/ 2147483646 w 109"/>
              <a:gd name="T33" fmla="*/ 2147483646 h 141"/>
              <a:gd name="T34" fmla="*/ 2147483646 w 109"/>
              <a:gd name="T35" fmla="*/ 2147483646 h 141"/>
              <a:gd name="T36" fmla="*/ 2147483646 w 109"/>
              <a:gd name="T37" fmla="*/ 2147483646 h 141"/>
              <a:gd name="T38" fmla="*/ 2147483646 w 109"/>
              <a:gd name="T39" fmla="*/ 2147483646 h 141"/>
              <a:gd name="T40" fmla="*/ 2147483646 w 109"/>
              <a:gd name="T41" fmla="*/ 2147483646 h 141"/>
              <a:gd name="T42" fmla="*/ 2147483646 w 109"/>
              <a:gd name="T43" fmla="*/ 2147483646 h 141"/>
              <a:gd name="T44" fmla="*/ 2147483646 w 109"/>
              <a:gd name="T45" fmla="*/ 2147483646 h 141"/>
              <a:gd name="T46" fmla="*/ 2147483646 w 109"/>
              <a:gd name="T47" fmla="*/ 2147483646 h 141"/>
              <a:gd name="T48" fmla="*/ 2147483646 w 109"/>
              <a:gd name="T49" fmla="*/ 2147483646 h 141"/>
              <a:gd name="T50" fmla="*/ 2147483646 w 109"/>
              <a:gd name="T51" fmla="*/ 2147483646 h 141"/>
              <a:gd name="T52" fmla="*/ 2147483646 w 109"/>
              <a:gd name="T53" fmla="*/ 2147483646 h 141"/>
              <a:gd name="T54" fmla="*/ 2147483646 w 109"/>
              <a:gd name="T55" fmla="*/ 2147483646 h 141"/>
              <a:gd name="T56" fmla="*/ 2147483646 w 109"/>
              <a:gd name="T57" fmla="*/ 2147483646 h 141"/>
              <a:gd name="T58" fmla="*/ 2147483646 w 109"/>
              <a:gd name="T59" fmla="*/ 2147483646 h 141"/>
              <a:gd name="T60" fmla="*/ 2147483646 w 109"/>
              <a:gd name="T61" fmla="*/ 2147483646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9"/>
              <a:gd name="T94" fmla="*/ 0 h 141"/>
              <a:gd name="T95" fmla="*/ 109 w 109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1" name="Freeform 47"/>
          <p:cNvSpPr>
            <a:spLocks noChangeArrowheads="1"/>
          </p:cNvSpPr>
          <p:nvPr/>
        </p:nvSpPr>
        <p:spPr bwMode="auto">
          <a:xfrm>
            <a:off x="24288220" y="12174917"/>
            <a:ext cx="1004223" cy="1414780"/>
          </a:xfrm>
          <a:custGeom>
            <a:avLst/>
            <a:gdLst>
              <a:gd name="T0" fmla="*/ 2147483646 w 60"/>
              <a:gd name="T1" fmla="*/ 2147483646 h 85"/>
              <a:gd name="T2" fmla="*/ 2147483646 w 60"/>
              <a:gd name="T3" fmla="*/ 2147483646 h 85"/>
              <a:gd name="T4" fmla="*/ 2147483646 w 60"/>
              <a:gd name="T5" fmla="*/ 2147483646 h 85"/>
              <a:gd name="T6" fmla="*/ 2147483646 w 60"/>
              <a:gd name="T7" fmla="*/ 2147483646 h 85"/>
              <a:gd name="T8" fmla="*/ 2147483646 w 60"/>
              <a:gd name="T9" fmla="*/ 2147483646 h 85"/>
              <a:gd name="T10" fmla="*/ 2147483646 w 60"/>
              <a:gd name="T11" fmla="*/ 2147483646 h 85"/>
              <a:gd name="T12" fmla="*/ 2147483646 w 60"/>
              <a:gd name="T13" fmla="*/ 2147483646 h 85"/>
              <a:gd name="T14" fmla="*/ 2147483646 w 60"/>
              <a:gd name="T15" fmla="*/ 2147483646 h 85"/>
              <a:gd name="T16" fmla="*/ 2147483646 w 60"/>
              <a:gd name="T17" fmla="*/ 2147483646 h 85"/>
              <a:gd name="T18" fmla="*/ 2147483646 w 60"/>
              <a:gd name="T19" fmla="*/ 2147483646 h 85"/>
              <a:gd name="T20" fmla="*/ 2147483646 w 60"/>
              <a:gd name="T21" fmla="*/ 2147483646 h 85"/>
              <a:gd name="T22" fmla="*/ 2147483646 w 60"/>
              <a:gd name="T23" fmla="*/ 2147483646 h 85"/>
              <a:gd name="T24" fmla="*/ 2147483646 w 60"/>
              <a:gd name="T25" fmla="*/ 2147483646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85"/>
              <a:gd name="T41" fmla="*/ 60 w 60"/>
              <a:gd name="T42" fmla="*/ 85 h 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85">
                <a:moveTo>
                  <a:pt x="43" y="49"/>
                </a:moveTo>
                <a:cubicBezTo>
                  <a:pt x="43" y="49"/>
                  <a:pt x="45" y="43"/>
                  <a:pt x="44" y="4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0"/>
                  <a:pt x="26" y="2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0" y="11"/>
                  <a:pt x="4" y="2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4" y="50"/>
                  <a:pt x="25" y="46"/>
                </a:cubicBezTo>
                <a:cubicBezTo>
                  <a:pt x="25" y="46"/>
                  <a:pt x="29" y="45"/>
                  <a:pt x="31" y="52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5"/>
                  <a:pt x="46" y="83"/>
                </a:cubicBezTo>
                <a:cubicBezTo>
                  <a:pt x="46" y="83"/>
                  <a:pt x="60" y="81"/>
                  <a:pt x="49" y="70"/>
                </a:cubicBezTo>
                <a:cubicBezTo>
                  <a:pt x="52" y="63"/>
                  <a:pt x="43" y="58"/>
                  <a:pt x="43" y="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2" name="Freeform 48"/>
          <p:cNvSpPr>
            <a:spLocks noChangeArrowheads="1"/>
          </p:cNvSpPr>
          <p:nvPr/>
        </p:nvSpPr>
        <p:spPr bwMode="auto">
          <a:xfrm>
            <a:off x="24838361" y="11327795"/>
            <a:ext cx="1370977" cy="1598175"/>
          </a:xfrm>
          <a:custGeom>
            <a:avLst/>
            <a:gdLst>
              <a:gd name="T0" fmla="*/ 2147483646 w 82"/>
              <a:gd name="T1" fmla="*/ 2147483646 h 95"/>
              <a:gd name="T2" fmla="*/ 2147483646 w 82"/>
              <a:gd name="T3" fmla="*/ 2147483646 h 95"/>
              <a:gd name="T4" fmla="*/ 2147483646 w 82"/>
              <a:gd name="T5" fmla="*/ 2147483646 h 95"/>
              <a:gd name="T6" fmla="*/ 2147483646 w 82"/>
              <a:gd name="T7" fmla="*/ 2147483646 h 95"/>
              <a:gd name="T8" fmla="*/ 2147483646 w 82"/>
              <a:gd name="T9" fmla="*/ 2147483646 h 95"/>
              <a:gd name="T10" fmla="*/ 2147483646 w 82"/>
              <a:gd name="T11" fmla="*/ 2147483646 h 95"/>
              <a:gd name="T12" fmla="*/ 2147483646 w 82"/>
              <a:gd name="T13" fmla="*/ 2147483646 h 95"/>
              <a:gd name="T14" fmla="*/ 2147483646 w 82"/>
              <a:gd name="T15" fmla="*/ 2147483646 h 95"/>
              <a:gd name="T16" fmla="*/ 2147483646 w 82"/>
              <a:gd name="T17" fmla="*/ 2147483646 h 95"/>
              <a:gd name="T18" fmla="*/ 2147483646 w 82"/>
              <a:gd name="T19" fmla="*/ 2147483646 h 95"/>
              <a:gd name="T20" fmla="*/ 2147483646 w 82"/>
              <a:gd name="T21" fmla="*/ 2147483646 h 95"/>
              <a:gd name="T22" fmla="*/ 2147483646 w 82"/>
              <a:gd name="T23" fmla="*/ 2147483646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95"/>
              <a:gd name="T38" fmla="*/ 82 w 82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95">
                <a:moveTo>
                  <a:pt x="70" y="58"/>
                </a:moveTo>
                <a:cubicBezTo>
                  <a:pt x="73" y="55"/>
                  <a:pt x="75" y="50"/>
                  <a:pt x="73" y="45"/>
                </a:cubicBezTo>
                <a:cubicBezTo>
                  <a:pt x="71" y="40"/>
                  <a:pt x="67" y="37"/>
                  <a:pt x="62" y="36"/>
                </a:cubicBezTo>
                <a:cubicBezTo>
                  <a:pt x="52" y="4"/>
                  <a:pt x="52" y="4"/>
                  <a:pt x="52" y="4"/>
                </a:cubicBezTo>
                <a:cubicBezTo>
                  <a:pt x="50" y="0"/>
                  <a:pt x="48" y="6"/>
                  <a:pt x="48" y="6"/>
                </a:cubicBezTo>
                <a:cubicBezTo>
                  <a:pt x="40" y="38"/>
                  <a:pt x="4" y="47"/>
                  <a:pt x="4" y="47"/>
                </a:cubicBezTo>
                <a:cubicBezTo>
                  <a:pt x="0" y="49"/>
                  <a:pt x="2" y="52"/>
                  <a:pt x="2" y="52"/>
                </a:cubicBezTo>
                <a:cubicBezTo>
                  <a:pt x="12" y="83"/>
                  <a:pt x="12" y="83"/>
                  <a:pt x="12" y="83"/>
                </a:cubicBezTo>
                <a:cubicBezTo>
                  <a:pt x="14" y="86"/>
                  <a:pt x="17" y="85"/>
                  <a:pt x="17" y="85"/>
                </a:cubicBezTo>
                <a:cubicBezTo>
                  <a:pt x="56" y="72"/>
                  <a:pt x="78" y="92"/>
                  <a:pt x="78" y="92"/>
                </a:cubicBezTo>
                <a:cubicBezTo>
                  <a:pt x="78" y="92"/>
                  <a:pt x="82" y="95"/>
                  <a:pt x="81" y="91"/>
                </a:cubicBezTo>
                <a:lnTo>
                  <a:pt x="70" y="5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3" name="Freeform 49"/>
          <p:cNvSpPr>
            <a:spLocks noChangeArrowheads="1"/>
          </p:cNvSpPr>
          <p:nvPr/>
        </p:nvSpPr>
        <p:spPr bwMode="auto">
          <a:xfrm>
            <a:off x="26017226" y="11633455"/>
            <a:ext cx="227041" cy="288199"/>
          </a:xfrm>
          <a:custGeom>
            <a:avLst/>
            <a:gdLst>
              <a:gd name="T0" fmla="*/ 2147483646 w 18"/>
              <a:gd name="T1" fmla="*/ 2147483646 h 23"/>
              <a:gd name="T2" fmla="*/ 2147483646 w 18"/>
              <a:gd name="T3" fmla="*/ 0 h 23"/>
              <a:gd name="T4" fmla="*/ 0 w 18"/>
              <a:gd name="T5" fmla="*/ 2147483646 h 23"/>
              <a:gd name="T6" fmla="*/ 2147483646 w 18"/>
              <a:gd name="T7" fmla="*/ 2147483646 h 23"/>
              <a:gd name="T8" fmla="*/ 2147483646 w 18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3"/>
              <a:gd name="T17" fmla="*/ 18 w 18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3">
                <a:moveTo>
                  <a:pt x="18" y="3"/>
                </a:moveTo>
                <a:lnTo>
                  <a:pt x="15" y="0"/>
                </a:lnTo>
                <a:lnTo>
                  <a:pt x="0" y="20"/>
                </a:lnTo>
                <a:lnTo>
                  <a:pt x="3" y="23"/>
                </a:lnTo>
                <a:lnTo>
                  <a:pt x="18" y="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4" name="Freeform 50"/>
          <p:cNvSpPr>
            <a:spLocks noChangeArrowheads="1"/>
          </p:cNvSpPr>
          <p:nvPr/>
        </p:nvSpPr>
        <p:spPr bwMode="auto">
          <a:xfrm>
            <a:off x="26122014" y="12270985"/>
            <a:ext cx="305635" cy="192131"/>
          </a:xfrm>
          <a:custGeom>
            <a:avLst/>
            <a:gdLst>
              <a:gd name="T0" fmla="*/ 0 w 24"/>
              <a:gd name="T1" fmla="*/ 2147483646 h 15"/>
              <a:gd name="T2" fmla="*/ 2147483646 w 24"/>
              <a:gd name="T3" fmla="*/ 2147483646 h 15"/>
              <a:gd name="T4" fmla="*/ 2147483646 w 24"/>
              <a:gd name="T5" fmla="*/ 2147483646 h 15"/>
              <a:gd name="T6" fmla="*/ 2147483646 w 24"/>
              <a:gd name="T7" fmla="*/ 0 h 15"/>
              <a:gd name="T8" fmla="*/ 0 w 24"/>
              <a:gd name="T9" fmla="*/ 214748364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5"/>
              <a:gd name="T17" fmla="*/ 24 w 2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5">
                <a:moveTo>
                  <a:pt x="0" y="3"/>
                </a:moveTo>
                <a:lnTo>
                  <a:pt x="23" y="15"/>
                </a:lnTo>
                <a:lnTo>
                  <a:pt x="24" y="12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5" name="Freeform 51"/>
          <p:cNvSpPr>
            <a:spLocks noChangeArrowheads="1"/>
          </p:cNvSpPr>
          <p:nvPr/>
        </p:nvSpPr>
        <p:spPr bwMode="auto">
          <a:xfrm>
            <a:off x="26122014" y="11965317"/>
            <a:ext cx="305635" cy="139731"/>
          </a:xfrm>
          <a:custGeom>
            <a:avLst/>
            <a:gdLst>
              <a:gd name="T0" fmla="*/ 0 w 24"/>
              <a:gd name="T1" fmla="*/ 2147483646 h 11"/>
              <a:gd name="T2" fmla="*/ 2147483646 w 24"/>
              <a:gd name="T3" fmla="*/ 2147483646 h 11"/>
              <a:gd name="T4" fmla="*/ 2147483646 w 24"/>
              <a:gd name="T5" fmla="*/ 0 h 11"/>
              <a:gd name="T6" fmla="*/ 0 w 24"/>
              <a:gd name="T7" fmla="*/ 2147483646 h 11"/>
              <a:gd name="T8" fmla="*/ 0 w 24"/>
              <a:gd name="T9" fmla="*/ 214748364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1"/>
              <a:gd name="T17" fmla="*/ 24 w 2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1">
                <a:moveTo>
                  <a:pt x="0" y="11"/>
                </a:moveTo>
                <a:lnTo>
                  <a:pt x="24" y="3"/>
                </a:lnTo>
                <a:lnTo>
                  <a:pt x="24" y="0"/>
                </a:lnTo>
                <a:lnTo>
                  <a:pt x="0" y="7"/>
                </a:lnTo>
                <a:lnTo>
                  <a:pt x="0" y="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6" name="Freeform 59"/>
          <p:cNvSpPr>
            <a:spLocks noEditPoints="1" noChangeArrowheads="1"/>
          </p:cNvSpPr>
          <p:nvPr/>
        </p:nvSpPr>
        <p:spPr bwMode="auto">
          <a:xfrm>
            <a:off x="36592108" y="15342346"/>
            <a:ext cx="2113229" cy="2078504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8" name="Freeform 63"/>
          <p:cNvSpPr>
            <a:spLocks noEditPoints="1" noChangeArrowheads="1"/>
          </p:cNvSpPr>
          <p:nvPr/>
        </p:nvSpPr>
        <p:spPr bwMode="auto">
          <a:xfrm>
            <a:off x="24873288" y="14612305"/>
            <a:ext cx="1711541" cy="2314298"/>
          </a:xfrm>
          <a:custGeom>
            <a:avLst/>
            <a:gdLst>
              <a:gd name="T0" fmla="*/ 2147483646 w 102"/>
              <a:gd name="T1" fmla="*/ 0 h 138"/>
              <a:gd name="T2" fmla="*/ 2147483646 w 102"/>
              <a:gd name="T3" fmla="*/ 0 h 138"/>
              <a:gd name="T4" fmla="*/ 0 w 102"/>
              <a:gd name="T5" fmla="*/ 2147483646 h 138"/>
              <a:gd name="T6" fmla="*/ 0 w 102"/>
              <a:gd name="T7" fmla="*/ 2147483646 h 138"/>
              <a:gd name="T8" fmla="*/ 2147483646 w 102"/>
              <a:gd name="T9" fmla="*/ 2147483646 h 138"/>
              <a:gd name="T10" fmla="*/ 2147483646 w 102"/>
              <a:gd name="T11" fmla="*/ 2147483646 h 138"/>
              <a:gd name="T12" fmla="*/ 2147483646 w 102"/>
              <a:gd name="T13" fmla="*/ 2147483646 h 138"/>
              <a:gd name="T14" fmla="*/ 2147483646 w 102"/>
              <a:gd name="T15" fmla="*/ 2147483646 h 138"/>
              <a:gd name="T16" fmla="*/ 2147483646 w 102"/>
              <a:gd name="T17" fmla="*/ 0 h 138"/>
              <a:gd name="T18" fmla="*/ 2147483646 w 102"/>
              <a:gd name="T19" fmla="*/ 2147483646 h 138"/>
              <a:gd name="T20" fmla="*/ 2147483646 w 102"/>
              <a:gd name="T21" fmla="*/ 2147483646 h 138"/>
              <a:gd name="T22" fmla="*/ 2147483646 w 102"/>
              <a:gd name="T23" fmla="*/ 2147483646 h 138"/>
              <a:gd name="T24" fmla="*/ 2147483646 w 102"/>
              <a:gd name="T25" fmla="*/ 2147483646 h 138"/>
              <a:gd name="T26" fmla="*/ 2147483646 w 102"/>
              <a:gd name="T27" fmla="*/ 2147483646 h 138"/>
              <a:gd name="T28" fmla="*/ 2147483646 w 102"/>
              <a:gd name="T29" fmla="*/ 2147483646 h 138"/>
              <a:gd name="T30" fmla="*/ 2147483646 w 102"/>
              <a:gd name="T31" fmla="*/ 2147483646 h 138"/>
              <a:gd name="T32" fmla="*/ 2147483646 w 102"/>
              <a:gd name="T33" fmla="*/ 2147483646 h 138"/>
              <a:gd name="T34" fmla="*/ 2147483646 w 102"/>
              <a:gd name="T35" fmla="*/ 2147483646 h 138"/>
              <a:gd name="T36" fmla="*/ 2147483646 w 102"/>
              <a:gd name="T37" fmla="*/ 2147483646 h 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138"/>
              <a:gd name="T59" fmla="*/ 102 w 102"/>
              <a:gd name="T60" fmla="*/ 138 h 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29" name="Freeform 80"/>
          <p:cNvSpPr>
            <a:spLocks noChangeArrowheads="1"/>
          </p:cNvSpPr>
          <p:nvPr/>
        </p:nvSpPr>
        <p:spPr bwMode="auto">
          <a:xfrm>
            <a:off x="35256052" y="6288734"/>
            <a:ext cx="1641682" cy="681190"/>
          </a:xfrm>
          <a:custGeom>
            <a:avLst/>
            <a:gdLst>
              <a:gd name="T0" fmla="*/ 2147483646 w 98"/>
              <a:gd name="T1" fmla="*/ 2147483646 h 40"/>
              <a:gd name="T2" fmla="*/ 2147483646 w 98"/>
              <a:gd name="T3" fmla="*/ 0 h 40"/>
              <a:gd name="T4" fmla="*/ 0 w 98"/>
              <a:gd name="T5" fmla="*/ 2147483646 h 40"/>
              <a:gd name="T6" fmla="*/ 0 w 98"/>
              <a:gd name="T7" fmla="*/ 2147483646 h 40"/>
              <a:gd name="T8" fmla="*/ 2147483646 w 98"/>
              <a:gd name="T9" fmla="*/ 2147483646 h 40"/>
              <a:gd name="T10" fmla="*/ 2147483646 w 98"/>
              <a:gd name="T11" fmla="*/ 2147483646 h 40"/>
              <a:gd name="T12" fmla="*/ 2147483646 w 98"/>
              <a:gd name="T13" fmla="*/ 2147483646 h 40"/>
              <a:gd name="T14" fmla="*/ 2147483646 w 98"/>
              <a:gd name="T15" fmla="*/ 0 h 40"/>
              <a:gd name="T16" fmla="*/ 2147483646 w 98"/>
              <a:gd name="T17" fmla="*/ 2147483646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0"/>
              <a:gd name="T29" fmla="*/ 98 w 9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0">
                <a:moveTo>
                  <a:pt x="49" y="16"/>
                </a:moveTo>
                <a:cubicBezTo>
                  <a:pt x="26" y="16"/>
                  <a:pt x="7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ubicBezTo>
                  <a:pt x="91" y="9"/>
                  <a:pt x="72" y="16"/>
                  <a:pt x="49" y="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0" name="Freeform 81"/>
          <p:cNvSpPr>
            <a:spLocks noChangeArrowheads="1"/>
          </p:cNvSpPr>
          <p:nvPr/>
        </p:nvSpPr>
        <p:spPr bwMode="auto">
          <a:xfrm>
            <a:off x="35256052" y="6821459"/>
            <a:ext cx="1641682" cy="663724"/>
          </a:xfrm>
          <a:custGeom>
            <a:avLst/>
            <a:gdLst>
              <a:gd name="T0" fmla="*/ 2147483646 w 98"/>
              <a:gd name="T1" fmla="*/ 2147483646 h 40"/>
              <a:gd name="T2" fmla="*/ 2147483646 w 98"/>
              <a:gd name="T3" fmla="*/ 0 h 40"/>
              <a:gd name="T4" fmla="*/ 0 w 98"/>
              <a:gd name="T5" fmla="*/ 2147483646 h 40"/>
              <a:gd name="T6" fmla="*/ 0 w 98"/>
              <a:gd name="T7" fmla="*/ 2147483646 h 40"/>
              <a:gd name="T8" fmla="*/ 2147483646 w 98"/>
              <a:gd name="T9" fmla="*/ 2147483646 h 40"/>
              <a:gd name="T10" fmla="*/ 2147483646 w 98"/>
              <a:gd name="T11" fmla="*/ 2147483646 h 40"/>
              <a:gd name="T12" fmla="*/ 2147483646 w 98"/>
              <a:gd name="T13" fmla="*/ 2147483646 h 40"/>
              <a:gd name="T14" fmla="*/ 2147483646 w 98"/>
              <a:gd name="T15" fmla="*/ 0 h 40"/>
              <a:gd name="T16" fmla="*/ 2147483646 w 98"/>
              <a:gd name="T17" fmla="*/ 2147483646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0"/>
              <a:gd name="T29" fmla="*/ 98 w 9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0">
                <a:moveTo>
                  <a:pt x="49" y="15"/>
                </a:moveTo>
                <a:cubicBezTo>
                  <a:pt x="26" y="15"/>
                  <a:pt x="7" y="9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19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3"/>
                  <a:pt x="97" y="1"/>
                  <a:pt x="96" y="0"/>
                </a:cubicBezTo>
                <a:cubicBezTo>
                  <a:pt x="91" y="9"/>
                  <a:pt x="72" y="15"/>
                  <a:pt x="49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1" name="Freeform 82"/>
          <p:cNvSpPr>
            <a:spLocks noChangeArrowheads="1"/>
          </p:cNvSpPr>
          <p:nvPr/>
        </p:nvSpPr>
        <p:spPr bwMode="auto">
          <a:xfrm>
            <a:off x="35256052" y="5782205"/>
            <a:ext cx="1641682" cy="698657"/>
          </a:xfrm>
          <a:custGeom>
            <a:avLst/>
            <a:gdLst>
              <a:gd name="T0" fmla="*/ 2147483646 w 98"/>
              <a:gd name="T1" fmla="*/ 0 h 41"/>
              <a:gd name="T2" fmla="*/ 2147483646 w 98"/>
              <a:gd name="T3" fmla="*/ 2147483646 h 41"/>
              <a:gd name="T4" fmla="*/ 2147483646 w 98"/>
              <a:gd name="T5" fmla="*/ 0 h 41"/>
              <a:gd name="T6" fmla="*/ 0 w 98"/>
              <a:gd name="T7" fmla="*/ 2147483646 h 41"/>
              <a:gd name="T8" fmla="*/ 0 w 98"/>
              <a:gd name="T9" fmla="*/ 2147483646 h 41"/>
              <a:gd name="T10" fmla="*/ 2147483646 w 98"/>
              <a:gd name="T11" fmla="*/ 2147483646 h 41"/>
              <a:gd name="T12" fmla="*/ 2147483646 w 98"/>
              <a:gd name="T13" fmla="*/ 2147483646 h 41"/>
              <a:gd name="T14" fmla="*/ 2147483646 w 98"/>
              <a:gd name="T15" fmla="*/ 2147483646 h 41"/>
              <a:gd name="T16" fmla="*/ 2147483646 w 98"/>
              <a:gd name="T17" fmla="*/ 0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1"/>
              <a:gd name="T29" fmla="*/ 98 w 98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1">
                <a:moveTo>
                  <a:pt x="96" y="0"/>
                </a:moveTo>
                <a:cubicBezTo>
                  <a:pt x="95" y="9"/>
                  <a:pt x="75" y="15"/>
                  <a:pt x="49" y="15"/>
                </a:cubicBezTo>
                <a:cubicBezTo>
                  <a:pt x="24" y="15"/>
                  <a:pt x="3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1"/>
                  <a:pt x="49" y="41"/>
                </a:cubicBezTo>
                <a:cubicBezTo>
                  <a:pt x="76" y="41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2" name="Oval 83"/>
          <p:cNvSpPr>
            <a:spLocks noChangeArrowheads="1"/>
          </p:cNvSpPr>
          <p:nvPr/>
        </p:nvSpPr>
        <p:spPr bwMode="auto">
          <a:xfrm>
            <a:off x="35282252" y="5432879"/>
            <a:ext cx="1598018" cy="54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3" name="Freeform 89"/>
          <p:cNvSpPr>
            <a:spLocks noChangeArrowheads="1"/>
          </p:cNvSpPr>
          <p:nvPr/>
        </p:nvSpPr>
        <p:spPr bwMode="auto">
          <a:xfrm>
            <a:off x="35360840" y="10987201"/>
            <a:ext cx="1231264" cy="1170250"/>
          </a:xfrm>
          <a:custGeom>
            <a:avLst/>
            <a:gdLst>
              <a:gd name="T0" fmla="*/ 2147483646 w 82"/>
              <a:gd name="T1" fmla="*/ 2147483646 h 78"/>
              <a:gd name="T2" fmla="*/ 2147483646 w 82"/>
              <a:gd name="T3" fmla="*/ 2147483646 h 78"/>
              <a:gd name="T4" fmla="*/ 2147483646 w 82"/>
              <a:gd name="T5" fmla="*/ 2147483646 h 78"/>
              <a:gd name="T6" fmla="*/ 2147483646 w 82"/>
              <a:gd name="T7" fmla="*/ 0 h 78"/>
              <a:gd name="T8" fmla="*/ 0 w 82"/>
              <a:gd name="T9" fmla="*/ 2147483646 h 78"/>
              <a:gd name="T10" fmla="*/ 2147483646 w 82"/>
              <a:gd name="T11" fmla="*/ 2147483646 h 78"/>
              <a:gd name="T12" fmla="*/ 2147483646 w 82"/>
              <a:gd name="T13" fmla="*/ 2147483646 h 78"/>
              <a:gd name="T14" fmla="*/ 2147483646 w 82"/>
              <a:gd name="T15" fmla="*/ 2147483646 h 78"/>
              <a:gd name="T16" fmla="*/ 2147483646 w 82"/>
              <a:gd name="T17" fmla="*/ 2147483646 h 78"/>
              <a:gd name="T18" fmla="*/ 2147483646 w 82"/>
              <a:gd name="T19" fmla="*/ 2147483646 h 78"/>
              <a:gd name="T20" fmla="*/ 2147483646 w 82"/>
              <a:gd name="T21" fmla="*/ 2147483646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"/>
              <a:gd name="T34" fmla="*/ 0 h 78"/>
              <a:gd name="T35" fmla="*/ 82 w 82"/>
              <a:gd name="T36" fmla="*/ 78 h 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" h="78">
                <a:moveTo>
                  <a:pt x="57" y="67"/>
                </a:moveTo>
                <a:cubicBezTo>
                  <a:pt x="57" y="78"/>
                  <a:pt x="57" y="78"/>
                  <a:pt x="57" y="78"/>
                </a:cubicBezTo>
                <a:cubicBezTo>
                  <a:pt x="71" y="72"/>
                  <a:pt x="82" y="57"/>
                  <a:pt x="82" y="40"/>
                </a:cubicBezTo>
                <a:cubicBezTo>
                  <a:pt x="82" y="18"/>
                  <a:pt x="63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57"/>
                  <a:pt x="10" y="72"/>
                  <a:pt x="25" y="78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1"/>
                  <a:pt x="10" y="52"/>
                  <a:pt x="10" y="40"/>
                </a:cubicBezTo>
                <a:cubicBezTo>
                  <a:pt x="10" y="23"/>
                  <a:pt x="24" y="10"/>
                  <a:pt x="41" y="10"/>
                </a:cubicBezTo>
                <a:cubicBezTo>
                  <a:pt x="58" y="10"/>
                  <a:pt x="72" y="23"/>
                  <a:pt x="72" y="40"/>
                </a:cubicBezTo>
                <a:cubicBezTo>
                  <a:pt x="72" y="52"/>
                  <a:pt x="66" y="62"/>
                  <a:pt x="57" y="67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4" name="Freeform 90"/>
          <p:cNvSpPr>
            <a:spLocks noChangeArrowheads="1"/>
          </p:cNvSpPr>
          <p:nvPr/>
        </p:nvSpPr>
        <p:spPr bwMode="auto">
          <a:xfrm>
            <a:off x="35081405" y="10716471"/>
            <a:ext cx="1781400" cy="1737906"/>
          </a:xfrm>
          <a:custGeom>
            <a:avLst/>
            <a:gdLst>
              <a:gd name="T0" fmla="*/ 2147483646 w 118"/>
              <a:gd name="T1" fmla="*/ 0 h 115"/>
              <a:gd name="T2" fmla="*/ 0 w 118"/>
              <a:gd name="T3" fmla="*/ 2147483646 h 115"/>
              <a:gd name="T4" fmla="*/ 2147483646 w 118"/>
              <a:gd name="T5" fmla="*/ 2147483646 h 115"/>
              <a:gd name="T6" fmla="*/ 2147483646 w 118"/>
              <a:gd name="T7" fmla="*/ 2147483646 h 115"/>
              <a:gd name="T8" fmla="*/ 2147483646 w 118"/>
              <a:gd name="T9" fmla="*/ 2147483646 h 115"/>
              <a:gd name="T10" fmla="*/ 2147483646 w 118"/>
              <a:gd name="T11" fmla="*/ 2147483646 h 115"/>
              <a:gd name="T12" fmla="*/ 2147483646 w 118"/>
              <a:gd name="T13" fmla="*/ 2147483646 h 115"/>
              <a:gd name="T14" fmla="*/ 2147483646 w 118"/>
              <a:gd name="T15" fmla="*/ 2147483646 h 115"/>
              <a:gd name="T16" fmla="*/ 2147483646 w 118"/>
              <a:gd name="T17" fmla="*/ 2147483646 h 115"/>
              <a:gd name="T18" fmla="*/ 2147483646 w 118"/>
              <a:gd name="T19" fmla="*/ 2147483646 h 115"/>
              <a:gd name="T20" fmla="*/ 2147483646 w 118"/>
              <a:gd name="T21" fmla="*/ 0 h 1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8"/>
              <a:gd name="T34" fmla="*/ 0 h 115"/>
              <a:gd name="T35" fmla="*/ 118 w 118"/>
              <a:gd name="T36" fmla="*/ 115 h 1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8" h="115">
                <a:moveTo>
                  <a:pt x="59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5"/>
                  <a:pt x="18" y="108"/>
                  <a:pt x="43" y="115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23" y="100"/>
                  <a:pt x="8" y="81"/>
                  <a:pt x="8" y="58"/>
                </a:cubicBezTo>
                <a:cubicBezTo>
                  <a:pt x="8" y="30"/>
                  <a:pt x="31" y="8"/>
                  <a:pt x="59" y="8"/>
                </a:cubicBezTo>
                <a:cubicBezTo>
                  <a:pt x="87" y="8"/>
                  <a:pt x="110" y="30"/>
                  <a:pt x="110" y="58"/>
                </a:cubicBezTo>
                <a:cubicBezTo>
                  <a:pt x="110" y="81"/>
                  <a:pt x="95" y="100"/>
                  <a:pt x="75" y="107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100" y="108"/>
                  <a:pt x="118" y="86"/>
                  <a:pt x="118" y="58"/>
                </a:cubicBezTo>
                <a:cubicBezTo>
                  <a:pt x="118" y="26"/>
                  <a:pt x="92" y="0"/>
                  <a:pt x="59" y="0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5" name="Freeform 91"/>
          <p:cNvSpPr>
            <a:spLocks noChangeArrowheads="1"/>
          </p:cNvSpPr>
          <p:nvPr/>
        </p:nvSpPr>
        <p:spPr bwMode="auto">
          <a:xfrm>
            <a:off x="35718870" y="11423861"/>
            <a:ext cx="550135" cy="1449713"/>
          </a:xfrm>
          <a:custGeom>
            <a:avLst/>
            <a:gdLst>
              <a:gd name="T0" fmla="*/ 2147483646 w 36"/>
              <a:gd name="T1" fmla="*/ 2147483646 h 96"/>
              <a:gd name="T2" fmla="*/ 2147483646 w 36"/>
              <a:gd name="T3" fmla="*/ 2147483646 h 96"/>
              <a:gd name="T4" fmla="*/ 2147483646 w 36"/>
              <a:gd name="T5" fmla="*/ 2147483646 h 96"/>
              <a:gd name="T6" fmla="*/ 2147483646 w 36"/>
              <a:gd name="T7" fmla="*/ 0 h 96"/>
              <a:gd name="T8" fmla="*/ 2147483646 w 36"/>
              <a:gd name="T9" fmla="*/ 2147483646 h 96"/>
              <a:gd name="T10" fmla="*/ 2147483646 w 36"/>
              <a:gd name="T11" fmla="*/ 2147483646 h 96"/>
              <a:gd name="T12" fmla="*/ 2147483646 w 36"/>
              <a:gd name="T13" fmla="*/ 2147483646 h 96"/>
              <a:gd name="T14" fmla="*/ 2147483646 w 36"/>
              <a:gd name="T15" fmla="*/ 2147483646 h 96"/>
              <a:gd name="T16" fmla="*/ 0 w 36"/>
              <a:gd name="T17" fmla="*/ 2147483646 h 96"/>
              <a:gd name="T18" fmla="*/ 2147483646 w 36"/>
              <a:gd name="T19" fmla="*/ 2147483646 h 96"/>
              <a:gd name="T20" fmla="*/ 2147483646 w 36"/>
              <a:gd name="T21" fmla="*/ 21474836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96"/>
              <a:gd name="T35" fmla="*/ 36 w 36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96">
                <a:moveTo>
                  <a:pt x="24" y="82"/>
                </a:moveTo>
                <a:cubicBezTo>
                  <a:pt x="24" y="79"/>
                  <a:pt x="24" y="22"/>
                  <a:pt x="24" y="21"/>
                </a:cubicBezTo>
                <a:cubicBezTo>
                  <a:pt x="27" y="19"/>
                  <a:pt x="29" y="16"/>
                  <a:pt x="29" y="12"/>
                </a:cubicBezTo>
                <a:cubicBezTo>
                  <a:pt x="29" y="5"/>
                  <a:pt x="24" y="0"/>
                  <a:pt x="17" y="0"/>
                </a:cubicBezTo>
                <a:cubicBezTo>
                  <a:pt x="10" y="0"/>
                  <a:pt x="5" y="5"/>
                  <a:pt x="5" y="12"/>
                </a:cubicBezTo>
                <a:cubicBezTo>
                  <a:pt x="5" y="16"/>
                  <a:pt x="7" y="19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78"/>
                  <a:pt x="10" y="82"/>
                </a:cubicBezTo>
                <a:cubicBezTo>
                  <a:pt x="10" y="92"/>
                  <a:pt x="0" y="96"/>
                  <a:pt x="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24" y="92"/>
                  <a:pt x="24" y="82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6" name="Freeform 92"/>
          <p:cNvSpPr>
            <a:spLocks noChangeArrowheads="1"/>
          </p:cNvSpPr>
          <p:nvPr/>
        </p:nvSpPr>
        <p:spPr bwMode="auto">
          <a:xfrm>
            <a:off x="31562272" y="11188067"/>
            <a:ext cx="637459" cy="506526"/>
          </a:xfrm>
          <a:custGeom>
            <a:avLst/>
            <a:gdLst>
              <a:gd name="T0" fmla="*/ 2147483646 w 38"/>
              <a:gd name="T1" fmla="*/ 2147483646 h 30"/>
              <a:gd name="T2" fmla="*/ 2147483646 w 38"/>
              <a:gd name="T3" fmla="*/ 2147483646 h 30"/>
              <a:gd name="T4" fmla="*/ 2147483646 w 38"/>
              <a:gd name="T5" fmla="*/ 2147483646 h 30"/>
              <a:gd name="T6" fmla="*/ 2147483646 w 38"/>
              <a:gd name="T7" fmla="*/ 2147483646 h 30"/>
              <a:gd name="T8" fmla="*/ 2147483646 w 38"/>
              <a:gd name="T9" fmla="*/ 2147483646 h 30"/>
              <a:gd name="T10" fmla="*/ 2147483646 w 38"/>
              <a:gd name="T11" fmla="*/ 2147483646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30"/>
              <a:gd name="T20" fmla="*/ 38 w 38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30">
                <a:moveTo>
                  <a:pt x="37" y="10"/>
                </a:moveTo>
                <a:cubicBezTo>
                  <a:pt x="26" y="1"/>
                  <a:pt x="12" y="0"/>
                  <a:pt x="1" y="11"/>
                </a:cubicBezTo>
                <a:cubicBezTo>
                  <a:pt x="1" y="11"/>
                  <a:pt x="0" y="12"/>
                  <a:pt x="1" y="13"/>
                </a:cubicBezTo>
                <a:cubicBezTo>
                  <a:pt x="19" y="30"/>
                  <a:pt x="19" y="30"/>
                  <a:pt x="19" y="30"/>
                </a:cubicBezTo>
                <a:cubicBezTo>
                  <a:pt x="36" y="13"/>
                  <a:pt x="36" y="13"/>
                  <a:pt x="36" y="13"/>
                </a:cubicBezTo>
                <a:cubicBezTo>
                  <a:pt x="38" y="11"/>
                  <a:pt x="37" y="11"/>
                  <a:pt x="37" y="10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7" name="Freeform 93"/>
          <p:cNvSpPr>
            <a:spLocks noChangeArrowheads="1"/>
          </p:cNvSpPr>
          <p:nvPr/>
        </p:nvSpPr>
        <p:spPr bwMode="auto">
          <a:xfrm>
            <a:off x="31143119" y="10620406"/>
            <a:ext cx="1475765" cy="654993"/>
          </a:xfrm>
          <a:custGeom>
            <a:avLst/>
            <a:gdLst>
              <a:gd name="T0" fmla="*/ 2147483646 w 88"/>
              <a:gd name="T1" fmla="*/ 2147483646 h 39"/>
              <a:gd name="T2" fmla="*/ 0 w 88"/>
              <a:gd name="T3" fmla="*/ 2147483646 h 39"/>
              <a:gd name="T4" fmla="*/ 0 w 88"/>
              <a:gd name="T5" fmla="*/ 2147483646 h 39"/>
              <a:gd name="T6" fmla="*/ 2147483646 w 88"/>
              <a:gd name="T7" fmla="*/ 2147483646 h 39"/>
              <a:gd name="T8" fmla="*/ 2147483646 w 88"/>
              <a:gd name="T9" fmla="*/ 2147483646 h 39"/>
              <a:gd name="T10" fmla="*/ 2147483646 w 88"/>
              <a:gd name="T11" fmla="*/ 2147483646 h 39"/>
              <a:gd name="T12" fmla="*/ 2147483646 w 88"/>
              <a:gd name="T13" fmla="*/ 2147483646 h 39"/>
              <a:gd name="T14" fmla="*/ 2147483646 w 88"/>
              <a:gd name="T15" fmla="*/ 2147483646 h 39"/>
              <a:gd name="T16" fmla="*/ 2147483646 w 88"/>
              <a:gd name="T17" fmla="*/ 2147483646 h 39"/>
              <a:gd name="T18" fmla="*/ 2147483646 w 88"/>
              <a:gd name="T19" fmla="*/ 2147483646 h 39"/>
              <a:gd name="T20" fmla="*/ 2147483646 w 88"/>
              <a:gd name="T21" fmla="*/ 2147483646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"/>
              <a:gd name="T34" fmla="*/ 0 h 39"/>
              <a:gd name="T35" fmla="*/ 88 w 88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" h="39">
                <a:moveTo>
                  <a:pt x="87" y="23"/>
                </a:moveTo>
                <a:cubicBezTo>
                  <a:pt x="63" y="0"/>
                  <a:pt x="24" y="0"/>
                  <a:pt x="0" y="24"/>
                </a:cubicBezTo>
                <a:cubicBezTo>
                  <a:pt x="0" y="24"/>
                  <a:pt x="0" y="25"/>
                  <a:pt x="0" y="26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4" y="39"/>
                  <a:pt x="15" y="38"/>
                </a:cubicBezTo>
                <a:cubicBezTo>
                  <a:pt x="31" y="22"/>
                  <a:pt x="57" y="22"/>
                  <a:pt x="73" y="38"/>
                </a:cubicBezTo>
                <a:cubicBezTo>
                  <a:pt x="74" y="39"/>
                  <a:pt x="75" y="39"/>
                  <a:pt x="75" y="38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5"/>
                  <a:pt x="88" y="24"/>
                  <a:pt x="88" y="24"/>
                </a:cubicBezTo>
                <a:lnTo>
                  <a:pt x="87" y="23"/>
                </a:ln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8" name="Freeform 94"/>
          <p:cNvSpPr>
            <a:spLocks noChangeArrowheads="1"/>
          </p:cNvSpPr>
          <p:nvPr/>
        </p:nvSpPr>
        <p:spPr bwMode="auto">
          <a:xfrm>
            <a:off x="30767625" y="10061480"/>
            <a:ext cx="2218018" cy="855855"/>
          </a:xfrm>
          <a:custGeom>
            <a:avLst/>
            <a:gdLst>
              <a:gd name="T0" fmla="*/ 2147483646 w 132"/>
              <a:gd name="T1" fmla="*/ 2147483646 h 51"/>
              <a:gd name="T2" fmla="*/ 2147483646 w 132"/>
              <a:gd name="T3" fmla="*/ 2147483646 h 51"/>
              <a:gd name="T4" fmla="*/ 2147483646 w 132"/>
              <a:gd name="T5" fmla="*/ 2147483646 h 51"/>
              <a:gd name="T6" fmla="*/ 2147483646 w 132"/>
              <a:gd name="T7" fmla="*/ 2147483646 h 51"/>
              <a:gd name="T8" fmla="*/ 2147483646 w 132"/>
              <a:gd name="T9" fmla="*/ 2147483646 h 51"/>
              <a:gd name="T10" fmla="*/ 2147483646 w 132"/>
              <a:gd name="T11" fmla="*/ 2147483646 h 51"/>
              <a:gd name="T12" fmla="*/ 2147483646 w 132"/>
              <a:gd name="T13" fmla="*/ 2147483646 h 51"/>
              <a:gd name="T14" fmla="*/ 2147483646 w 132"/>
              <a:gd name="T15" fmla="*/ 2147483646 h 51"/>
              <a:gd name="T16" fmla="*/ 2147483646 w 132"/>
              <a:gd name="T17" fmla="*/ 2147483646 h 51"/>
              <a:gd name="T18" fmla="*/ 2147483646 w 132"/>
              <a:gd name="T19" fmla="*/ 2147483646 h 51"/>
              <a:gd name="T20" fmla="*/ 2147483646 w 132"/>
              <a:gd name="T21" fmla="*/ 2147483646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51"/>
              <a:gd name="T35" fmla="*/ 132 w 132"/>
              <a:gd name="T36" fmla="*/ 51 h 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51">
                <a:moveTo>
                  <a:pt x="131" y="36"/>
                </a:moveTo>
                <a:cubicBezTo>
                  <a:pt x="131" y="36"/>
                  <a:pt x="131" y="36"/>
                  <a:pt x="131" y="36"/>
                </a:cubicBezTo>
                <a:cubicBezTo>
                  <a:pt x="95" y="0"/>
                  <a:pt x="37" y="0"/>
                  <a:pt x="1" y="36"/>
                </a:cubicBezTo>
                <a:cubicBezTo>
                  <a:pt x="0" y="37"/>
                  <a:pt x="0" y="37"/>
                  <a:pt x="1" y="38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5" y="51"/>
                  <a:pt x="16" y="51"/>
                </a:cubicBezTo>
                <a:cubicBezTo>
                  <a:pt x="43" y="23"/>
                  <a:pt x="89" y="23"/>
                  <a:pt x="116" y="51"/>
                </a:cubicBezTo>
                <a:cubicBezTo>
                  <a:pt x="117" y="51"/>
                  <a:pt x="118" y="51"/>
                  <a:pt x="118" y="51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2" y="37"/>
                  <a:pt x="132" y="36"/>
                  <a:pt x="131" y="36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39" name="Freeform 95"/>
          <p:cNvSpPr>
            <a:spLocks noEditPoints="1" noChangeArrowheads="1"/>
          </p:cNvSpPr>
          <p:nvPr/>
        </p:nvSpPr>
        <p:spPr bwMode="auto">
          <a:xfrm>
            <a:off x="28663131" y="11345265"/>
            <a:ext cx="2104494" cy="1309981"/>
          </a:xfrm>
          <a:custGeom>
            <a:avLst/>
            <a:gdLst>
              <a:gd name="T0" fmla="*/ 2147483646 w 125"/>
              <a:gd name="T1" fmla="*/ 2147483646 h 78"/>
              <a:gd name="T2" fmla="*/ 2147483646 w 125"/>
              <a:gd name="T3" fmla="*/ 0 h 78"/>
              <a:gd name="T4" fmla="*/ 0 w 125"/>
              <a:gd name="T5" fmla="*/ 0 h 78"/>
              <a:gd name="T6" fmla="*/ 0 w 125"/>
              <a:gd name="T7" fmla="*/ 2147483646 h 78"/>
              <a:gd name="T8" fmla="*/ 2147483646 w 125"/>
              <a:gd name="T9" fmla="*/ 2147483646 h 78"/>
              <a:gd name="T10" fmla="*/ 2147483646 w 125"/>
              <a:gd name="T11" fmla="*/ 2147483646 h 78"/>
              <a:gd name="T12" fmla="*/ 2147483646 w 125"/>
              <a:gd name="T13" fmla="*/ 2147483646 h 78"/>
              <a:gd name="T14" fmla="*/ 2147483646 w 125"/>
              <a:gd name="T15" fmla="*/ 2147483646 h 78"/>
              <a:gd name="T16" fmla="*/ 2147483646 w 125"/>
              <a:gd name="T17" fmla="*/ 2147483646 h 78"/>
              <a:gd name="T18" fmla="*/ 2147483646 w 125"/>
              <a:gd name="T19" fmla="*/ 2147483646 h 78"/>
              <a:gd name="T20" fmla="*/ 2147483646 w 125"/>
              <a:gd name="T21" fmla="*/ 2147483646 h 78"/>
              <a:gd name="T22" fmla="*/ 2147483646 w 125"/>
              <a:gd name="T23" fmla="*/ 2147483646 h 78"/>
              <a:gd name="T24" fmla="*/ 2147483646 w 125"/>
              <a:gd name="T25" fmla="*/ 2147483646 h 78"/>
              <a:gd name="T26" fmla="*/ 2147483646 w 125"/>
              <a:gd name="T27" fmla="*/ 2147483646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5"/>
              <a:gd name="T43" fmla="*/ 0 h 78"/>
              <a:gd name="T44" fmla="*/ 125 w 125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5" h="78">
                <a:moveTo>
                  <a:pt x="113" y="18"/>
                </a:moveTo>
                <a:cubicBezTo>
                  <a:pt x="113" y="0"/>
                  <a:pt x="113" y="0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7" y="60"/>
                  <a:pt x="125" y="61"/>
                  <a:pt x="125" y="5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17"/>
                  <a:pt x="116" y="18"/>
                  <a:pt x="113" y="18"/>
                </a:cubicBezTo>
                <a:close/>
                <a:moveTo>
                  <a:pt x="104" y="68"/>
                </a:moveTo>
                <a:cubicBezTo>
                  <a:pt x="10" y="68"/>
                  <a:pt x="10" y="68"/>
                  <a:pt x="10" y="68"/>
                </a:cubicBezTo>
                <a:cubicBezTo>
                  <a:pt x="10" y="9"/>
                  <a:pt x="10" y="9"/>
                  <a:pt x="10" y="9"/>
                </a:cubicBezTo>
                <a:cubicBezTo>
                  <a:pt x="104" y="9"/>
                  <a:pt x="104" y="9"/>
                  <a:pt x="104" y="9"/>
                </a:cubicBezTo>
                <a:lnTo>
                  <a:pt x="104" y="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0" name="Rectangle 96"/>
          <p:cNvSpPr>
            <a:spLocks noChangeArrowheads="1"/>
          </p:cNvSpPr>
          <p:nvPr/>
        </p:nvSpPr>
        <p:spPr bwMode="auto">
          <a:xfrm>
            <a:off x="28951296" y="11624725"/>
            <a:ext cx="401688" cy="724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1" name="Rectangle 97"/>
          <p:cNvSpPr>
            <a:spLocks noChangeArrowheads="1"/>
          </p:cNvSpPr>
          <p:nvPr/>
        </p:nvSpPr>
        <p:spPr bwMode="auto">
          <a:xfrm>
            <a:off x="29422840" y="11624725"/>
            <a:ext cx="384224" cy="7248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2" name="Freeform 103"/>
          <p:cNvSpPr>
            <a:spLocks noEditPoints="1" noChangeArrowheads="1"/>
          </p:cNvSpPr>
          <p:nvPr/>
        </p:nvSpPr>
        <p:spPr bwMode="auto">
          <a:xfrm>
            <a:off x="39368995" y="12132065"/>
            <a:ext cx="1903653" cy="1877637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3" name="Freeform 104"/>
          <p:cNvSpPr>
            <a:spLocks noEditPoints="1" noChangeArrowheads="1"/>
          </p:cNvSpPr>
          <p:nvPr/>
        </p:nvSpPr>
        <p:spPr bwMode="auto">
          <a:xfrm>
            <a:off x="23434908" y="20113405"/>
            <a:ext cx="2008441" cy="1991172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4" name="Freeform 105"/>
          <p:cNvSpPr>
            <a:spLocks noEditPoints="1" noChangeArrowheads="1"/>
          </p:cNvSpPr>
          <p:nvPr/>
        </p:nvSpPr>
        <p:spPr bwMode="auto">
          <a:xfrm>
            <a:off x="29059624" y="15886531"/>
            <a:ext cx="1746470" cy="1537045"/>
          </a:xfrm>
          <a:custGeom>
            <a:avLst/>
            <a:gdLst>
              <a:gd name="T0" fmla="*/ 2147483646 w 134"/>
              <a:gd name="T1" fmla="*/ 2147483646 h 118"/>
              <a:gd name="T2" fmla="*/ 2147483646 w 134"/>
              <a:gd name="T3" fmla="*/ 2147483646 h 118"/>
              <a:gd name="T4" fmla="*/ 2147483646 w 134"/>
              <a:gd name="T5" fmla="*/ 2147483646 h 118"/>
              <a:gd name="T6" fmla="*/ 2147483646 w 134"/>
              <a:gd name="T7" fmla="*/ 2147483646 h 118"/>
              <a:gd name="T8" fmla="*/ 2147483646 w 134"/>
              <a:gd name="T9" fmla="*/ 2147483646 h 118"/>
              <a:gd name="T10" fmla="*/ 2147483646 w 134"/>
              <a:gd name="T11" fmla="*/ 2147483646 h 118"/>
              <a:gd name="T12" fmla="*/ 2147483646 w 134"/>
              <a:gd name="T13" fmla="*/ 2147483646 h 118"/>
              <a:gd name="T14" fmla="*/ 2147483646 w 134"/>
              <a:gd name="T15" fmla="*/ 2147483646 h 118"/>
              <a:gd name="T16" fmla="*/ 2147483646 w 134"/>
              <a:gd name="T17" fmla="*/ 2147483646 h 118"/>
              <a:gd name="T18" fmla="*/ 2147483646 w 134"/>
              <a:gd name="T19" fmla="*/ 2147483646 h 118"/>
              <a:gd name="T20" fmla="*/ 2147483646 w 134"/>
              <a:gd name="T21" fmla="*/ 2147483646 h 118"/>
              <a:gd name="T22" fmla="*/ 2147483646 w 134"/>
              <a:gd name="T23" fmla="*/ 2147483646 h 118"/>
              <a:gd name="T24" fmla="*/ 2147483646 w 134"/>
              <a:gd name="T25" fmla="*/ 2147483646 h 118"/>
              <a:gd name="T26" fmla="*/ 2147483646 w 134"/>
              <a:gd name="T27" fmla="*/ 2147483646 h 118"/>
              <a:gd name="T28" fmla="*/ 2147483646 w 134"/>
              <a:gd name="T29" fmla="*/ 2147483646 h 118"/>
              <a:gd name="T30" fmla="*/ 2147483646 w 134"/>
              <a:gd name="T31" fmla="*/ 2147483646 h 118"/>
              <a:gd name="T32" fmla="*/ 2147483646 w 134"/>
              <a:gd name="T33" fmla="*/ 2147483646 h 118"/>
              <a:gd name="T34" fmla="*/ 2147483646 w 134"/>
              <a:gd name="T35" fmla="*/ 2147483646 h 118"/>
              <a:gd name="T36" fmla="*/ 2147483646 w 134"/>
              <a:gd name="T37" fmla="*/ 2147483646 h 118"/>
              <a:gd name="T38" fmla="*/ 2147483646 w 134"/>
              <a:gd name="T39" fmla="*/ 2147483646 h 118"/>
              <a:gd name="T40" fmla="*/ 2147483646 w 134"/>
              <a:gd name="T41" fmla="*/ 2147483646 h 118"/>
              <a:gd name="T42" fmla="*/ 2147483646 w 134"/>
              <a:gd name="T43" fmla="*/ 2147483646 h 118"/>
              <a:gd name="T44" fmla="*/ 2147483646 w 134"/>
              <a:gd name="T45" fmla="*/ 2147483646 h 118"/>
              <a:gd name="T46" fmla="*/ 2147483646 w 134"/>
              <a:gd name="T47" fmla="*/ 2147483646 h 118"/>
              <a:gd name="T48" fmla="*/ 2147483646 w 134"/>
              <a:gd name="T49" fmla="*/ 2147483646 h 118"/>
              <a:gd name="T50" fmla="*/ 2147483646 w 134"/>
              <a:gd name="T51" fmla="*/ 2147483646 h 118"/>
              <a:gd name="T52" fmla="*/ 2147483646 w 134"/>
              <a:gd name="T53" fmla="*/ 2147483646 h 118"/>
              <a:gd name="T54" fmla="*/ 2147483646 w 134"/>
              <a:gd name="T55" fmla="*/ 2147483646 h 118"/>
              <a:gd name="T56" fmla="*/ 2147483646 w 134"/>
              <a:gd name="T57" fmla="*/ 2147483646 h 118"/>
              <a:gd name="T58" fmla="*/ 2147483646 w 134"/>
              <a:gd name="T59" fmla="*/ 2147483646 h 118"/>
              <a:gd name="T60" fmla="*/ 2147483646 w 134"/>
              <a:gd name="T61" fmla="*/ 2147483646 h 118"/>
              <a:gd name="T62" fmla="*/ 2147483646 w 134"/>
              <a:gd name="T63" fmla="*/ 2147483646 h 118"/>
              <a:gd name="T64" fmla="*/ 2147483646 w 134"/>
              <a:gd name="T65" fmla="*/ 2147483646 h 118"/>
              <a:gd name="T66" fmla="*/ 2147483646 w 134"/>
              <a:gd name="T67" fmla="*/ 2147483646 h 118"/>
              <a:gd name="T68" fmla="*/ 2147483646 w 134"/>
              <a:gd name="T69" fmla="*/ 2147483646 h 118"/>
              <a:gd name="T70" fmla="*/ 2147483646 w 134"/>
              <a:gd name="T71" fmla="*/ 2147483646 h 118"/>
              <a:gd name="T72" fmla="*/ 2147483646 w 134"/>
              <a:gd name="T73" fmla="*/ 2147483646 h 118"/>
              <a:gd name="T74" fmla="*/ 2147483646 w 134"/>
              <a:gd name="T75" fmla="*/ 2147483646 h 118"/>
              <a:gd name="T76" fmla="*/ 2147483646 w 134"/>
              <a:gd name="T77" fmla="*/ 2147483646 h 118"/>
              <a:gd name="T78" fmla="*/ 2147483646 w 134"/>
              <a:gd name="T79" fmla="*/ 2147483646 h 118"/>
              <a:gd name="T80" fmla="*/ 2147483646 w 134"/>
              <a:gd name="T81" fmla="*/ 2147483646 h 118"/>
              <a:gd name="T82" fmla="*/ 2147483646 w 134"/>
              <a:gd name="T83" fmla="*/ 2147483646 h 118"/>
              <a:gd name="T84" fmla="*/ 2147483646 w 134"/>
              <a:gd name="T85" fmla="*/ 2147483646 h 118"/>
              <a:gd name="T86" fmla="*/ 2147483646 w 134"/>
              <a:gd name="T87" fmla="*/ 2147483646 h 118"/>
              <a:gd name="T88" fmla="*/ 2147483646 w 134"/>
              <a:gd name="T89" fmla="*/ 2147483646 h 118"/>
              <a:gd name="T90" fmla="*/ 2147483646 w 134"/>
              <a:gd name="T91" fmla="*/ 2147483646 h 118"/>
              <a:gd name="T92" fmla="*/ 2147483646 w 134"/>
              <a:gd name="T93" fmla="*/ 2147483646 h 118"/>
              <a:gd name="T94" fmla="*/ 2147483646 w 134"/>
              <a:gd name="T95" fmla="*/ 2147483646 h 118"/>
              <a:gd name="T96" fmla="*/ 2147483646 w 134"/>
              <a:gd name="T97" fmla="*/ 2147483646 h 118"/>
              <a:gd name="T98" fmla="*/ 2147483646 w 134"/>
              <a:gd name="T99" fmla="*/ 2147483646 h 118"/>
              <a:gd name="T100" fmla="*/ 2147483646 w 134"/>
              <a:gd name="T101" fmla="*/ 2147483646 h 118"/>
              <a:gd name="T102" fmla="*/ 2147483646 w 134"/>
              <a:gd name="T103" fmla="*/ 2147483646 h 118"/>
              <a:gd name="T104" fmla="*/ 2147483646 w 134"/>
              <a:gd name="T105" fmla="*/ 2147483646 h 118"/>
              <a:gd name="T106" fmla="*/ 2147483646 w 134"/>
              <a:gd name="T107" fmla="*/ 2147483646 h 118"/>
              <a:gd name="T108" fmla="*/ 2147483646 w 134"/>
              <a:gd name="T109" fmla="*/ 2147483646 h 118"/>
              <a:gd name="T110" fmla="*/ 2147483646 w 134"/>
              <a:gd name="T111" fmla="*/ 2147483646 h 118"/>
              <a:gd name="T112" fmla="*/ 2147483646 w 134"/>
              <a:gd name="T113" fmla="*/ 2147483646 h 118"/>
              <a:gd name="T114" fmla="*/ 2147483646 w 134"/>
              <a:gd name="T115" fmla="*/ 2147483646 h 118"/>
              <a:gd name="T116" fmla="*/ 2147483646 w 134"/>
              <a:gd name="T117" fmla="*/ 2147483646 h 118"/>
              <a:gd name="T118" fmla="*/ 2147483646 w 134"/>
              <a:gd name="T119" fmla="*/ 2147483646 h 118"/>
              <a:gd name="T120" fmla="*/ 2147483646 w 134"/>
              <a:gd name="T121" fmla="*/ 2147483646 h 11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18"/>
              <a:gd name="T185" fmla="*/ 134 w 134"/>
              <a:gd name="T186" fmla="*/ 118 h 11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5" name="Freeform 106"/>
          <p:cNvSpPr>
            <a:spLocks noEditPoints="1" noChangeArrowheads="1"/>
          </p:cNvSpPr>
          <p:nvPr/>
        </p:nvSpPr>
        <p:spPr bwMode="auto">
          <a:xfrm>
            <a:off x="21427282" y="13960857"/>
            <a:ext cx="1353517" cy="1816508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2147483646 h 144"/>
              <a:gd name="T4" fmla="*/ 2147483646 w 107"/>
              <a:gd name="T5" fmla="*/ 2147483646 h 144"/>
              <a:gd name="T6" fmla="*/ 2147483646 w 107"/>
              <a:gd name="T7" fmla="*/ 2147483646 h 144"/>
              <a:gd name="T8" fmla="*/ 2147483646 w 107"/>
              <a:gd name="T9" fmla="*/ 0 h 144"/>
              <a:gd name="T10" fmla="*/ 0 w 107"/>
              <a:gd name="T11" fmla="*/ 0 h 144"/>
              <a:gd name="T12" fmla="*/ 2147483646 w 107"/>
              <a:gd name="T13" fmla="*/ 2147483646 h 144"/>
              <a:gd name="T14" fmla="*/ 2147483646 w 107"/>
              <a:gd name="T15" fmla="*/ 2147483646 h 144"/>
              <a:gd name="T16" fmla="*/ 2147483646 w 107"/>
              <a:gd name="T17" fmla="*/ 2147483646 h 144"/>
              <a:gd name="T18" fmla="*/ 2147483646 w 107"/>
              <a:gd name="T19" fmla="*/ 2147483646 h 144"/>
              <a:gd name="T20" fmla="*/ 2147483646 w 107"/>
              <a:gd name="T21" fmla="*/ 2147483646 h 144"/>
              <a:gd name="T22" fmla="*/ 2147483646 w 107"/>
              <a:gd name="T23" fmla="*/ 2147483646 h 144"/>
              <a:gd name="T24" fmla="*/ 2147483646 w 107"/>
              <a:gd name="T25" fmla="*/ 2147483646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7"/>
              <a:gd name="T40" fmla="*/ 0 h 144"/>
              <a:gd name="T41" fmla="*/ 107 w 107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6" name="Freeform 121"/>
          <p:cNvSpPr>
            <a:spLocks noEditPoints="1" noChangeArrowheads="1"/>
          </p:cNvSpPr>
          <p:nvPr/>
        </p:nvSpPr>
        <p:spPr bwMode="auto">
          <a:xfrm>
            <a:off x="32444237" y="7703511"/>
            <a:ext cx="1414641" cy="1930042"/>
          </a:xfrm>
          <a:custGeom>
            <a:avLst/>
            <a:gdLst>
              <a:gd name="T0" fmla="*/ 2147483646 w 84"/>
              <a:gd name="T1" fmla="*/ 2147483646 h 115"/>
              <a:gd name="T2" fmla="*/ 2147483646 w 84"/>
              <a:gd name="T3" fmla="*/ 2147483646 h 115"/>
              <a:gd name="T4" fmla="*/ 2147483646 w 84"/>
              <a:gd name="T5" fmla="*/ 2147483646 h 115"/>
              <a:gd name="T6" fmla="*/ 2147483646 w 84"/>
              <a:gd name="T7" fmla="*/ 2147483646 h 115"/>
              <a:gd name="T8" fmla="*/ 2147483646 w 84"/>
              <a:gd name="T9" fmla="*/ 2147483646 h 115"/>
              <a:gd name="T10" fmla="*/ 2147483646 w 84"/>
              <a:gd name="T11" fmla="*/ 2147483646 h 115"/>
              <a:gd name="T12" fmla="*/ 2147483646 w 84"/>
              <a:gd name="T13" fmla="*/ 0 h 115"/>
              <a:gd name="T14" fmla="*/ 0 w 84"/>
              <a:gd name="T15" fmla="*/ 2147483646 h 115"/>
              <a:gd name="T16" fmla="*/ 2147483646 w 84"/>
              <a:gd name="T17" fmla="*/ 2147483646 h 115"/>
              <a:gd name="T18" fmla="*/ 2147483646 w 84"/>
              <a:gd name="T19" fmla="*/ 2147483646 h 115"/>
              <a:gd name="T20" fmla="*/ 2147483646 w 84"/>
              <a:gd name="T21" fmla="*/ 2147483646 h 115"/>
              <a:gd name="T22" fmla="*/ 2147483646 w 84"/>
              <a:gd name="T23" fmla="*/ 0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"/>
              <a:gd name="T37" fmla="*/ 0 h 115"/>
              <a:gd name="T38" fmla="*/ 84 w 84"/>
              <a:gd name="T39" fmla="*/ 115 h 1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" h="115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7" name="Freeform 122"/>
          <p:cNvSpPr>
            <a:spLocks noChangeArrowheads="1"/>
          </p:cNvSpPr>
          <p:nvPr/>
        </p:nvSpPr>
        <p:spPr bwMode="auto">
          <a:xfrm>
            <a:off x="32924516" y="10113877"/>
            <a:ext cx="489012" cy="43669"/>
          </a:xfrm>
          <a:custGeom>
            <a:avLst/>
            <a:gdLst>
              <a:gd name="T0" fmla="*/ 2147483646 w 29"/>
              <a:gd name="T1" fmla="*/ 2147483646 h 3"/>
              <a:gd name="T2" fmla="*/ 2147483646 w 29"/>
              <a:gd name="T3" fmla="*/ 2147483646 h 3"/>
              <a:gd name="T4" fmla="*/ 2147483646 w 29"/>
              <a:gd name="T5" fmla="*/ 0 h 3"/>
              <a:gd name="T6" fmla="*/ 0 w 29"/>
              <a:gd name="T7" fmla="*/ 0 h 3"/>
              <a:gd name="T8" fmla="*/ 2147483646 w 29"/>
              <a:gd name="T9" fmla="*/ 2147483646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"/>
              <a:gd name="T17" fmla="*/ 29 w 2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8" name="Freeform 123"/>
          <p:cNvSpPr>
            <a:spLocks noChangeArrowheads="1"/>
          </p:cNvSpPr>
          <p:nvPr/>
        </p:nvSpPr>
        <p:spPr bwMode="auto">
          <a:xfrm>
            <a:off x="32994378" y="10209945"/>
            <a:ext cx="358024" cy="61130"/>
          </a:xfrm>
          <a:custGeom>
            <a:avLst/>
            <a:gdLst>
              <a:gd name="T0" fmla="*/ 2147483646 w 21"/>
              <a:gd name="T1" fmla="*/ 2147483646 h 4"/>
              <a:gd name="T2" fmla="*/ 2147483646 w 21"/>
              <a:gd name="T3" fmla="*/ 0 h 4"/>
              <a:gd name="T4" fmla="*/ 0 w 21"/>
              <a:gd name="T5" fmla="*/ 0 h 4"/>
              <a:gd name="T6" fmla="*/ 2147483646 w 21"/>
              <a:gd name="T7" fmla="*/ 2147483646 h 4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"/>
              <a:gd name="T14" fmla="*/ 21 w 2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49" name="Freeform 124"/>
          <p:cNvSpPr>
            <a:spLocks noChangeArrowheads="1"/>
          </p:cNvSpPr>
          <p:nvPr/>
        </p:nvSpPr>
        <p:spPr bwMode="auto">
          <a:xfrm>
            <a:off x="32907052" y="9712149"/>
            <a:ext cx="515206" cy="349328"/>
          </a:xfrm>
          <a:custGeom>
            <a:avLst/>
            <a:gdLst>
              <a:gd name="T0" fmla="*/ 2147483646 w 31"/>
              <a:gd name="T1" fmla="*/ 0 h 21"/>
              <a:gd name="T2" fmla="*/ 0 w 31"/>
              <a:gd name="T3" fmla="*/ 0 h 21"/>
              <a:gd name="T4" fmla="*/ 0 w 31"/>
              <a:gd name="T5" fmla="*/ 2147483646 h 21"/>
              <a:gd name="T6" fmla="*/ 0 w 31"/>
              <a:gd name="T7" fmla="*/ 2147483646 h 21"/>
              <a:gd name="T8" fmla="*/ 2147483646 w 31"/>
              <a:gd name="T9" fmla="*/ 2147483646 h 21"/>
              <a:gd name="T10" fmla="*/ 2147483646 w 31"/>
              <a:gd name="T11" fmla="*/ 2147483646 h 21"/>
              <a:gd name="T12" fmla="*/ 2147483646 w 31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21"/>
              <a:gd name="T23" fmla="*/ 31 w 31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2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0" name="Freeform 125"/>
          <p:cNvSpPr>
            <a:spLocks noEditPoints="1" noChangeArrowheads="1"/>
          </p:cNvSpPr>
          <p:nvPr/>
        </p:nvSpPr>
        <p:spPr bwMode="auto">
          <a:xfrm>
            <a:off x="32898317" y="8585568"/>
            <a:ext cx="523941" cy="1047985"/>
          </a:xfrm>
          <a:custGeom>
            <a:avLst/>
            <a:gdLst>
              <a:gd name="T0" fmla="*/ 2147483646 w 42"/>
              <a:gd name="T1" fmla="*/ 2147483646 h 83"/>
              <a:gd name="T2" fmla="*/ 2147483646 w 42"/>
              <a:gd name="T3" fmla="*/ 2147483646 h 83"/>
              <a:gd name="T4" fmla="*/ 2147483646 w 42"/>
              <a:gd name="T5" fmla="*/ 2147483646 h 83"/>
              <a:gd name="T6" fmla="*/ 2147483646 w 42"/>
              <a:gd name="T7" fmla="*/ 0 h 83"/>
              <a:gd name="T8" fmla="*/ 2147483646 w 42"/>
              <a:gd name="T9" fmla="*/ 2147483646 h 83"/>
              <a:gd name="T10" fmla="*/ 2147483646 w 42"/>
              <a:gd name="T11" fmla="*/ 0 h 83"/>
              <a:gd name="T12" fmla="*/ 0 w 42"/>
              <a:gd name="T13" fmla="*/ 2147483646 h 83"/>
              <a:gd name="T14" fmla="*/ 0 w 42"/>
              <a:gd name="T15" fmla="*/ 2147483646 h 83"/>
              <a:gd name="T16" fmla="*/ 0 w 42"/>
              <a:gd name="T17" fmla="*/ 2147483646 h 83"/>
              <a:gd name="T18" fmla="*/ 2147483646 w 42"/>
              <a:gd name="T19" fmla="*/ 2147483646 h 83"/>
              <a:gd name="T20" fmla="*/ 2147483646 w 42"/>
              <a:gd name="T21" fmla="*/ 2147483646 h 83"/>
              <a:gd name="T22" fmla="*/ 2147483646 w 42"/>
              <a:gd name="T23" fmla="*/ 2147483646 h 83"/>
              <a:gd name="T24" fmla="*/ 2147483646 w 42"/>
              <a:gd name="T25" fmla="*/ 2147483646 h 83"/>
              <a:gd name="T26" fmla="*/ 2147483646 w 42"/>
              <a:gd name="T27" fmla="*/ 2147483646 h 83"/>
              <a:gd name="T28" fmla="*/ 2147483646 w 42"/>
              <a:gd name="T29" fmla="*/ 2147483646 h 83"/>
              <a:gd name="T30" fmla="*/ 2147483646 w 42"/>
              <a:gd name="T31" fmla="*/ 2147483646 h 83"/>
              <a:gd name="T32" fmla="*/ 2147483646 w 42"/>
              <a:gd name="T33" fmla="*/ 2147483646 h 83"/>
              <a:gd name="T34" fmla="*/ 2147483646 w 42"/>
              <a:gd name="T35" fmla="*/ 2147483646 h 83"/>
              <a:gd name="T36" fmla="*/ 2147483646 w 42"/>
              <a:gd name="T37" fmla="*/ 2147483646 h 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83"/>
              <a:gd name="T59" fmla="*/ 42 w 42"/>
              <a:gd name="T60" fmla="*/ 83 h 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83">
                <a:moveTo>
                  <a:pt x="42" y="2"/>
                </a:move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1" name="Freeform 129"/>
          <p:cNvSpPr>
            <a:spLocks noChangeArrowheads="1"/>
          </p:cNvSpPr>
          <p:nvPr/>
        </p:nvSpPr>
        <p:spPr bwMode="auto">
          <a:xfrm>
            <a:off x="32880855" y="13187969"/>
            <a:ext cx="2148159" cy="785989"/>
          </a:xfrm>
          <a:custGeom>
            <a:avLst/>
            <a:gdLst>
              <a:gd name="T0" fmla="*/ 2147483646 w 171"/>
              <a:gd name="T1" fmla="*/ 2147483646 h 63"/>
              <a:gd name="T2" fmla="*/ 2147483646 w 171"/>
              <a:gd name="T3" fmla="*/ 0 h 63"/>
              <a:gd name="T4" fmla="*/ 0 w 171"/>
              <a:gd name="T5" fmla="*/ 2147483646 h 63"/>
              <a:gd name="T6" fmla="*/ 2147483646 w 171"/>
              <a:gd name="T7" fmla="*/ 2147483646 h 63"/>
              <a:gd name="T8" fmla="*/ 2147483646 w 171"/>
              <a:gd name="T9" fmla="*/ 2147483646 h 63"/>
              <a:gd name="T10" fmla="*/ 2147483646 w 171"/>
              <a:gd name="T11" fmla="*/ 0 h 63"/>
              <a:gd name="T12" fmla="*/ 2147483646 w 171"/>
              <a:gd name="T13" fmla="*/ 214748364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63"/>
              <a:gd name="T23" fmla="*/ 171 w 171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63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2" name="Freeform 130"/>
          <p:cNvSpPr>
            <a:spLocks noChangeArrowheads="1"/>
          </p:cNvSpPr>
          <p:nvPr/>
        </p:nvSpPr>
        <p:spPr bwMode="auto">
          <a:xfrm>
            <a:off x="32880855" y="13711962"/>
            <a:ext cx="2148159" cy="785989"/>
          </a:xfrm>
          <a:custGeom>
            <a:avLst/>
            <a:gdLst>
              <a:gd name="T0" fmla="*/ 2147483646 w 171"/>
              <a:gd name="T1" fmla="*/ 2147483646 h 62"/>
              <a:gd name="T2" fmla="*/ 2147483646 w 171"/>
              <a:gd name="T3" fmla="*/ 0 h 62"/>
              <a:gd name="T4" fmla="*/ 0 w 171"/>
              <a:gd name="T5" fmla="*/ 2147483646 h 62"/>
              <a:gd name="T6" fmla="*/ 2147483646 w 171"/>
              <a:gd name="T7" fmla="*/ 2147483646 h 62"/>
              <a:gd name="T8" fmla="*/ 2147483646 w 171"/>
              <a:gd name="T9" fmla="*/ 2147483646 h 62"/>
              <a:gd name="T10" fmla="*/ 2147483646 w 171"/>
              <a:gd name="T11" fmla="*/ 0 h 62"/>
              <a:gd name="T12" fmla="*/ 2147483646 w 171"/>
              <a:gd name="T13" fmla="*/ 2147483646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62"/>
              <a:gd name="T23" fmla="*/ 171 w 171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62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3" name="Freeform 131"/>
          <p:cNvSpPr>
            <a:spLocks noChangeArrowheads="1"/>
          </p:cNvSpPr>
          <p:nvPr/>
        </p:nvSpPr>
        <p:spPr bwMode="auto">
          <a:xfrm>
            <a:off x="32985643" y="14104951"/>
            <a:ext cx="2148159" cy="1222649"/>
          </a:xfrm>
          <a:custGeom>
            <a:avLst/>
            <a:gdLst>
              <a:gd name="T0" fmla="*/ 2147483646 w 171"/>
              <a:gd name="T1" fmla="*/ 2147483646 h 97"/>
              <a:gd name="T2" fmla="*/ 2147483646 w 171"/>
              <a:gd name="T3" fmla="*/ 0 h 97"/>
              <a:gd name="T4" fmla="*/ 0 w 171"/>
              <a:gd name="T5" fmla="*/ 2147483646 h 97"/>
              <a:gd name="T6" fmla="*/ 2147483646 w 171"/>
              <a:gd name="T7" fmla="*/ 2147483646 h 97"/>
              <a:gd name="T8" fmla="*/ 2147483646 w 171"/>
              <a:gd name="T9" fmla="*/ 2147483646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97"/>
              <a:gd name="T17" fmla="*/ 171 w 171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97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rgbClr val="FF8814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4" name="Freeform 141"/>
          <p:cNvSpPr>
            <a:spLocks noEditPoints="1" noChangeArrowheads="1"/>
          </p:cNvSpPr>
          <p:nvPr/>
        </p:nvSpPr>
        <p:spPr bwMode="auto">
          <a:xfrm>
            <a:off x="24812161" y="8253706"/>
            <a:ext cx="1414641" cy="1598175"/>
          </a:xfrm>
          <a:custGeom>
            <a:avLst/>
            <a:gdLst>
              <a:gd name="T0" fmla="*/ 2147483646 w 84"/>
              <a:gd name="T1" fmla="*/ 2147483646 h 95"/>
              <a:gd name="T2" fmla="*/ 2147483646 w 84"/>
              <a:gd name="T3" fmla="*/ 0 h 95"/>
              <a:gd name="T4" fmla="*/ 0 w 84"/>
              <a:gd name="T5" fmla="*/ 2147483646 h 95"/>
              <a:gd name="T6" fmla="*/ 2147483646 w 84"/>
              <a:gd name="T7" fmla="*/ 2147483646 h 95"/>
              <a:gd name="T8" fmla="*/ 2147483646 w 84"/>
              <a:gd name="T9" fmla="*/ 2147483646 h 95"/>
              <a:gd name="T10" fmla="*/ 2147483646 w 84"/>
              <a:gd name="T11" fmla="*/ 2147483646 h 95"/>
              <a:gd name="T12" fmla="*/ 2147483646 w 84"/>
              <a:gd name="T13" fmla="*/ 2147483646 h 95"/>
              <a:gd name="T14" fmla="*/ 2147483646 w 84"/>
              <a:gd name="T15" fmla="*/ 2147483646 h 95"/>
              <a:gd name="T16" fmla="*/ 2147483646 w 84"/>
              <a:gd name="T17" fmla="*/ 2147483646 h 95"/>
              <a:gd name="T18" fmla="*/ 2147483646 w 84"/>
              <a:gd name="T19" fmla="*/ 2147483646 h 95"/>
              <a:gd name="T20" fmla="*/ 2147483646 w 84"/>
              <a:gd name="T21" fmla="*/ 2147483646 h 95"/>
              <a:gd name="T22" fmla="*/ 2147483646 w 84"/>
              <a:gd name="T23" fmla="*/ 2147483646 h 95"/>
              <a:gd name="T24" fmla="*/ 2147483646 w 84"/>
              <a:gd name="T25" fmla="*/ 2147483646 h 95"/>
              <a:gd name="T26" fmla="*/ 2147483646 w 84"/>
              <a:gd name="T27" fmla="*/ 2147483646 h 95"/>
              <a:gd name="T28" fmla="*/ 2147483646 w 84"/>
              <a:gd name="T29" fmla="*/ 2147483646 h 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"/>
              <a:gd name="T46" fmla="*/ 0 h 95"/>
              <a:gd name="T47" fmla="*/ 84 w 84"/>
              <a:gd name="T48" fmla="*/ 95 h 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" h="95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0"/>
                  <a:pt x="12" y="75"/>
                  <a:pt x="28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95"/>
                  <a:pt x="25" y="95"/>
                  <a:pt x="25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81"/>
                  <a:pt x="60" y="81"/>
                  <a:pt x="60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73" y="75"/>
                  <a:pt x="84" y="60"/>
                  <a:pt x="84" y="42"/>
                </a:cubicBezTo>
                <a:close/>
                <a:moveTo>
                  <a:pt x="42" y="77"/>
                </a:moveTo>
                <a:cubicBezTo>
                  <a:pt x="23" y="77"/>
                  <a:pt x="7" y="61"/>
                  <a:pt x="7" y="42"/>
                </a:cubicBezTo>
                <a:cubicBezTo>
                  <a:pt x="7" y="23"/>
                  <a:pt x="23" y="7"/>
                  <a:pt x="42" y="7"/>
                </a:cubicBezTo>
                <a:cubicBezTo>
                  <a:pt x="62" y="7"/>
                  <a:pt x="77" y="23"/>
                  <a:pt x="77" y="42"/>
                </a:cubicBezTo>
                <a:cubicBezTo>
                  <a:pt x="77" y="61"/>
                  <a:pt x="62" y="77"/>
                  <a:pt x="42" y="77"/>
                </a:cubicBez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5" name="Rectangle 142"/>
          <p:cNvSpPr>
            <a:spLocks noChangeArrowheads="1"/>
          </p:cNvSpPr>
          <p:nvPr/>
        </p:nvSpPr>
        <p:spPr bwMode="auto">
          <a:xfrm>
            <a:off x="25231314" y="9904280"/>
            <a:ext cx="585070" cy="209597"/>
          </a:xfrm>
          <a:prstGeom prst="rect">
            <a:avLst/>
          </a:pr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" name="Freeform 143"/>
          <p:cNvSpPr>
            <a:spLocks noChangeArrowheads="1"/>
          </p:cNvSpPr>
          <p:nvPr/>
        </p:nvSpPr>
        <p:spPr bwMode="auto">
          <a:xfrm>
            <a:off x="25231314" y="10166279"/>
            <a:ext cx="585070" cy="192131"/>
          </a:xfrm>
          <a:custGeom>
            <a:avLst/>
            <a:gdLst>
              <a:gd name="T0" fmla="*/ 0 w 47"/>
              <a:gd name="T1" fmla="*/ 2147483646 h 15"/>
              <a:gd name="T2" fmla="*/ 2147483646 w 47"/>
              <a:gd name="T3" fmla="*/ 2147483646 h 15"/>
              <a:gd name="T4" fmla="*/ 2147483646 w 47"/>
              <a:gd name="T5" fmla="*/ 2147483646 h 15"/>
              <a:gd name="T6" fmla="*/ 2147483646 w 47"/>
              <a:gd name="T7" fmla="*/ 2147483646 h 15"/>
              <a:gd name="T8" fmla="*/ 2147483646 w 47"/>
              <a:gd name="T9" fmla="*/ 2147483646 h 15"/>
              <a:gd name="T10" fmla="*/ 2147483646 w 47"/>
              <a:gd name="T11" fmla="*/ 2147483646 h 15"/>
              <a:gd name="T12" fmla="*/ 2147483646 w 47"/>
              <a:gd name="T13" fmla="*/ 0 h 15"/>
              <a:gd name="T14" fmla="*/ 0 w 47"/>
              <a:gd name="T15" fmla="*/ 0 h 15"/>
              <a:gd name="T16" fmla="*/ 0 w 47"/>
              <a:gd name="T17" fmla="*/ 2147483646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5"/>
              <a:gd name="T29" fmla="*/ 47 w 47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5">
                <a:moveTo>
                  <a:pt x="0" y="9"/>
                </a:moveTo>
                <a:lnTo>
                  <a:pt x="16" y="9"/>
                </a:lnTo>
                <a:lnTo>
                  <a:pt x="16" y="15"/>
                </a:lnTo>
                <a:lnTo>
                  <a:pt x="31" y="15"/>
                </a:lnTo>
                <a:lnTo>
                  <a:pt x="31" y="9"/>
                </a:lnTo>
                <a:lnTo>
                  <a:pt x="47" y="9"/>
                </a:ln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sp>
        <p:nvSpPr>
          <p:cNvPr id="257" name="Freeform 144"/>
          <p:cNvSpPr>
            <a:spLocks noEditPoints="1" noChangeArrowheads="1"/>
          </p:cNvSpPr>
          <p:nvPr/>
        </p:nvSpPr>
        <p:spPr bwMode="auto">
          <a:xfrm>
            <a:off x="25318638" y="8707835"/>
            <a:ext cx="410423" cy="820922"/>
          </a:xfrm>
          <a:custGeom>
            <a:avLst/>
            <a:gdLst>
              <a:gd name="T0" fmla="*/ 2147483646 w 33"/>
              <a:gd name="T1" fmla="*/ 2147483646 h 65"/>
              <a:gd name="T2" fmla="*/ 2147483646 w 33"/>
              <a:gd name="T3" fmla="*/ 0 h 65"/>
              <a:gd name="T4" fmla="*/ 2147483646 w 33"/>
              <a:gd name="T5" fmla="*/ 2147483646 h 65"/>
              <a:gd name="T6" fmla="*/ 2147483646 w 33"/>
              <a:gd name="T7" fmla="*/ 0 h 65"/>
              <a:gd name="T8" fmla="*/ 0 w 33"/>
              <a:gd name="T9" fmla="*/ 2147483646 h 65"/>
              <a:gd name="T10" fmla="*/ 0 w 33"/>
              <a:gd name="T11" fmla="*/ 2147483646 h 65"/>
              <a:gd name="T12" fmla="*/ 0 w 33"/>
              <a:gd name="T13" fmla="*/ 2147483646 h 65"/>
              <a:gd name="T14" fmla="*/ 2147483646 w 33"/>
              <a:gd name="T15" fmla="*/ 2147483646 h 65"/>
              <a:gd name="T16" fmla="*/ 2147483646 w 33"/>
              <a:gd name="T17" fmla="*/ 2147483646 h 65"/>
              <a:gd name="T18" fmla="*/ 2147483646 w 33"/>
              <a:gd name="T19" fmla="*/ 2147483646 h 65"/>
              <a:gd name="T20" fmla="*/ 2147483646 w 33"/>
              <a:gd name="T21" fmla="*/ 2147483646 h 65"/>
              <a:gd name="T22" fmla="*/ 2147483646 w 33"/>
              <a:gd name="T23" fmla="*/ 2147483646 h 65"/>
              <a:gd name="T24" fmla="*/ 2147483646 w 33"/>
              <a:gd name="T25" fmla="*/ 2147483646 h 65"/>
              <a:gd name="T26" fmla="*/ 2147483646 w 33"/>
              <a:gd name="T27" fmla="*/ 2147483646 h 65"/>
              <a:gd name="T28" fmla="*/ 2147483646 w 33"/>
              <a:gd name="T29" fmla="*/ 2147483646 h 65"/>
              <a:gd name="T30" fmla="*/ 2147483646 w 33"/>
              <a:gd name="T31" fmla="*/ 2147483646 h 65"/>
              <a:gd name="T32" fmla="*/ 2147483646 w 33"/>
              <a:gd name="T33" fmla="*/ 2147483646 h 65"/>
              <a:gd name="T34" fmla="*/ 2147483646 w 33"/>
              <a:gd name="T35" fmla="*/ 2147483646 h 65"/>
              <a:gd name="T36" fmla="*/ 2147483646 w 33"/>
              <a:gd name="T37" fmla="*/ 2147483646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65"/>
              <a:gd name="T59" fmla="*/ 33 w 33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65">
                <a:moveTo>
                  <a:pt x="32" y="3"/>
                </a:moveTo>
                <a:lnTo>
                  <a:pt x="28" y="0"/>
                </a:lnTo>
                <a:lnTo>
                  <a:pt x="16" y="5"/>
                </a:lnTo>
                <a:lnTo>
                  <a:pt x="4" y="0"/>
                </a:lnTo>
                <a:lnTo>
                  <a:pt x="0" y="3"/>
                </a:lnTo>
                <a:lnTo>
                  <a:pt x="15" y="65"/>
                </a:lnTo>
                <a:lnTo>
                  <a:pt x="19" y="65"/>
                </a:lnTo>
                <a:lnTo>
                  <a:pt x="33" y="3"/>
                </a:lnTo>
                <a:lnTo>
                  <a:pt x="32" y="3"/>
                </a:lnTo>
                <a:close/>
                <a:moveTo>
                  <a:pt x="16" y="57"/>
                </a:moveTo>
                <a:lnTo>
                  <a:pt x="4" y="4"/>
                </a:lnTo>
                <a:lnTo>
                  <a:pt x="16" y="8"/>
                </a:lnTo>
                <a:lnTo>
                  <a:pt x="29" y="4"/>
                </a:lnTo>
                <a:lnTo>
                  <a:pt x="16" y="57"/>
                </a:lnTo>
                <a:close/>
              </a:path>
            </a:pathLst>
          </a:custGeom>
          <a:solidFill>
            <a:srgbClr val="1B559F"/>
          </a:solidFill>
          <a:ln>
            <a:noFill/>
          </a:ln>
        </p:spPr>
        <p:txBody>
          <a:bodyPr lIns="502993" tIns="251497" rIns="502993" bIns="251497"/>
          <a:lstStyle/>
          <a:p>
            <a:endParaRPr lang="zh-CN" altLang="en-US"/>
          </a:p>
        </p:txBody>
      </p:sp>
      <p:pic>
        <p:nvPicPr>
          <p:cNvPr id="25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808" y="17502175"/>
            <a:ext cx="13281905" cy="80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直角三角形 71"/>
          <p:cNvSpPr>
            <a:spLocks noChangeArrowheads="1"/>
          </p:cNvSpPr>
          <p:nvPr/>
        </p:nvSpPr>
        <p:spPr bwMode="auto">
          <a:xfrm>
            <a:off x="27606514" y="18358030"/>
            <a:ext cx="9099111" cy="5886183"/>
          </a:xfrm>
          <a:prstGeom prst="rtTriangle">
            <a:avLst/>
          </a:prstGeom>
          <a:solidFill>
            <a:srgbClr val="27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0" name="直角三角形 72"/>
          <p:cNvSpPr>
            <a:spLocks noChangeArrowheads="1"/>
          </p:cNvSpPr>
          <p:nvPr/>
        </p:nvSpPr>
        <p:spPr bwMode="auto">
          <a:xfrm flipH="1" flipV="1">
            <a:off x="27658905" y="18384229"/>
            <a:ext cx="9046717" cy="5859981"/>
          </a:xfrm>
          <a:prstGeom prst="rtTriangle">
            <a:avLst/>
          </a:pr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93" tIns="251497" rIns="502993" bIns="25149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1" name="Freeform 202"/>
          <p:cNvSpPr>
            <a:spLocks noChangeArrowheads="1"/>
          </p:cNvSpPr>
          <p:nvPr/>
        </p:nvSpPr>
        <p:spPr bwMode="auto">
          <a:xfrm>
            <a:off x="32321982" y="21484516"/>
            <a:ext cx="951829" cy="916990"/>
          </a:xfrm>
          <a:custGeom>
            <a:avLst/>
            <a:gdLst>
              <a:gd name="T0" fmla="*/ 2147483646 w 89"/>
              <a:gd name="T1" fmla="*/ 2147483646 h 86"/>
              <a:gd name="T2" fmla="*/ 2147483646 w 89"/>
              <a:gd name="T3" fmla="*/ 2147483646 h 86"/>
              <a:gd name="T4" fmla="*/ 0 w 89"/>
              <a:gd name="T5" fmla="*/ 2147483646 h 86"/>
              <a:gd name="T6" fmla="*/ 2147483646 w 89"/>
              <a:gd name="T7" fmla="*/ 2147483646 h 86"/>
              <a:gd name="T8" fmla="*/ 2147483646 w 89"/>
              <a:gd name="T9" fmla="*/ 2147483646 h 86"/>
              <a:gd name="T10" fmla="*/ 2147483646 w 89"/>
              <a:gd name="T11" fmla="*/ 2147483646 h 86"/>
              <a:gd name="T12" fmla="*/ 2147483646 w 89"/>
              <a:gd name="T13" fmla="*/ 0 h 86"/>
              <a:gd name="T14" fmla="*/ 2147483646 w 89"/>
              <a:gd name="T15" fmla="*/ 2147483646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"/>
              <a:gd name="T25" fmla="*/ 0 h 86"/>
              <a:gd name="T26" fmla="*/ 89 w 89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" h="86">
                <a:moveTo>
                  <a:pt x="26" y="48"/>
                </a:moveTo>
                <a:cubicBezTo>
                  <a:pt x="18" y="35"/>
                  <a:pt x="18" y="35"/>
                  <a:pt x="18" y="35"/>
                </a:cubicBezTo>
                <a:cubicBezTo>
                  <a:pt x="0" y="86"/>
                  <a:pt x="0" y="86"/>
                  <a:pt x="0" y="86"/>
                </a:cubicBezTo>
                <a:cubicBezTo>
                  <a:pt x="53" y="85"/>
                  <a:pt x="53" y="85"/>
                  <a:pt x="53" y="85"/>
                </a:cubicBezTo>
                <a:cubicBezTo>
                  <a:pt x="46" y="74"/>
                  <a:pt x="46" y="74"/>
                  <a:pt x="46" y="74"/>
                </a:cubicBezTo>
                <a:cubicBezTo>
                  <a:pt x="84" y="48"/>
                  <a:pt x="89" y="7"/>
                  <a:pt x="89" y="7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12"/>
                  <a:pt x="45" y="31"/>
                  <a:pt x="2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1692" tIns="220846" rIns="441692" bIns="220846"/>
          <a:lstStyle/>
          <a:p>
            <a:endParaRPr lang="zh-CN" altLang="en-US"/>
          </a:p>
        </p:txBody>
      </p:sp>
      <p:sp>
        <p:nvSpPr>
          <p:cNvPr id="262" name="Freeform 203"/>
          <p:cNvSpPr>
            <a:spLocks noChangeArrowheads="1"/>
          </p:cNvSpPr>
          <p:nvPr/>
        </p:nvSpPr>
        <p:spPr bwMode="auto">
          <a:xfrm>
            <a:off x="32391843" y="20288069"/>
            <a:ext cx="899435" cy="1039249"/>
          </a:xfrm>
          <a:custGeom>
            <a:avLst/>
            <a:gdLst>
              <a:gd name="T0" fmla="*/ 2147483646 w 85"/>
              <a:gd name="T1" fmla="*/ 2147483646 h 98"/>
              <a:gd name="T2" fmla="*/ 2147483646 w 85"/>
              <a:gd name="T3" fmla="*/ 2147483646 h 98"/>
              <a:gd name="T4" fmla="*/ 2147483646 w 85"/>
              <a:gd name="T5" fmla="*/ 2147483646 h 98"/>
              <a:gd name="T6" fmla="*/ 2147483646 w 85"/>
              <a:gd name="T7" fmla="*/ 2147483646 h 98"/>
              <a:gd name="T8" fmla="*/ 2147483646 w 85"/>
              <a:gd name="T9" fmla="*/ 2147483646 h 98"/>
              <a:gd name="T10" fmla="*/ 2147483646 w 85"/>
              <a:gd name="T11" fmla="*/ 0 h 98"/>
              <a:gd name="T12" fmla="*/ 0 w 85"/>
              <a:gd name="T13" fmla="*/ 2147483646 h 98"/>
              <a:gd name="T14" fmla="*/ 2147483646 w 85"/>
              <a:gd name="T15" fmla="*/ 2147483646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98"/>
              <a:gd name="T26" fmla="*/ 85 w 85"/>
              <a:gd name="T27" fmla="*/ 98 h 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98">
                <a:moveTo>
                  <a:pt x="45" y="67"/>
                </a:moveTo>
                <a:cubicBezTo>
                  <a:pt x="31" y="74"/>
                  <a:pt x="31" y="74"/>
                  <a:pt x="31" y="74"/>
                </a:cubicBezTo>
                <a:cubicBezTo>
                  <a:pt x="80" y="98"/>
                  <a:pt x="80" y="98"/>
                  <a:pt x="80" y="98"/>
                </a:cubicBezTo>
                <a:cubicBezTo>
                  <a:pt x="85" y="44"/>
                  <a:pt x="85" y="44"/>
                  <a:pt x="85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51" y="10"/>
                  <a:pt x="11" y="0"/>
                  <a:pt x="11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7"/>
                  <a:pt x="31" y="47"/>
                  <a:pt x="4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1692" tIns="220846" rIns="441692" bIns="220846"/>
          <a:lstStyle/>
          <a:p>
            <a:endParaRPr lang="zh-CN" altLang="en-US"/>
          </a:p>
        </p:txBody>
      </p:sp>
      <p:sp>
        <p:nvSpPr>
          <p:cNvPr id="263" name="Freeform 204"/>
          <p:cNvSpPr>
            <a:spLocks noChangeArrowheads="1"/>
          </p:cNvSpPr>
          <p:nvPr/>
        </p:nvSpPr>
        <p:spPr bwMode="auto">
          <a:xfrm>
            <a:off x="31247908" y="20288069"/>
            <a:ext cx="960559" cy="908254"/>
          </a:xfrm>
          <a:custGeom>
            <a:avLst/>
            <a:gdLst>
              <a:gd name="T0" fmla="*/ 2147483646 w 90"/>
              <a:gd name="T1" fmla="*/ 2147483646 h 85"/>
              <a:gd name="T2" fmla="*/ 0 w 90"/>
              <a:gd name="T3" fmla="*/ 2147483646 h 85"/>
              <a:gd name="T4" fmla="*/ 2147483646 w 90"/>
              <a:gd name="T5" fmla="*/ 2147483646 h 85"/>
              <a:gd name="T6" fmla="*/ 2147483646 w 90"/>
              <a:gd name="T7" fmla="*/ 2147483646 h 85"/>
              <a:gd name="T8" fmla="*/ 2147483646 w 90"/>
              <a:gd name="T9" fmla="*/ 2147483646 h 85"/>
              <a:gd name="T10" fmla="*/ 2147483646 w 90"/>
              <a:gd name="T11" fmla="*/ 0 h 85"/>
              <a:gd name="T12" fmla="*/ 2147483646 w 90"/>
              <a:gd name="T13" fmla="*/ 0 h 85"/>
              <a:gd name="T14" fmla="*/ 2147483646 w 90"/>
              <a:gd name="T15" fmla="*/ 2147483646 h 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85"/>
              <a:gd name="T26" fmla="*/ 90 w 90"/>
              <a:gd name="T27" fmla="*/ 85 h 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85">
                <a:moveTo>
                  <a:pt x="44" y="11"/>
                </a:moveTo>
                <a:cubicBezTo>
                  <a:pt x="5" y="37"/>
                  <a:pt x="0" y="77"/>
                  <a:pt x="0" y="77"/>
                </a:cubicBezTo>
                <a:cubicBezTo>
                  <a:pt x="32" y="85"/>
                  <a:pt x="32" y="85"/>
                  <a:pt x="32" y="85"/>
                </a:cubicBezTo>
                <a:cubicBezTo>
                  <a:pt x="36" y="73"/>
                  <a:pt x="44" y="54"/>
                  <a:pt x="63" y="38"/>
                </a:cubicBezTo>
                <a:cubicBezTo>
                  <a:pt x="71" y="51"/>
                  <a:pt x="71" y="51"/>
                  <a:pt x="71" y="51"/>
                </a:cubicBezTo>
                <a:cubicBezTo>
                  <a:pt x="90" y="0"/>
                  <a:pt x="90" y="0"/>
                  <a:pt x="90" y="0"/>
                </a:cubicBezTo>
                <a:cubicBezTo>
                  <a:pt x="36" y="0"/>
                  <a:pt x="36" y="0"/>
                  <a:pt x="36" y="0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1692" tIns="220846" rIns="441692" bIns="220846"/>
          <a:lstStyle/>
          <a:p>
            <a:endParaRPr lang="zh-CN" altLang="en-US"/>
          </a:p>
        </p:txBody>
      </p:sp>
      <p:sp>
        <p:nvSpPr>
          <p:cNvPr id="264" name="Freeform 206"/>
          <p:cNvSpPr>
            <a:spLocks noChangeArrowheads="1"/>
          </p:cNvSpPr>
          <p:nvPr/>
        </p:nvSpPr>
        <p:spPr bwMode="auto">
          <a:xfrm>
            <a:off x="31247908" y="21344785"/>
            <a:ext cx="916894" cy="1056721"/>
          </a:xfrm>
          <a:custGeom>
            <a:avLst/>
            <a:gdLst>
              <a:gd name="T0" fmla="*/ 2147483646 w 85"/>
              <a:gd name="T1" fmla="*/ 2147483646 h 99"/>
              <a:gd name="T2" fmla="*/ 2147483646 w 85"/>
              <a:gd name="T3" fmla="*/ 2147483646 h 99"/>
              <a:gd name="T4" fmla="*/ 2147483646 w 85"/>
              <a:gd name="T5" fmla="*/ 0 h 99"/>
              <a:gd name="T6" fmla="*/ 0 w 85"/>
              <a:gd name="T7" fmla="*/ 2147483646 h 99"/>
              <a:gd name="T8" fmla="*/ 2147483646 w 85"/>
              <a:gd name="T9" fmla="*/ 2147483646 h 99"/>
              <a:gd name="T10" fmla="*/ 2147483646 w 85"/>
              <a:gd name="T11" fmla="*/ 2147483646 h 99"/>
              <a:gd name="T12" fmla="*/ 2147483646 w 85"/>
              <a:gd name="T13" fmla="*/ 2147483646 h 99"/>
              <a:gd name="T14" fmla="*/ 2147483646 w 85"/>
              <a:gd name="T15" fmla="*/ 2147483646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99"/>
              <a:gd name="T26" fmla="*/ 85 w 85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99">
                <a:moveTo>
                  <a:pt x="41" y="32"/>
                </a:moveTo>
                <a:cubicBezTo>
                  <a:pt x="54" y="24"/>
                  <a:pt x="54" y="24"/>
                  <a:pt x="54" y="24"/>
                </a:cubicBezTo>
                <a:cubicBezTo>
                  <a:pt x="6" y="0"/>
                  <a:pt x="6" y="0"/>
                  <a:pt x="6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47"/>
                  <a:pt x="12" y="47"/>
                  <a:pt x="12" y="47"/>
                </a:cubicBezTo>
                <a:cubicBezTo>
                  <a:pt x="33" y="89"/>
                  <a:pt x="73" y="99"/>
                  <a:pt x="73" y="99"/>
                </a:cubicBezTo>
                <a:cubicBezTo>
                  <a:pt x="85" y="67"/>
                  <a:pt x="85" y="67"/>
                  <a:pt x="85" y="67"/>
                </a:cubicBezTo>
                <a:cubicBezTo>
                  <a:pt x="73" y="62"/>
                  <a:pt x="55" y="52"/>
                  <a:pt x="41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1692" tIns="220846" rIns="441692" bIns="220846"/>
          <a:lstStyle/>
          <a:p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1762527" y="17102819"/>
            <a:ext cx="18099617" cy="4571509"/>
          </a:xfrm>
          <a:prstGeom prst="rect">
            <a:avLst/>
          </a:prstGeom>
          <a:noFill/>
        </p:spPr>
        <p:txBody>
          <a:bodyPr wrap="square" lIns="502993" tIns="251497" rIns="502993" bIns="251497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产品服务的内容可以用图形直观的表达，也可以将典型案例做为一页详细描述，但不应写的过细，例如产品流程图、产品设计原理、产业流程图或者业务流程图等不写。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7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7172" r="62898"/>
          <a:stretch>
            <a:fillRect/>
          </a:stretch>
        </p:blipFill>
        <p:spPr bwMode="auto">
          <a:xfrm>
            <a:off x="0" y="26909289"/>
            <a:ext cx="50298350" cy="1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菱形 78"/>
          <p:cNvSpPr/>
          <p:nvPr/>
        </p:nvSpPr>
        <p:spPr bwMode="auto">
          <a:xfrm>
            <a:off x="1481227" y="283151"/>
            <a:ext cx="4125741" cy="3482606"/>
          </a:xfrm>
          <a:prstGeom prst="diamond">
            <a:avLst/>
          </a:prstGeom>
          <a:noFill/>
          <a:ln w="76200">
            <a:solidFill>
              <a:srgbClr val="1B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93" tIns="251497" rIns="502993" bIns="25149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18911" y="519828"/>
            <a:ext cx="6278548" cy="3009241"/>
            <a:chOff x="76156" y="94493"/>
            <a:chExt cx="1141410" cy="547012"/>
          </a:xfrm>
        </p:grpSpPr>
        <p:sp>
          <p:nvSpPr>
            <p:cNvPr id="82" name="菱形 81"/>
            <p:cNvSpPr/>
            <p:nvPr/>
          </p:nvSpPr>
          <p:spPr bwMode="auto">
            <a:xfrm>
              <a:off x="320419" y="94493"/>
              <a:ext cx="647761" cy="547012"/>
            </a:xfrm>
            <a:prstGeom prst="diamond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3" name="组合 12"/>
            <p:cNvGrpSpPr/>
            <p:nvPr/>
          </p:nvGrpSpPr>
          <p:grpSpPr bwMode="auto">
            <a:xfrm>
              <a:off x="878096" y="195901"/>
              <a:ext cx="204751" cy="344495"/>
              <a:chOff x="7043738" y="1709738"/>
              <a:chExt cx="766762" cy="1533524"/>
            </a:xfrm>
          </p:grpSpPr>
          <p:cxnSp>
            <p:nvCxnSpPr>
              <p:cNvPr id="93" name="直接连接符 92"/>
              <p:cNvCxnSpPr/>
              <p:nvPr/>
            </p:nvCxnSpPr>
            <p:spPr>
              <a:xfrm flipH="1" flipV="1">
                <a:off x="7025433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7025433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" name="组合 19"/>
            <p:cNvGrpSpPr/>
            <p:nvPr/>
          </p:nvGrpSpPr>
          <p:grpSpPr bwMode="auto">
            <a:xfrm flipH="1">
              <a:off x="1125246" y="290484"/>
              <a:ext cx="92320" cy="155330"/>
              <a:chOff x="7043738" y="1709738"/>
              <a:chExt cx="766762" cy="1533524"/>
            </a:xfrm>
          </p:grpSpPr>
          <p:cxnSp>
            <p:nvCxnSpPr>
              <p:cNvPr id="91" name="直接连接符 90"/>
              <p:cNvCxnSpPr/>
              <p:nvPr/>
            </p:nvCxnSpPr>
            <p:spPr>
              <a:xfrm flipH="1" flipV="1">
                <a:off x="7082341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V="1">
                <a:off x="7082341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5" name="组合 26"/>
            <p:cNvGrpSpPr/>
            <p:nvPr/>
          </p:nvGrpSpPr>
          <p:grpSpPr bwMode="auto">
            <a:xfrm flipH="1">
              <a:off x="210875" y="195901"/>
              <a:ext cx="204751" cy="344495"/>
              <a:chOff x="7043738" y="1709738"/>
              <a:chExt cx="766762" cy="1533524"/>
            </a:xfrm>
          </p:grpSpPr>
          <p:cxnSp>
            <p:nvCxnSpPr>
              <p:cNvPr id="89" name="直接连接符 88"/>
              <p:cNvCxnSpPr/>
              <p:nvPr/>
            </p:nvCxnSpPr>
            <p:spPr>
              <a:xfrm flipH="1" flipV="1">
                <a:off x="7044617" y="1709758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V="1">
                <a:off x="7044617" y="2475835"/>
                <a:ext cx="766032" cy="766077"/>
              </a:xfrm>
              <a:prstGeom prst="line">
                <a:avLst/>
              </a:prstGeom>
              <a:noFill/>
              <a:ln w="76200">
                <a:solidFill>
                  <a:srgbClr val="167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6" name="组合 27"/>
            <p:cNvGrpSpPr/>
            <p:nvPr/>
          </p:nvGrpSpPr>
          <p:grpSpPr bwMode="auto">
            <a:xfrm>
              <a:off x="76156" y="290484"/>
              <a:ext cx="92320" cy="155330"/>
              <a:chOff x="7043738" y="1709738"/>
              <a:chExt cx="766762" cy="1533524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H="1" flipV="1">
                <a:off x="7039808" y="1706419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7039808" y="2475028"/>
                <a:ext cx="768565" cy="768609"/>
              </a:xfrm>
              <a:prstGeom prst="line">
                <a:avLst/>
              </a:prstGeom>
              <a:noFill/>
              <a:ln w="76200">
                <a:solidFill>
                  <a:srgbClr val="1B5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95" name="文本框 25"/>
          <p:cNvSpPr txBox="1">
            <a:spLocks noChangeArrowheads="1"/>
          </p:cNvSpPr>
          <p:nvPr/>
        </p:nvSpPr>
        <p:spPr bwMode="auto">
          <a:xfrm>
            <a:off x="1908279" y="839244"/>
            <a:ext cx="3417383" cy="2370410"/>
          </a:xfrm>
          <a:prstGeom prst="rect">
            <a:avLst/>
          </a:prstGeom>
          <a:noFill/>
          <a:ln w="762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2993" tIns="251497" rIns="502993" bIns="2514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100" b="1" dirty="0" smtClean="0">
                <a:solidFill>
                  <a:srgbClr val="C022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12100" b="1" dirty="0">
              <a:solidFill>
                <a:srgbClr val="C022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4504</Words>
  <Application>WPS 演示</Application>
  <PresentationFormat>自定义</PresentationFormat>
  <Paragraphs>451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华文楷体</vt:lpstr>
      <vt:lpstr>华文琥珀</vt:lpstr>
      <vt:lpstr>Calibri</vt:lpstr>
      <vt:lpstr>Arial Unicode MS</vt:lpstr>
      <vt:lpstr>Ebrima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yaodongpeng</dc:creator>
  <cp:lastModifiedBy>康桥</cp:lastModifiedBy>
  <cp:revision>230</cp:revision>
  <dcterms:created xsi:type="dcterms:W3CDTF">2017-06-06T07:02:00Z</dcterms:created>
  <dcterms:modified xsi:type="dcterms:W3CDTF">2020-08-27T10:00:09Z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