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 id="2147483665" r:id="rId3"/>
  </p:sldMasterIdLst>
  <p:notesMasterIdLst>
    <p:notesMasterId r:id="rId6"/>
  </p:notesMasterIdLst>
  <p:handoutMasterIdLst>
    <p:handoutMasterId r:id="rId8"/>
  </p:handoutMasterIdLst>
  <p:sldIdLst>
    <p:sldId id="629" r:id="rId4"/>
    <p:sldId id="623" r:id="rId5"/>
    <p:sldId id="628" r:id="rId7"/>
  </p:sldIdLst>
  <p:sldSz cx="10693400" cy="7561580"/>
  <p:notesSz cx="6797675" cy="9926955"/>
  <p:defaultTextStyle>
    <a:defPPr>
      <a:defRPr lang="zh-CN"/>
    </a:defPPr>
    <a:lvl1pPr marL="0" lvl="0" indent="0"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1pPr>
    <a:lvl2pPr marL="520700" lvl="1" indent="-63500"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2pPr>
    <a:lvl3pPr marL="1043305" lvl="2" indent="-12890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3pPr>
    <a:lvl4pPr marL="1564005" lvl="3" indent="-19240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4pPr>
    <a:lvl5pPr marL="2085975" lvl="4" indent="-25717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25717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25717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25717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257175" algn="l" defTabSz="1043305"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F6D"/>
    <a:srgbClr val="E3EA22"/>
    <a:srgbClr val="F5F5DA"/>
    <a:srgbClr val="FCE396"/>
    <a:srgbClr val="FF9A9A"/>
    <a:srgbClr val="B5B5B5"/>
    <a:srgbClr val="B50909"/>
    <a:srgbClr val="FF0000"/>
    <a:srgbClr val="D9D9D9"/>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706"/>
    <p:restoredTop sz="96365"/>
  </p:normalViewPr>
  <p:slideViewPr>
    <p:cSldViewPr showGuides="1">
      <p:cViewPr varScale="1">
        <p:scale>
          <a:sx n="100" d="100"/>
          <a:sy n="100" d="100"/>
        </p:scale>
        <p:origin x="1596" y="84"/>
      </p:cViewPr>
      <p:guideLst>
        <p:guide orient="horz" pos="622"/>
        <p:guide pos="3314"/>
      </p:guideLst>
    </p:cSldViewPr>
  </p:slideViewPr>
  <p:notesTextViewPr>
    <p:cViewPr>
      <p:scale>
        <a:sx n="3" d="2"/>
        <a:sy n="3" d="2"/>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handoutMaster" Target="handoutMasters/handoutMaster1.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1043305" eaLnBrk="0" hangingPunct="0">
              <a:defRPr sz="1200"/>
            </a:lvl1pPr>
          </a:lstStyle>
          <a:p>
            <a:pPr marL="0" marR="0" lvl="0" indent="0" algn="l" defTabSz="1043305"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defTabSz="1043305" eaLnBrk="0" hangingPunct="0">
              <a:defRPr sz="1200"/>
            </a:lvl1pPr>
          </a:lstStyle>
          <a:p>
            <a:pPr marL="0" marR="0" lvl="0" indent="0" algn="r" defTabSz="1043305" rtl="0" eaLnBrk="0" fontAlgn="base" latinLnBrk="0" hangingPunct="0">
              <a:lnSpc>
                <a:spcPct val="100000"/>
              </a:lnSpc>
              <a:spcBef>
                <a:spcPct val="0"/>
              </a:spcBef>
              <a:spcAft>
                <a:spcPct val="0"/>
              </a:spcAft>
              <a:buClrTx/>
              <a:buSzTx/>
              <a:buFontTx/>
              <a:buNone/>
              <a:defRPr/>
            </a:pPr>
            <a:fld id="{7C7DEA9E-052C-4395-8358-C2363091E97D}"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defTabSz="1043305" eaLnBrk="0" hangingPunct="0">
              <a:defRPr sz="1200"/>
            </a:lvl1pPr>
          </a:lstStyle>
          <a:p>
            <a:pPr marL="0" marR="0" lvl="0" indent="0" algn="l" defTabSz="1043305"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44813" cy="496888"/>
          </a:xfrm>
          <a:prstGeom prst="rect">
            <a:avLst/>
          </a:prstGeom>
        </p:spPr>
        <p:txBody>
          <a:bodyPr vert="horz" lIns="91312" tIns="45656" rIns="91312" bIns="45656" rtlCol="0"/>
          <a:lstStyle>
            <a:lvl1pPr algn="l" defTabSz="1041400" eaLnBrk="1" fontAlgn="auto" hangingPunct="1">
              <a:spcBef>
                <a:spcPts val="0"/>
              </a:spcBef>
              <a:spcAft>
                <a:spcPts val="0"/>
              </a:spcAft>
              <a:defRPr sz="1200">
                <a:latin typeface="+mn-lt"/>
                <a:ea typeface="+mn-ea"/>
              </a:defRPr>
            </a:lvl1pPr>
          </a:lstStyle>
          <a:p>
            <a:pPr marL="0" marR="0" lvl="0" indent="0" algn="l" defTabSz="1041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51275" y="0"/>
            <a:ext cx="2944813" cy="496888"/>
          </a:xfrm>
          <a:prstGeom prst="rect">
            <a:avLst/>
          </a:prstGeom>
        </p:spPr>
        <p:txBody>
          <a:bodyPr vert="horz" lIns="91312" tIns="45656" rIns="91312" bIns="45656" rtlCol="0"/>
          <a:lstStyle>
            <a:lvl1pPr algn="r" defTabSz="1041400" eaLnBrk="1" fontAlgn="auto" hangingPunct="1">
              <a:spcBef>
                <a:spcPts val="0"/>
              </a:spcBef>
              <a:spcAft>
                <a:spcPts val="0"/>
              </a:spcAft>
              <a:defRPr sz="1200">
                <a:latin typeface="+mn-lt"/>
                <a:ea typeface="+mn-ea"/>
              </a:defRPr>
            </a:lvl1pPr>
          </a:lstStyle>
          <a:p>
            <a:pPr marL="0" marR="0" lvl="0" indent="0" algn="r" defTabSz="1041400" rtl="0" eaLnBrk="1" fontAlgn="auto" latinLnBrk="0" hangingPunct="1">
              <a:lnSpc>
                <a:spcPct val="100000"/>
              </a:lnSpc>
              <a:spcBef>
                <a:spcPts val="0"/>
              </a:spcBef>
              <a:spcAft>
                <a:spcPts val="0"/>
              </a:spcAft>
              <a:buClrTx/>
              <a:buSzTx/>
              <a:buFontTx/>
              <a:buNone/>
              <a:defRPr/>
            </a:pPr>
            <a:fld id="{BAC08D43-41E5-4AC6-94FD-9E9BAF7BE42D}"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768350" y="744538"/>
            <a:ext cx="5260975" cy="3721100"/>
          </a:xfrm>
          <a:prstGeom prst="rect">
            <a:avLst/>
          </a:prstGeom>
          <a:noFill/>
          <a:ln w="12700">
            <a:solidFill>
              <a:prstClr val="black"/>
            </a:solidFill>
          </a:ln>
        </p:spPr>
        <p:txBody>
          <a:bodyPr vert="horz" lIns="91312" tIns="45656" rIns="91312" bIns="45656" rtlCol="0" anchor="ctr"/>
          <a:lstStyle/>
          <a:p>
            <a:pPr marL="0" marR="0" lvl="0" indent="0" algn="l" defTabSz="1043305" rtl="0" eaLnBrk="0" fontAlgn="base" latinLnBrk="0" hangingPunct="0">
              <a:lnSpc>
                <a:spcPct val="100000"/>
              </a:lnSpc>
              <a:spcBef>
                <a:spcPct val="3000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79450" y="4714875"/>
            <a:ext cx="5438775" cy="4467225"/>
          </a:xfrm>
          <a:prstGeom prst="rect">
            <a:avLst/>
          </a:prstGeom>
        </p:spPr>
        <p:txBody>
          <a:bodyPr vert="horz" lIns="91312" tIns="45656" rIns="91312" bIns="45656" rtlCol="0">
            <a:normAutofit/>
          </a:bodyPr>
          <a:lstStyle/>
          <a:p>
            <a:pPr marL="0" marR="0" lvl="0" indent="0" algn="l" defTabSz="1043305"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a:p>
            <a:pPr marL="520700" marR="0" lvl="1" indent="0" algn="l" defTabSz="1043305"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a:p>
            <a:pPr marL="1043305" marR="0" lvl="2" indent="0" algn="l" defTabSz="1043305"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a:p>
            <a:pPr marL="1564005" marR="0" lvl="3" indent="0" algn="l" defTabSz="1043305"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a:p>
            <a:pPr marL="2085975" marR="0" lvl="4" indent="0" algn="l" defTabSz="1043305" rtl="0" eaLnBrk="0" fontAlgn="base" latinLnBrk="0" hangingPunct="0">
              <a:lnSpc>
                <a:spcPct val="100000"/>
              </a:lnSpc>
              <a:spcBef>
                <a:spcPct val="30000"/>
              </a:spcBef>
              <a:spcAft>
                <a:spcPct val="0"/>
              </a:spcAft>
              <a:buClrTx/>
              <a:buSzTx/>
              <a:buFontTx/>
              <a:buNone/>
              <a:defRPr/>
            </a:pPr>
            <a:r>
              <a:rPr kumimoji="0" lang="zh-CN" altLang="en-US" sz="14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428163"/>
            <a:ext cx="2944813" cy="496888"/>
          </a:xfrm>
          <a:prstGeom prst="rect">
            <a:avLst/>
          </a:prstGeom>
        </p:spPr>
        <p:txBody>
          <a:bodyPr vert="horz" lIns="91312" tIns="45656" rIns="91312" bIns="45656" rtlCol="0" anchor="b"/>
          <a:lstStyle>
            <a:lvl1pPr algn="l" defTabSz="1041400" eaLnBrk="1" fontAlgn="auto" hangingPunct="1">
              <a:spcBef>
                <a:spcPts val="0"/>
              </a:spcBef>
              <a:spcAft>
                <a:spcPts val="0"/>
              </a:spcAft>
              <a:defRPr sz="1200">
                <a:latin typeface="+mn-lt"/>
                <a:ea typeface="+mn-ea"/>
              </a:defRPr>
            </a:lvl1pPr>
          </a:lstStyle>
          <a:p>
            <a:pPr marL="0" marR="0" lvl="0" indent="0" algn="l" defTabSz="1041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51275" y="9428163"/>
            <a:ext cx="2944813" cy="496888"/>
          </a:xfrm>
          <a:prstGeom prst="rect">
            <a:avLst/>
          </a:prstGeom>
        </p:spPr>
        <p:txBody>
          <a:bodyPr vert="horz" wrap="square" lIns="91312" tIns="45656" rIns="91312" bIns="45656" numCol="1" anchor="b" anchorCtr="0" compatLnSpc="1"/>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defTabSz="1043305" rtl="0" eaLnBrk="0" fontAlgn="base" hangingPunct="0">
      <a:spcBef>
        <a:spcPct val="30000"/>
      </a:spcBef>
      <a:spcAft>
        <a:spcPct val="0"/>
      </a:spcAft>
      <a:defRPr sz="1400" kern="1200">
        <a:solidFill>
          <a:schemeClr val="tx1"/>
        </a:solidFill>
        <a:latin typeface="+mn-lt"/>
        <a:ea typeface="+mn-ea"/>
        <a:cs typeface="+mn-cs"/>
      </a:defRPr>
    </a:lvl1pPr>
    <a:lvl2pPr marL="520700" algn="l" defTabSz="1043305" rtl="0" eaLnBrk="0" fontAlgn="base" hangingPunct="0">
      <a:spcBef>
        <a:spcPct val="30000"/>
      </a:spcBef>
      <a:spcAft>
        <a:spcPct val="0"/>
      </a:spcAft>
      <a:defRPr sz="1400" kern="1200">
        <a:solidFill>
          <a:schemeClr val="tx1"/>
        </a:solidFill>
        <a:latin typeface="+mn-lt"/>
        <a:ea typeface="+mn-ea"/>
        <a:cs typeface="+mn-cs"/>
      </a:defRPr>
    </a:lvl2pPr>
    <a:lvl3pPr marL="1043305" algn="l" defTabSz="1043305" rtl="0" eaLnBrk="0" fontAlgn="base" hangingPunct="0">
      <a:spcBef>
        <a:spcPct val="30000"/>
      </a:spcBef>
      <a:spcAft>
        <a:spcPct val="0"/>
      </a:spcAft>
      <a:defRPr sz="1400" kern="1200">
        <a:solidFill>
          <a:schemeClr val="tx1"/>
        </a:solidFill>
        <a:latin typeface="+mn-lt"/>
        <a:ea typeface="+mn-ea"/>
        <a:cs typeface="+mn-cs"/>
      </a:defRPr>
    </a:lvl3pPr>
    <a:lvl4pPr marL="1564005" algn="l" defTabSz="1043305" rtl="0" eaLnBrk="0" fontAlgn="base" hangingPunct="0">
      <a:spcBef>
        <a:spcPct val="30000"/>
      </a:spcBef>
      <a:spcAft>
        <a:spcPct val="0"/>
      </a:spcAft>
      <a:defRPr sz="1400" kern="1200">
        <a:solidFill>
          <a:schemeClr val="tx1"/>
        </a:solidFill>
        <a:latin typeface="+mn-lt"/>
        <a:ea typeface="+mn-ea"/>
        <a:cs typeface="+mn-cs"/>
      </a:defRPr>
    </a:lvl4pPr>
    <a:lvl5pPr marL="2085975" algn="l" defTabSz="1043305" rtl="0" eaLnBrk="0" fontAlgn="base" hangingPunct="0">
      <a:spcBef>
        <a:spcPct val="30000"/>
      </a:spcBef>
      <a:spcAft>
        <a:spcPct val="0"/>
      </a:spcAft>
      <a:defRPr sz="1400" kern="1200">
        <a:solidFill>
          <a:schemeClr val="tx1"/>
        </a:solidFill>
        <a:latin typeface="+mn-lt"/>
        <a:ea typeface="+mn-ea"/>
        <a:cs typeface="+mn-cs"/>
      </a:defRPr>
    </a:lvl5pPr>
    <a:lvl6pPr marL="2607945" algn="l" defTabSz="1043305" rtl="0" eaLnBrk="1" latinLnBrk="0" hangingPunct="1">
      <a:defRPr sz="1400" kern="1200">
        <a:solidFill>
          <a:schemeClr val="tx1"/>
        </a:solidFill>
        <a:latin typeface="+mn-lt"/>
        <a:ea typeface="+mn-ea"/>
        <a:cs typeface="+mn-cs"/>
      </a:defRPr>
    </a:lvl6pPr>
    <a:lvl7pPr marL="3129280" algn="l" defTabSz="1043305" rtl="0" eaLnBrk="1" latinLnBrk="0" hangingPunct="1">
      <a:defRPr sz="1400" kern="1200">
        <a:solidFill>
          <a:schemeClr val="tx1"/>
        </a:solidFill>
        <a:latin typeface="+mn-lt"/>
        <a:ea typeface="+mn-ea"/>
        <a:cs typeface="+mn-cs"/>
      </a:defRPr>
    </a:lvl7pPr>
    <a:lvl8pPr marL="3650615" algn="l" defTabSz="1043305" rtl="0" eaLnBrk="1" latinLnBrk="0" hangingPunct="1">
      <a:defRPr sz="1400" kern="1200">
        <a:solidFill>
          <a:schemeClr val="tx1"/>
        </a:solidFill>
        <a:latin typeface="+mn-lt"/>
        <a:ea typeface="+mn-ea"/>
        <a:cs typeface="+mn-cs"/>
      </a:defRPr>
    </a:lvl8pPr>
    <a:lvl9pPr marL="4171950" algn="l" defTabSz="104330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050" name="TextBox 5"/>
          <p:cNvSpPr txBox="1"/>
          <p:nvPr userDrawn="1"/>
        </p:nvSpPr>
        <p:spPr>
          <a:xfrm>
            <a:off x="7699375"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ONE</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2051" name="TextBox 5"/>
          <p:cNvSpPr txBox="1"/>
          <p:nvPr userDrawn="1"/>
        </p:nvSpPr>
        <p:spPr>
          <a:xfrm>
            <a:off x="9185275" y="74613"/>
            <a:ext cx="1352550" cy="323850"/>
          </a:xfrm>
          <a:prstGeom prst="rect">
            <a:avLst/>
          </a:prstGeom>
          <a:noFill/>
          <a:ln w="9525">
            <a:noFill/>
          </a:ln>
        </p:spPr>
        <p:txBody>
          <a:bodyPr>
            <a:spAutoFit/>
          </a:bodyPr>
          <a:p>
            <a:pPr lvl="0" algn="ctr" eaLnBrk="1" hangingPunct="1"/>
            <a:r>
              <a:rPr lang="zh-CN" altLang="en-US" sz="1500" b="1" dirty="0">
                <a:latin typeface="微软雅黑" panose="020B0503020204020204" pitchFamily="34" charset="-122"/>
                <a:ea typeface="微软雅黑" panose="020B0503020204020204" pitchFamily="34" charset="-122"/>
              </a:rPr>
              <a:t>现状分析</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194675" y="369888"/>
            <a:ext cx="1009650" cy="4603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55"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050" name="TextBox 5"/>
          <p:cNvSpPr txBox="1"/>
          <p:nvPr userDrawn="1"/>
        </p:nvSpPr>
        <p:spPr>
          <a:xfrm>
            <a:off x="7699375"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ONE</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2051" name="TextBox 5"/>
          <p:cNvSpPr txBox="1"/>
          <p:nvPr userDrawn="1"/>
        </p:nvSpPr>
        <p:spPr>
          <a:xfrm>
            <a:off x="9185275" y="74613"/>
            <a:ext cx="1352550" cy="323850"/>
          </a:xfrm>
          <a:prstGeom prst="rect">
            <a:avLst/>
          </a:prstGeom>
          <a:noFill/>
          <a:ln w="9525">
            <a:noFill/>
          </a:ln>
        </p:spPr>
        <p:txBody>
          <a:bodyPr>
            <a:spAutoFit/>
          </a:bodyPr>
          <a:p>
            <a:pPr lvl="0" algn="ctr" eaLnBrk="1" hangingPunct="1"/>
            <a:r>
              <a:rPr lang="zh-CN" altLang="en-US" sz="1500" b="1" dirty="0">
                <a:latin typeface="微软雅黑" panose="020B0503020204020204" pitchFamily="34" charset="-122"/>
                <a:ea typeface="微软雅黑" panose="020B0503020204020204" pitchFamily="34" charset="-122"/>
              </a:rPr>
              <a:t>现状分析</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194675" y="369888"/>
            <a:ext cx="1009650" cy="4603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55"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3074" name="TextBox 5"/>
          <p:cNvSpPr txBox="1"/>
          <p:nvPr userDrawn="1"/>
        </p:nvSpPr>
        <p:spPr>
          <a:xfrm>
            <a:off x="7605713"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TWO</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3075" name="TextBox 5"/>
          <p:cNvSpPr txBox="1"/>
          <p:nvPr userDrawn="1"/>
        </p:nvSpPr>
        <p:spPr>
          <a:xfrm>
            <a:off x="9091613" y="74613"/>
            <a:ext cx="1446212" cy="323850"/>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010525" y="369888"/>
            <a:ext cx="1014413" cy="46038"/>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79"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4098" name="TextBox 5"/>
          <p:cNvSpPr txBox="1"/>
          <p:nvPr userDrawn="1"/>
        </p:nvSpPr>
        <p:spPr>
          <a:xfrm>
            <a:off x="7681913"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THREE</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4099" name="TextBox 5"/>
          <p:cNvSpPr txBox="1"/>
          <p:nvPr userDrawn="1"/>
        </p:nvSpPr>
        <p:spPr>
          <a:xfrm>
            <a:off x="8132763" y="66675"/>
            <a:ext cx="2405062" cy="322263"/>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977188" y="369888"/>
            <a:ext cx="1227138" cy="46038"/>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03"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3074" name="TextBox 5"/>
          <p:cNvSpPr txBox="1"/>
          <p:nvPr userDrawn="1"/>
        </p:nvSpPr>
        <p:spPr>
          <a:xfrm>
            <a:off x="7605713"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TWO</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3075" name="TextBox 5"/>
          <p:cNvSpPr txBox="1"/>
          <p:nvPr userDrawn="1"/>
        </p:nvSpPr>
        <p:spPr>
          <a:xfrm>
            <a:off x="9091613" y="74613"/>
            <a:ext cx="1446212" cy="323850"/>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010525" y="369888"/>
            <a:ext cx="1014413" cy="46038"/>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79"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sp>
        <p:nvSpPr>
          <p:cNvPr id="5122"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5123" name="TextBox 5"/>
          <p:cNvSpPr txBox="1"/>
          <p:nvPr userDrawn="1"/>
        </p:nvSpPr>
        <p:spPr>
          <a:xfrm>
            <a:off x="7608888"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FOUR</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5124" name="TextBox 5"/>
          <p:cNvSpPr txBox="1"/>
          <p:nvPr userDrawn="1"/>
        </p:nvSpPr>
        <p:spPr>
          <a:xfrm>
            <a:off x="8132763" y="66675"/>
            <a:ext cx="2405062" cy="322263"/>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10" name="矩形 9"/>
          <p:cNvSpPr/>
          <p:nvPr/>
        </p:nvSpPr>
        <p:spPr>
          <a:xfrm>
            <a:off x="8204200" y="369888"/>
            <a:ext cx="2489200" cy="460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7939088" y="369888"/>
            <a:ext cx="1155700" cy="460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2" name="直接连接符 11"/>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lstStyle>
            <a:lvl1pPr algn="ctr" defTabSz="1043305">
              <a:defRPr sz="1400"/>
            </a:lvl1pPr>
          </a:lstStyle>
          <a:p>
            <a:pPr marL="0" marR="0" lvl="0" indent="0" algn="ctr" defTabSz="1043305"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t>01</a:t>
            </a:r>
            <a:endParaRPr kumimoji="0" lang="zh-CN" altLang="en-US" sz="14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4098" name="TextBox 5"/>
          <p:cNvSpPr txBox="1"/>
          <p:nvPr userDrawn="1"/>
        </p:nvSpPr>
        <p:spPr>
          <a:xfrm>
            <a:off x="7681913"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THREE</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4099" name="TextBox 5"/>
          <p:cNvSpPr txBox="1"/>
          <p:nvPr userDrawn="1"/>
        </p:nvSpPr>
        <p:spPr>
          <a:xfrm>
            <a:off x="8132763" y="66675"/>
            <a:ext cx="2405062" cy="322263"/>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9" name="矩形 8"/>
          <p:cNvSpPr/>
          <p:nvPr/>
        </p:nvSpPr>
        <p:spPr>
          <a:xfrm>
            <a:off x="8204200" y="369888"/>
            <a:ext cx="2489200" cy="4603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977188" y="369888"/>
            <a:ext cx="1227138" cy="46038"/>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03"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p>
            <a:pPr algn="ctr"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sp>
        <p:nvSpPr>
          <p:cNvPr id="5122" name="TextBox 10"/>
          <p:cNvSpPr txBox="1"/>
          <p:nvPr userDrawn="1"/>
        </p:nvSpPr>
        <p:spPr>
          <a:xfrm>
            <a:off x="3208338" y="7135813"/>
            <a:ext cx="6934200" cy="461962"/>
          </a:xfrm>
          <a:prstGeom prst="rect">
            <a:avLst/>
          </a:prstGeom>
          <a:noFill/>
          <a:ln w="9525">
            <a:noFill/>
          </a:ln>
        </p:spPr>
        <p:txBody>
          <a:bodyPr>
            <a:spAutoFit/>
          </a:bodyPr>
          <a:p>
            <a:pPr lvl="0" algn="r" eaLnBrk="1" hangingPunct="1"/>
            <a:r>
              <a:rPr lang="zh-CN" altLang="en-US" sz="800" b="1" dirty="0">
                <a:solidFill>
                  <a:srgbClr val="BFBFBF"/>
                </a:solidFill>
                <a:latin typeface="微软雅黑" panose="020B0503020204020204" pitchFamily="34" charset="-122"/>
                <a:ea typeface="微软雅黑" panose="020B0503020204020204" pitchFamily="34" charset="-122"/>
              </a:rPr>
              <a:t>广州市城市规划勘测设计研究院</a:t>
            </a:r>
            <a:endParaRPr lang="en-US" altLang="zh-CN" sz="800" b="1" dirty="0">
              <a:solidFill>
                <a:srgbClr val="BFBFBF"/>
              </a:solidFill>
              <a:latin typeface="微软雅黑" panose="020B0503020204020204" pitchFamily="34" charset="-122"/>
              <a:ea typeface="微软雅黑" panose="020B0503020204020204" pitchFamily="34" charset="-122"/>
            </a:endParaRPr>
          </a:p>
          <a:p>
            <a:pPr lvl="0" algn="r" eaLnBrk="1" hangingPunct="1"/>
            <a:r>
              <a:rPr lang="en-US" altLang="zh-CN" sz="800" dirty="0">
                <a:solidFill>
                  <a:srgbClr val="BFBFBF"/>
                </a:solidFill>
                <a:latin typeface="微软雅黑" panose="020B0503020204020204" pitchFamily="34" charset="-122"/>
                <a:ea typeface="微软雅黑" panose="020B0503020204020204" pitchFamily="34" charset="-122"/>
              </a:rPr>
              <a:t>GUANGZHOU URBAN PLANNING&amp;DESIGN SURVEY RESEARCH INSTITUTE </a:t>
            </a:r>
            <a:endParaRPr lang="en-US" altLang="zh-CN" sz="800" dirty="0">
              <a:solidFill>
                <a:srgbClr val="BFBFBF"/>
              </a:solidFill>
              <a:latin typeface="微软雅黑" panose="020B0503020204020204" pitchFamily="34" charset="-122"/>
              <a:ea typeface="微软雅黑" panose="020B0503020204020204" pitchFamily="34" charset="-122"/>
            </a:endParaRPr>
          </a:p>
          <a:p>
            <a:pPr lvl="0" algn="r" eaLnBrk="1" hangingPunct="1"/>
            <a:endParaRPr lang="zh-CN" altLang="en-US" sz="800" dirty="0">
              <a:solidFill>
                <a:srgbClr val="BFBFBF"/>
              </a:solidFill>
              <a:latin typeface="微软雅黑" panose="020B0503020204020204" pitchFamily="34" charset="-122"/>
              <a:ea typeface="微软雅黑" panose="020B0503020204020204" pitchFamily="34" charset="-122"/>
            </a:endParaRPr>
          </a:p>
        </p:txBody>
      </p:sp>
      <p:sp>
        <p:nvSpPr>
          <p:cNvPr id="5123" name="TextBox 5"/>
          <p:cNvSpPr txBox="1"/>
          <p:nvPr userDrawn="1"/>
        </p:nvSpPr>
        <p:spPr>
          <a:xfrm>
            <a:off x="7608888" y="85725"/>
            <a:ext cx="1485900" cy="323850"/>
          </a:xfrm>
          <a:prstGeom prst="rect">
            <a:avLst/>
          </a:prstGeom>
          <a:noFill/>
          <a:ln w="9525">
            <a:noFill/>
          </a:ln>
        </p:spPr>
        <p:txBody>
          <a:bodyPr>
            <a:spAutoFit/>
          </a:bodyPr>
          <a:p>
            <a:pPr lvl="0" algn="r" eaLnBrk="1" hangingPunct="1"/>
            <a:r>
              <a:rPr lang="en-US" altLang="zh-CN" sz="1500" dirty="0">
                <a:solidFill>
                  <a:srgbClr val="BFBFBF"/>
                </a:solidFill>
                <a:latin typeface="微软雅黑" panose="020B0503020204020204" pitchFamily="34" charset="-122"/>
                <a:ea typeface="微软雅黑" panose="020B0503020204020204" pitchFamily="34" charset="-122"/>
              </a:rPr>
              <a:t>PART</a:t>
            </a:r>
            <a:r>
              <a:rPr lang="en-US" altLang="zh-CN" sz="1500" b="1" dirty="0">
                <a:solidFill>
                  <a:srgbClr val="BFBFBF"/>
                </a:solidFill>
                <a:latin typeface="微软雅黑" panose="020B0503020204020204" pitchFamily="34" charset="-122"/>
                <a:ea typeface="微软雅黑" panose="020B0503020204020204" pitchFamily="34" charset="-122"/>
              </a:rPr>
              <a:t>FOUR</a:t>
            </a:r>
            <a:r>
              <a:rPr lang="en-US" altLang="zh-CN" sz="1500" dirty="0">
                <a:solidFill>
                  <a:srgbClr val="BFBFBF"/>
                </a:solidFill>
                <a:latin typeface="微软雅黑" panose="020B0503020204020204" pitchFamily="34" charset="-122"/>
                <a:ea typeface="微软雅黑" panose="020B0503020204020204" pitchFamily="34" charset="-122"/>
              </a:rPr>
              <a:t> </a:t>
            </a:r>
            <a:endParaRPr lang="zh-CN" altLang="en-US" sz="1500" dirty="0">
              <a:solidFill>
                <a:srgbClr val="BFBFBF"/>
              </a:solidFill>
              <a:latin typeface="微软雅黑" panose="020B0503020204020204" pitchFamily="34" charset="-122"/>
              <a:ea typeface="微软雅黑" panose="020B0503020204020204" pitchFamily="34" charset="-122"/>
            </a:endParaRPr>
          </a:p>
        </p:txBody>
      </p:sp>
      <p:sp>
        <p:nvSpPr>
          <p:cNvPr id="5124" name="TextBox 5"/>
          <p:cNvSpPr txBox="1"/>
          <p:nvPr userDrawn="1"/>
        </p:nvSpPr>
        <p:spPr>
          <a:xfrm>
            <a:off x="8132763" y="66675"/>
            <a:ext cx="2405062" cy="322263"/>
          </a:xfrm>
          <a:prstGeom prst="rect">
            <a:avLst/>
          </a:prstGeom>
          <a:noFill/>
          <a:ln w="9525">
            <a:noFill/>
          </a:ln>
        </p:spPr>
        <p:txBody>
          <a:bodyPr>
            <a:spAutoFit/>
          </a:bodyPr>
          <a:p>
            <a:pPr lvl="0" algn="r" eaLnBrk="1" hangingPunct="1"/>
            <a:r>
              <a:rPr lang="zh-CN" altLang="en-US" sz="1500" b="1" dirty="0">
                <a:latin typeface="微软雅黑" panose="020B0503020204020204" pitchFamily="34" charset="-122"/>
                <a:ea typeface="微软雅黑" panose="020B0503020204020204" pitchFamily="34" charset="-122"/>
              </a:rPr>
              <a:t>规划设计方案</a:t>
            </a:r>
            <a:endParaRPr lang="zh-CN" altLang="en-US" sz="1500" b="1" dirty="0">
              <a:latin typeface="微软雅黑" panose="020B0503020204020204" pitchFamily="34" charset="-122"/>
              <a:ea typeface="微软雅黑" panose="020B0503020204020204" pitchFamily="34" charset="-122"/>
            </a:endParaRPr>
          </a:p>
        </p:txBody>
      </p:sp>
      <p:sp>
        <p:nvSpPr>
          <p:cNvPr id="10" name="矩形 9"/>
          <p:cNvSpPr/>
          <p:nvPr/>
        </p:nvSpPr>
        <p:spPr>
          <a:xfrm>
            <a:off x="8204200" y="369888"/>
            <a:ext cx="2489200" cy="460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7939088" y="369888"/>
            <a:ext cx="1155700" cy="460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1" fontAlgn="base"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cxnSp>
        <p:nvCxnSpPr>
          <p:cNvPr id="12" name="直接连接符 11"/>
          <p:cNvCxnSpPr/>
          <p:nvPr/>
        </p:nvCxnSpPr>
        <p:spPr>
          <a:xfrm rot="5400000">
            <a:off x="9934575" y="7350125"/>
            <a:ext cx="423863"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灯片编号占位符 5"/>
          <p:cNvSpPr>
            <a:spLocks noGrp="1"/>
          </p:cNvSpPr>
          <p:nvPr>
            <p:ph type="sldNum" sz="quarter" idx="4"/>
          </p:nvPr>
        </p:nvSpPr>
        <p:spPr>
          <a:xfrm>
            <a:off x="10171113" y="7051675"/>
            <a:ext cx="431800" cy="401638"/>
          </a:xfrm>
          <a:prstGeom prst="rect">
            <a:avLst/>
          </a:prstGeom>
        </p:spPr>
        <p:txBody>
          <a:bodyPr vert="horz" wrap="square" lIns="104306" tIns="52153" rIns="104306" bIns="52153" numCol="1" anchor="ctr" anchorCtr="0" compatLnSpc="1"/>
          <a:lstStyle>
            <a:lvl1pPr algn="ctr" defTabSz="1043305">
              <a:defRPr sz="1400"/>
            </a:lvl1pPr>
          </a:lstStyle>
          <a:p>
            <a:pPr marL="0" marR="0" lvl="0" indent="0" algn="ctr" defTabSz="1043305"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t>01</a:t>
            </a:r>
            <a:endParaRPr kumimoji="0" lang="zh-CN" altLang="en-US" sz="14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4" name="日期占位符 1"/>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7" Type="http://schemas.openxmlformats.org/officeDocument/2006/relationships/theme" Target="../theme/theme2.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534988" y="303213"/>
            <a:ext cx="9623425" cy="1260475"/>
          </a:xfrm>
          <a:prstGeom prst="rect">
            <a:avLst/>
          </a:prstGeom>
          <a:noFill/>
          <a:ln w="9525">
            <a:noFill/>
          </a:ln>
        </p:spPr>
        <p:txBody>
          <a:bodyPr lIns="104306" tIns="52153" rIns="104306" bIns="52153" anchor="ctr" anchorCtr="0"/>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534988" y="1763713"/>
            <a:ext cx="9623425" cy="4991100"/>
          </a:xfrm>
          <a:prstGeom prst="rect">
            <a:avLst/>
          </a:prstGeom>
          <a:noFill/>
          <a:ln w="9525">
            <a:noFill/>
          </a:ln>
        </p:spPr>
        <p:txBody>
          <a:bodyPr lIns="104306" tIns="52153" rIns="104306" bIns="52153"/>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lgn="l" defTabSz="1043305" eaLnBrk="1" fontAlgn="auto" hangingPunct="1">
              <a:spcBef>
                <a:spcPts val="0"/>
              </a:spcBef>
              <a:spcAft>
                <a:spcPts val="0"/>
              </a:spcAft>
              <a:defRPr sz="1400">
                <a:solidFill>
                  <a:schemeClr val="tx1">
                    <a:tint val="75000"/>
                  </a:schemeClr>
                </a:solidFill>
                <a:latin typeface="+mn-lt"/>
                <a:ea typeface="+mn-ea"/>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lgn="ctr" defTabSz="1043305" eaLnBrk="1" fontAlgn="auto" hangingPunct="1">
              <a:spcBef>
                <a:spcPts val="0"/>
              </a:spcBef>
              <a:spcAft>
                <a:spcPts val="0"/>
              </a:spcAft>
              <a:defRPr sz="1400">
                <a:solidFill>
                  <a:schemeClr val="tx1">
                    <a:tint val="75000"/>
                  </a:schemeClr>
                </a:solidFill>
                <a:latin typeface="+mn-lt"/>
                <a:ea typeface="+mn-ea"/>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7662863" y="7008813"/>
            <a:ext cx="2495550" cy="401638"/>
          </a:xfrm>
          <a:prstGeom prst="rect">
            <a:avLst/>
          </a:prstGeom>
        </p:spPr>
        <p:txBody>
          <a:bodyPr vert="horz" wrap="square" lIns="104306" tIns="52153" rIns="104306" bIns="52153" numCol="1" anchor="ctr" anchorCtr="0" compatLnSpc="1"/>
          <a:lstStyle>
            <a:lvl1pPr algn="r">
              <a:defRPr sz="14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1043305" rtl="0" eaLnBrk="0" fontAlgn="base" hangingPunct="0">
        <a:spcBef>
          <a:spcPct val="0"/>
        </a:spcBef>
        <a:spcAft>
          <a:spcPct val="0"/>
        </a:spcAft>
        <a:defRPr sz="5000" kern="1200">
          <a:solidFill>
            <a:schemeClr val="tx1"/>
          </a:solidFill>
          <a:latin typeface="+mj-lt"/>
          <a:ea typeface="+mj-ea"/>
          <a:cs typeface="+mj-cs"/>
        </a:defRPr>
      </a:lvl1pPr>
      <a:lvl2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2pPr>
      <a:lvl3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3pPr>
      <a:lvl4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4pPr>
      <a:lvl5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5pPr>
      <a:lvl6pPr marL="4572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6pPr>
      <a:lvl7pPr marL="9144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7pPr>
      <a:lvl8pPr marL="13716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8pPr>
      <a:lvl9pPr marL="18288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9pPr>
    </p:titleStyle>
    <p:bodyStyle>
      <a:lvl1pPr marL="390525" indent="-390525" algn="l" defTabSz="1043305"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1pPr>
      <a:lvl2pPr marL="846455" indent="-325755" algn="l" defTabSz="104330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303655" indent="-260350" algn="l" defTabSz="104330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24355" indent="-260350" algn="l" defTabSz="104330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46325" indent="-260350" algn="l" defTabSz="104330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6829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63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60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3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43305" rtl="0" eaLnBrk="1" latinLnBrk="0" hangingPunct="1">
        <a:defRPr sz="2100" kern="1200">
          <a:solidFill>
            <a:schemeClr val="tx1"/>
          </a:solidFill>
          <a:latin typeface="+mn-lt"/>
          <a:ea typeface="+mn-ea"/>
          <a:cs typeface="+mn-cs"/>
        </a:defRPr>
      </a:lvl1pPr>
      <a:lvl2pPr marL="521335" algn="l" defTabSz="1043305" rtl="0" eaLnBrk="1" latinLnBrk="0" hangingPunct="1">
        <a:defRPr sz="2100" kern="1200">
          <a:solidFill>
            <a:schemeClr val="tx1"/>
          </a:solidFill>
          <a:latin typeface="+mn-lt"/>
          <a:ea typeface="+mn-ea"/>
          <a:cs typeface="+mn-cs"/>
        </a:defRPr>
      </a:lvl2pPr>
      <a:lvl3pPr marL="1043305" algn="l" defTabSz="1043305" rtl="0" eaLnBrk="1" latinLnBrk="0" hangingPunct="1">
        <a:defRPr sz="2100" kern="1200">
          <a:solidFill>
            <a:schemeClr val="tx1"/>
          </a:solidFill>
          <a:latin typeface="+mn-lt"/>
          <a:ea typeface="+mn-ea"/>
          <a:cs typeface="+mn-cs"/>
        </a:defRPr>
      </a:lvl3pPr>
      <a:lvl4pPr marL="1564640" algn="l" defTabSz="1043305" rtl="0" eaLnBrk="1" latinLnBrk="0" hangingPunct="1">
        <a:defRPr sz="2100" kern="1200">
          <a:solidFill>
            <a:schemeClr val="tx1"/>
          </a:solidFill>
          <a:latin typeface="+mn-lt"/>
          <a:ea typeface="+mn-ea"/>
          <a:cs typeface="+mn-cs"/>
        </a:defRPr>
      </a:lvl4pPr>
      <a:lvl5pPr marL="2085975" algn="l" defTabSz="1043305" rtl="0" eaLnBrk="1" latinLnBrk="0" hangingPunct="1">
        <a:defRPr sz="2100" kern="1200">
          <a:solidFill>
            <a:schemeClr val="tx1"/>
          </a:solidFill>
          <a:latin typeface="+mn-lt"/>
          <a:ea typeface="+mn-ea"/>
          <a:cs typeface="+mn-cs"/>
        </a:defRPr>
      </a:lvl5pPr>
      <a:lvl6pPr marL="2607945" algn="l" defTabSz="1043305" rtl="0" eaLnBrk="1" latinLnBrk="0" hangingPunct="1">
        <a:defRPr sz="2100" kern="1200">
          <a:solidFill>
            <a:schemeClr val="tx1"/>
          </a:solidFill>
          <a:latin typeface="+mn-lt"/>
          <a:ea typeface="+mn-ea"/>
          <a:cs typeface="+mn-cs"/>
        </a:defRPr>
      </a:lvl6pPr>
      <a:lvl7pPr marL="3129280" algn="l" defTabSz="1043305" rtl="0" eaLnBrk="1" latinLnBrk="0" hangingPunct="1">
        <a:defRPr sz="2100" kern="1200">
          <a:solidFill>
            <a:schemeClr val="tx1"/>
          </a:solidFill>
          <a:latin typeface="+mn-lt"/>
          <a:ea typeface="+mn-ea"/>
          <a:cs typeface="+mn-cs"/>
        </a:defRPr>
      </a:lvl7pPr>
      <a:lvl8pPr marL="3650615" algn="l" defTabSz="1043305" rtl="0" eaLnBrk="1" latinLnBrk="0" hangingPunct="1">
        <a:defRPr sz="2100" kern="1200">
          <a:solidFill>
            <a:schemeClr val="tx1"/>
          </a:solidFill>
          <a:latin typeface="+mn-lt"/>
          <a:ea typeface="+mn-ea"/>
          <a:cs typeface="+mn-cs"/>
        </a:defRPr>
      </a:lvl8pPr>
      <a:lvl9pPr marL="4171950" algn="l" defTabSz="104330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534988" y="303213"/>
            <a:ext cx="9623425" cy="1260475"/>
          </a:xfrm>
          <a:prstGeom prst="rect">
            <a:avLst/>
          </a:prstGeom>
          <a:noFill/>
          <a:ln w="9525">
            <a:noFill/>
          </a:ln>
        </p:spPr>
        <p:txBody>
          <a:bodyPr lIns="104306" tIns="52153" rIns="104306" bIns="52153" anchor="ctr" anchorCtr="0"/>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534988" y="1763713"/>
            <a:ext cx="9623425" cy="4991100"/>
          </a:xfrm>
          <a:prstGeom prst="rect">
            <a:avLst/>
          </a:prstGeom>
          <a:noFill/>
          <a:ln w="9525">
            <a:noFill/>
          </a:ln>
        </p:spPr>
        <p:txBody>
          <a:bodyPr lIns="104306" tIns="52153" rIns="104306" bIns="52153"/>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534988" y="7008813"/>
            <a:ext cx="2495550" cy="401638"/>
          </a:xfrm>
          <a:prstGeom prst="rect">
            <a:avLst/>
          </a:prstGeom>
        </p:spPr>
        <p:txBody>
          <a:bodyPr vert="horz" lIns="104306" tIns="52153" rIns="104306" bIns="52153" rtlCol="0" anchor="ctr"/>
          <a:lstStyle>
            <a:lvl1pPr algn="l" defTabSz="1043305" eaLnBrk="1" fontAlgn="auto" hangingPunct="1">
              <a:spcBef>
                <a:spcPts val="0"/>
              </a:spcBef>
              <a:spcAft>
                <a:spcPts val="0"/>
              </a:spcAft>
              <a:defRPr sz="1400">
                <a:solidFill>
                  <a:schemeClr val="tx1">
                    <a:tint val="75000"/>
                  </a:schemeClr>
                </a:solidFill>
                <a:latin typeface="+mn-lt"/>
                <a:ea typeface="+mn-ea"/>
              </a:defRPr>
            </a:lvl1pPr>
          </a:lstStyle>
          <a:p>
            <a:pPr marL="0" marR="0" lvl="0" indent="0" algn="l"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652838" y="7008813"/>
            <a:ext cx="3387725" cy="401638"/>
          </a:xfrm>
          <a:prstGeom prst="rect">
            <a:avLst/>
          </a:prstGeom>
        </p:spPr>
        <p:txBody>
          <a:bodyPr vert="horz" lIns="104306" tIns="52153" rIns="104306" bIns="52153" rtlCol="0" anchor="ctr"/>
          <a:lstStyle>
            <a:lvl1pPr algn="ctr" defTabSz="1043305" eaLnBrk="1" fontAlgn="auto" hangingPunct="1">
              <a:spcBef>
                <a:spcPts val="0"/>
              </a:spcBef>
              <a:spcAft>
                <a:spcPts val="0"/>
              </a:spcAft>
              <a:defRPr sz="1400">
                <a:solidFill>
                  <a:schemeClr val="tx1">
                    <a:tint val="75000"/>
                  </a:schemeClr>
                </a:solidFill>
                <a:latin typeface="+mn-lt"/>
                <a:ea typeface="+mn-ea"/>
              </a:defRPr>
            </a:lvl1pPr>
          </a:lstStyle>
          <a:p>
            <a:pPr marL="0" marR="0" lvl="0" indent="0" algn="ctr" defTabSz="104330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7662863" y="7008813"/>
            <a:ext cx="2495550" cy="401638"/>
          </a:xfrm>
          <a:prstGeom prst="rect">
            <a:avLst/>
          </a:prstGeom>
        </p:spPr>
        <p:txBody>
          <a:bodyPr vert="horz" wrap="square" lIns="104306" tIns="52153" rIns="104306" bIns="52153" numCol="1" anchor="ctr" anchorCtr="0" compatLnSpc="1"/>
          <a:lstStyle>
            <a:lvl1pPr algn="r">
              <a:defRPr sz="14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lvl1pPr algn="ctr" defTabSz="1043305" rtl="0" eaLnBrk="0" fontAlgn="base" hangingPunct="0">
        <a:spcBef>
          <a:spcPct val="0"/>
        </a:spcBef>
        <a:spcAft>
          <a:spcPct val="0"/>
        </a:spcAft>
        <a:defRPr sz="5000" kern="1200">
          <a:solidFill>
            <a:schemeClr val="tx1"/>
          </a:solidFill>
          <a:latin typeface="+mj-lt"/>
          <a:ea typeface="+mj-ea"/>
          <a:cs typeface="+mj-cs"/>
        </a:defRPr>
      </a:lvl1pPr>
      <a:lvl2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2pPr>
      <a:lvl3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3pPr>
      <a:lvl4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4pPr>
      <a:lvl5pPr algn="ctr" defTabSz="1043305" rtl="0" eaLnBrk="0" fontAlgn="base" hangingPunct="0">
        <a:spcBef>
          <a:spcPct val="0"/>
        </a:spcBef>
        <a:spcAft>
          <a:spcPct val="0"/>
        </a:spcAft>
        <a:defRPr sz="5000">
          <a:solidFill>
            <a:schemeClr val="tx1"/>
          </a:solidFill>
          <a:latin typeface="Calibri" panose="020F0502020204030204" pitchFamily="34" charset="0"/>
          <a:ea typeface="宋体" panose="02010600030101010101" pitchFamily="2" charset="-122"/>
        </a:defRPr>
      </a:lvl5pPr>
      <a:lvl6pPr marL="4572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6pPr>
      <a:lvl7pPr marL="9144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7pPr>
      <a:lvl8pPr marL="13716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8pPr>
      <a:lvl9pPr marL="1828800" algn="ctr" defTabSz="1043305" rtl="0" fontAlgn="base">
        <a:spcBef>
          <a:spcPct val="0"/>
        </a:spcBef>
        <a:spcAft>
          <a:spcPct val="0"/>
        </a:spcAft>
        <a:defRPr sz="5000">
          <a:solidFill>
            <a:schemeClr val="tx1"/>
          </a:solidFill>
          <a:latin typeface="Calibri" panose="020F0502020204030204" pitchFamily="34" charset="0"/>
          <a:ea typeface="宋体" panose="02010600030101010101" pitchFamily="2" charset="-122"/>
        </a:defRPr>
      </a:lvl9pPr>
    </p:titleStyle>
    <p:bodyStyle>
      <a:lvl1pPr marL="390525" indent="-390525" algn="l" defTabSz="1043305"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1pPr>
      <a:lvl2pPr marL="846455" indent="-325755" algn="l" defTabSz="104330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303655" indent="-260350" algn="l" defTabSz="104330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24355" indent="-260350" algn="l" defTabSz="104330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46325" indent="-260350" algn="l" defTabSz="104330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6829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63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600"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35" indent="-260985" algn="l" defTabSz="104330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43305" rtl="0" eaLnBrk="1" latinLnBrk="0" hangingPunct="1">
        <a:defRPr sz="2100" kern="1200">
          <a:solidFill>
            <a:schemeClr val="tx1"/>
          </a:solidFill>
          <a:latin typeface="+mn-lt"/>
          <a:ea typeface="+mn-ea"/>
          <a:cs typeface="+mn-cs"/>
        </a:defRPr>
      </a:lvl1pPr>
      <a:lvl2pPr marL="521335" algn="l" defTabSz="1043305" rtl="0" eaLnBrk="1" latinLnBrk="0" hangingPunct="1">
        <a:defRPr sz="2100" kern="1200">
          <a:solidFill>
            <a:schemeClr val="tx1"/>
          </a:solidFill>
          <a:latin typeface="+mn-lt"/>
          <a:ea typeface="+mn-ea"/>
          <a:cs typeface="+mn-cs"/>
        </a:defRPr>
      </a:lvl2pPr>
      <a:lvl3pPr marL="1043305" algn="l" defTabSz="1043305" rtl="0" eaLnBrk="1" latinLnBrk="0" hangingPunct="1">
        <a:defRPr sz="2100" kern="1200">
          <a:solidFill>
            <a:schemeClr val="tx1"/>
          </a:solidFill>
          <a:latin typeface="+mn-lt"/>
          <a:ea typeface="+mn-ea"/>
          <a:cs typeface="+mn-cs"/>
        </a:defRPr>
      </a:lvl3pPr>
      <a:lvl4pPr marL="1564640" algn="l" defTabSz="1043305" rtl="0" eaLnBrk="1" latinLnBrk="0" hangingPunct="1">
        <a:defRPr sz="2100" kern="1200">
          <a:solidFill>
            <a:schemeClr val="tx1"/>
          </a:solidFill>
          <a:latin typeface="+mn-lt"/>
          <a:ea typeface="+mn-ea"/>
          <a:cs typeface="+mn-cs"/>
        </a:defRPr>
      </a:lvl4pPr>
      <a:lvl5pPr marL="2085975" algn="l" defTabSz="1043305" rtl="0" eaLnBrk="1" latinLnBrk="0" hangingPunct="1">
        <a:defRPr sz="2100" kern="1200">
          <a:solidFill>
            <a:schemeClr val="tx1"/>
          </a:solidFill>
          <a:latin typeface="+mn-lt"/>
          <a:ea typeface="+mn-ea"/>
          <a:cs typeface="+mn-cs"/>
        </a:defRPr>
      </a:lvl5pPr>
      <a:lvl6pPr marL="2607945" algn="l" defTabSz="1043305" rtl="0" eaLnBrk="1" latinLnBrk="0" hangingPunct="1">
        <a:defRPr sz="2100" kern="1200">
          <a:solidFill>
            <a:schemeClr val="tx1"/>
          </a:solidFill>
          <a:latin typeface="+mn-lt"/>
          <a:ea typeface="+mn-ea"/>
          <a:cs typeface="+mn-cs"/>
        </a:defRPr>
      </a:lvl6pPr>
      <a:lvl7pPr marL="3129280" algn="l" defTabSz="1043305" rtl="0" eaLnBrk="1" latinLnBrk="0" hangingPunct="1">
        <a:defRPr sz="2100" kern="1200">
          <a:solidFill>
            <a:schemeClr val="tx1"/>
          </a:solidFill>
          <a:latin typeface="+mn-lt"/>
          <a:ea typeface="+mn-ea"/>
          <a:cs typeface="+mn-cs"/>
        </a:defRPr>
      </a:lvl7pPr>
      <a:lvl8pPr marL="3650615" algn="l" defTabSz="1043305" rtl="0" eaLnBrk="1" latinLnBrk="0" hangingPunct="1">
        <a:defRPr sz="2100" kern="1200">
          <a:solidFill>
            <a:schemeClr val="tx1"/>
          </a:solidFill>
          <a:latin typeface="+mn-lt"/>
          <a:ea typeface="+mn-ea"/>
          <a:cs typeface="+mn-cs"/>
        </a:defRPr>
      </a:lvl8pPr>
      <a:lvl9pPr marL="4171950" algn="l" defTabSz="104330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image" Target="../media/image1.jpeg"/><Relationship Id="rId17" Type="http://schemas.openxmlformats.org/officeDocument/2006/relationships/slideLayout" Target="../slideLayouts/slideLayout10.xml"/><Relationship Id="rId16" Type="http://schemas.openxmlformats.org/officeDocument/2006/relationships/image" Target="../media/image3.png"/><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9.png"/><Relationship Id="rId7" Type="http://schemas.openxmlformats.org/officeDocument/2006/relationships/image" Target="../media/image8.jpeg"/><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tags" Target="../tags/tag15.xml"/><Relationship Id="rId13" Type="http://schemas.openxmlformats.org/officeDocument/2006/relationships/notesSlide" Target="../notesSlides/notesSlide1.xml"/><Relationship Id="rId12" Type="http://schemas.openxmlformats.org/officeDocument/2006/relationships/slideLayout" Target="../slideLayouts/slideLayout1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tags" Target="../tags/tag19.xml"/><Relationship Id="rId5" Type="http://schemas.openxmlformats.org/officeDocument/2006/relationships/image" Target="../media/image6.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3" Type="http://schemas.openxmlformats.org/officeDocument/2006/relationships/notesSlide" Target="../notesSlides/notesSlide2.xml"/><Relationship Id="rId12" Type="http://schemas.openxmlformats.org/officeDocument/2006/relationships/slideLayout" Target="../slideLayouts/slideLayout26.xml"/><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9" name="表格 38"/>
          <p:cNvGraphicFramePr>
            <a:graphicFrameLocks noGrp="1"/>
          </p:cNvGraphicFramePr>
          <p:nvPr>
            <p:custDataLst>
              <p:tags r:id="rId1"/>
            </p:custDataLst>
          </p:nvPr>
        </p:nvGraphicFramePr>
        <p:xfrm>
          <a:off x="729933" y="3175"/>
          <a:ext cx="9342438" cy="7521575"/>
        </p:xfrm>
        <a:graphic>
          <a:graphicData uri="http://schemas.openxmlformats.org/drawingml/2006/table">
            <a:tbl>
              <a:tblPr>
                <a:tableStyleId>{5C22544A-7EE6-4342-B048-85BDC9FD1C3A}</a:tableStyleId>
              </a:tblPr>
              <a:tblGrid>
                <a:gridCol w="3823555"/>
                <a:gridCol w="1008132"/>
                <a:gridCol w="4510750"/>
              </a:tblGrid>
              <a:tr h="825503">
                <a:tc gridSpan="3">
                  <a:txBody>
                    <a:bodyPr/>
                    <a:lstStyle/>
                    <a:p>
                      <a:pPr algn="ctr" fontAlgn="ctr"/>
                      <a:r>
                        <a:rPr lang="zh-CN" altLang="en-US" sz="2000" b="1" dirty="0">
                          <a:solidFill>
                            <a:schemeClr val="bg1"/>
                          </a:solidFill>
                          <a:effectLst/>
                          <a:latin typeface="黑体" panose="02010609060101010101" pitchFamily="49" charset="-122"/>
                          <a:ea typeface="黑体" panose="02010609060101010101" pitchFamily="49" charset="-122"/>
                          <a:sym typeface="+mn-ea"/>
                        </a:rPr>
                        <a:t>广州市白云区汇雅花园成片连片加装电梯设计方案公布</a:t>
                      </a:r>
                      <a:endParaRPr lang="zh-CN" altLang="en-US" sz="2000" b="1" u="none" strike="noStrike" dirty="0">
                        <a:solidFill>
                          <a:schemeClr val="bg1"/>
                        </a:solidFill>
                        <a:effectLst/>
                        <a:latin typeface="黑体" panose="02010609060101010101" pitchFamily="49" charset="-122"/>
                        <a:ea typeface="黑体" panose="02010609060101010101" pitchFamily="49" charset="-122"/>
                      </a:endParaRPr>
                    </a:p>
                  </a:txBody>
                  <a:tcPr marL="6298" marR="6298" marT="62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0909"/>
                    </a:solidFill>
                  </a:tcPr>
                </a:tc>
                <a:tc hMerge="1">
                  <a:tcPr/>
                </a:tc>
                <a:tc hMerge="1">
                  <a:tcPr/>
                </a:tc>
              </a:tr>
              <a:tr h="5328057">
                <a:tc rowSpan="2">
                  <a:txBody>
                    <a:bodyPr/>
                    <a:lstStyle/>
                    <a:p>
                      <a:pPr algn="ctr" fontAlgn="ctr"/>
                      <a:r>
                        <a:rPr lang="zh-CN" altLang="en-US" sz="700" u="none" strike="noStrike" dirty="0">
                          <a:effectLst/>
                          <a:latin typeface="微软雅黑" panose="020B0503020204020204" pitchFamily="34" charset="-122"/>
                          <a:ea typeface="微软雅黑" panose="020B0503020204020204" pitchFamily="34" charset="-122"/>
                        </a:rPr>
                        <a:t>　</a:t>
                      </a:r>
                      <a:endParaRPr lang="zh-CN" altLang="en-US" sz="700" b="0" i="0" u="none" strike="noStrike" dirty="0">
                        <a:solidFill>
                          <a:srgbClr val="000000"/>
                        </a:solidFill>
                        <a:effectLst/>
                        <a:latin typeface="微软雅黑" panose="020B0503020204020204" pitchFamily="34" charset="-122"/>
                        <a:ea typeface="微软雅黑" panose="020B0503020204020204" pitchFamily="34" charset="-122"/>
                      </a:endParaRPr>
                    </a:p>
                    <a:p>
                      <a:pPr algn="ctr" fontAlgn="ctr"/>
                      <a:r>
                        <a:rPr lang="zh-CN" altLang="en-US" sz="700" u="none" strike="noStrike" dirty="0">
                          <a:effectLst/>
                          <a:latin typeface="微软雅黑" panose="020B0503020204020204" pitchFamily="34" charset="-122"/>
                          <a:ea typeface="微软雅黑" panose="020B0503020204020204" pitchFamily="34" charset="-122"/>
                        </a:rPr>
                        <a:t>　</a:t>
                      </a:r>
                      <a:endParaRPr lang="zh-CN" altLang="en-US" sz="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98" marR="6298" marT="62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5DA"/>
                    </a:solidFill>
                  </a:tcPr>
                </a:tc>
                <a:tc gridSpan="2">
                  <a:txBody>
                    <a:bodyPr/>
                    <a:lstStyle/>
                    <a:p>
                      <a:pPr algn="ctr" fontAlgn="ctr"/>
                      <a:endParaRPr lang="zh-CN" altLang="en-US" sz="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98" marR="6298" marT="62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1368015">
                <a:tc vMerge="1">
                  <a:tcPr/>
                </a:tc>
                <a:tc>
                  <a:txBody>
                    <a:bodyPr/>
                    <a:lstStyle/>
                    <a:p>
                      <a:pPr algn="ctr" fontAlgn="ctr"/>
                      <a:endParaRPr lang="zh-CN" altLang="en-US" sz="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98" marR="6298" marT="62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zh-CN" altLang="en-US" sz="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298" marR="6298" marT="62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0511" name="TextBox 31"/>
          <p:cNvSpPr txBox="1"/>
          <p:nvPr/>
        </p:nvSpPr>
        <p:spPr>
          <a:xfrm>
            <a:off x="4803458" y="6140450"/>
            <a:ext cx="606425" cy="1308100"/>
          </a:xfrm>
          <a:prstGeom prst="rect">
            <a:avLst/>
          </a:prstGeom>
          <a:noFill/>
          <a:ln w="9525">
            <a:noFill/>
          </a:ln>
        </p:spPr>
        <p:txBody>
          <a:bodyPr>
            <a:spAutoFit/>
          </a:bodyPr>
          <a:p>
            <a:pPr algn="just" eaLnBrk="1" hangingPunct="1">
              <a:lnSpc>
                <a:spcPct val="150000"/>
              </a:lnSpc>
            </a:pPr>
            <a:r>
              <a:rPr lang="zh-CN" altLang="en-US" sz="2800" dirty="0">
                <a:latin typeface="黑体" panose="02010609060101010101" pitchFamily="49" charset="-122"/>
                <a:ea typeface="黑体" panose="02010609060101010101" pitchFamily="49" charset="-122"/>
              </a:rPr>
              <a:t>图</a:t>
            </a:r>
            <a:endParaRPr lang="en-US" altLang="zh-CN" sz="2800" dirty="0">
              <a:latin typeface="黑体" panose="02010609060101010101" pitchFamily="49" charset="-122"/>
              <a:ea typeface="黑体" panose="02010609060101010101" pitchFamily="49" charset="-122"/>
            </a:endParaRPr>
          </a:p>
          <a:p>
            <a:pPr algn="just" eaLnBrk="1" hangingPunct="1">
              <a:lnSpc>
                <a:spcPct val="150000"/>
              </a:lnSpc>
            </a:pPr>
            <a:r>
              <a:rPr lang="zh-CN" altLang="en-US" sz="2800" dirty="0">
                <a:latin typeface="黑体" panose="02010609060101010101" pitchFamily="49" charset="-122"/>
                <a:ea typeface="黑体" panose="02010609060101010101" pitchFamily="49" charset="-122"/>
              </a:rPr>
              <a:t>例</a:t>
            </a:r>
            <a:endParaRPr lang="en-US" altLang="zh-CN" sz="2800" dirty="0">
              <a:latin typeface="黑体" panose="02010609060101010101" pitchFamily="49" charset="-122"/>
              <a:ea typeface="黑体" panose="02010609060101010101" pitchFamily="49" charset="-122"/>
            </a:endParaRPr>
          </a:p>
        </p:txBody>
      </p:sp>
      <p:sp>
        <p:nvSpPr>
          <p:cNvPr id="3" name="任意多边形 2"/>
          <p:cNvSpPr/>
          <p:nvPr/>
        </p:nvSpPr>
        <p:spPr bwMode="auto">
          <a:xfrm>
            <a:off x="5988050" y="3495675"/>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34" name="任意多边形 33"/>
          <p:cNvSpPr/>
          <p:nvPr/>
        </p:nvSpPr>
        <p:spPr bwMode="auto">
          <a:xfrm>
            <a:off x="6608763" y="3313113"/>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37" name="任意多边形 36"/>
          <p:cNvSpPr/>
          <p:nvPr/>
        </p:nvSpPr>
        <p:spPr bwMode="auto">
          <a:xfrm>
            <a:off x="6354763" y="2540000"/>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38" name="任意多边形 37"/>
          <p:cNvSpPr/>
          <p:nvPr/>
        </p:nvSpPr>
        <p:spPr bwMode="auto">
          <a:xfrm>
            <a:off x="5702300" y="2751138"/>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40" name="任意多边形 39"/>
          <p:cNvSpPr/>
          <p:nvPr/>
        </p:nvSpPr>
        <p:spPr bwMode="auto">
          <a:xfrm>
            <a:off x="6327775" y="1776413"/>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41" name="任意多边形 40"/>
          <p:cNvSpPr/>
          <p:nvPr/>
        </p:nvSpPr>
        <p:spPr bwMode="auto">
          <a:xfrm>
            <a:off x="5441950" y="2062163"/>
            <a:ext cx="122238" cy="142875"/>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47" name="任意多边形 46"/>
          <p:cNvSpPr/>
          <p:nvPr/>
        </p:nvSpPr>
        <p:spPr bwMode="auto">
          <a:xfrm>
            <a:off x="6099175" y="1736725"/>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48" name="任意多边形 47"/>
          <p:cNvSpPr/>
          <p:nvPr/>
        </p:nvSpPr>
        <p:spPr bwMode="auto">
          <a:xfrm>
            <a:off x="7278688" y="2830513"/>
            <a:ext cx="123825"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0" name="任意多边形 49"/>
          <p:cNvSpPr/>
          <p:nvPr/>
        </p:nvSpPr>
        <p:spPr bwMode="auto">
          <a:xfrm>
            <a:off x="7285038" y="1981200"/>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2" name="任意多边形 51"/>
          <p:cNvSpPr/>
          <p:nvPr/>
        </p:nvSpPr>
        <p:spPr bwMode="auto">
          <a:xfrm>
            <a:off x="7731125" y="3505200"/>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6" name="任意多边形 55"/>
          <p:cNvSpPr/>
          <p:nvPr/>
        </p:nvSpPr>
        <p:spPr bwMode="auto">
          <a:xfrm>
            <a:off x="8469313" y="3395663"/>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7" name="任意多边形 56"/>
          <p:cNvSpPr/>
          <p:nvPr/>
        </p:nvSpPr>
        <p:spPr bwMode="auto">
          <a:xfrm>
            <a:off x="7604125" y="4278313"/>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8" name="任意多边形 57"/>
          <p:cNvSpPr/>
          <p:nvPr/>
        </p:nvSpPr>
        <p:spPr bwMode="auto">
          <a:xfrm>
            <a:off x="8259763" y="4049713"/>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59" name="任意多边形 58"/>
          <p:cNvSpPr/>
          <p:nvPr/>
        </p:nvSpPr>
        <p:spPr bwMode="auto">
          <a:xfrm>
            <a:off x="8924925" y="3813175"/>
            <a:ext cx="122238" cy="144463"/>
          </a:xfrm>
          <a:custGeom>
            <a:avLst/>
            <a:gdLst>
              <a:gd name="connsiteX0" fmla="*/ 0 w 122464"/>
              <a:gd name="connsiteY0" fmla="*/ 8164 h 144236"/>
              <a:gd name="connsiteX1" fmla="*/ 27214 w 122464"/>
              <a:gd name="connsiteY1" fmla="*/ 144236 h 144236"/>
              <a:gd name="connsiteX2" fmla="*/ 119743 w 122464"/>
              <a:gd name="connsiteY2" fmla="*/ 127907 h 144236"/>
              <a:gd name="connsiteX3" fmla="*/ 122464 w 122464"/>
              <a:gd name="connsiteY3" fmla="*/ 0 h 144236"/>
              <a:gd name="connsiteX4" fmla="*/ 0 w 122464"/>
              <a:gd name="connsiteY4" fmla="*/ 8164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44236">
                <a:moveTo>
                  <a:pt x="0" y="8164"/>
                </a:moveTo>
                <a:lnTo>
                  <a:pt x="27214" y="144236"/>
                </a:lnTo>
                <a:lnTo>
                  <a:pt x="119743" y="127907"/>
                </a:lnTo>
                <a:lnTo>
                  <a:pt x="122464" y="0"/>
                </a:lnTo>
                <a:lnTo>
                  <a:pt x="0" y="816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2" name="TextBox 31"/>
          <p:cNvSpPr txBox="1"/>
          <p:nvPr/>
        </p:nvSpPr>
        <p:spPr>
          <a:xfrm>
            <a:off x="2186940" y="988695"/>
            <a:ext cx="898525" cy="368300"/>
          </a:xfrm>
          <a:prstGeom prst="rect">
            <a:avLst/>
          </a:prstGeom>
          <a:noFill/>
          <a:ln w="9525">
            <a:noFill/>
          </a:ln>
        </p:spPr>
        <p:txBody>
          <a:bodyPr anchor="t" anchorCtr="0">
            <a:spAutoFit/>
          </a:bodyPr>
          <a:p>
            <a:pPr algn="just">
              <a:lnSpc>
                <a:spcPct val="150000"/>
              </a:lnSpc>
            </a:pPr>
            <a:r>
              <a:rPr lang="zh-CN" altLang="en-US" sz="1200" dirty="0">
                <a:latin typeface="黑体" panose="02010609060101010101" pitchFamily="49" charset="-122"/>
                <a:ea typeface="黑体" panose="02010609060101010101" pitchFamily="49" charset="-122"/>
              </a:rPr>
              <a:t>公布说明</a:t>
            </a:r>
            <a:endParaRPr lang="en-US" altLang="zh-CN" sz="1200" dirty="0">
              <a:latin typeface="黑体" panose="02010609060101010101" pitchFamily="49" charset="-122"/>
              <a:ea typeface="黑体" panose="02010609060101010101" pitchFamily="49" charset="-122"/>
            </a:endParaRPr>
          </a:p>
        </p:txBody>
      </p:sp>
      <p:sp>
        <p:nvSpPr>
          <p:cNvPr id="20504" name="TextBox 31"/>
          <p:cNvSpPr txBox="1"/>
          <p:nvPr/>
        </p:nvSpPr>
        <p:spPr>
          <a:xfrm>
            <a:off x="683578" y="1325245"/>
            <a:ext cx="3762375" cy="501650"/>
          </a:xfrm>
          <a:prstGeom prst="rect">
            <a:avLst/>
          </a:prstGeom>
          <a:noFill/>
          <a:ln w="9525">
            <a:noFill/>
          </a:ln>
        </p:spPr>
        <p:txBody>
          <a:bodyPr anchor="t" anchorCtr="0">
            <a:spAutoFit/>
          </a:bodyPr>
          <a:p>
            <a:pPr algn="just">
              <a:lnSpc>
                <a:spcPts val="1600"/>
              </a:lnSpc>
            </a:pPr>
            <a:r>
              <a:rPr lang="zh-CN" altLang="zh-CN" sz="1000" dirty="0">
                <a:latin typeface="黑体" panose="02010609060101010101" pitchFamily="49" charset="-122"/>
                <a:ea typeface="黑体" panose="02010609060101010101" pitchFamily="49" charset="-122"/>
              </a:rPr>
              <a:t>发布单位：广州市白云区电梯办</a:t>
            </a:r>
            <a:r>
              <a:rPr lang="zh-CN" altLang="en-US" sz="1000" dirty="0">
                <a:latin typeface="黑体" panose="02010609060101010101" pitchFamily="49" charset="-122"/>
                <a:ea typeface="黑体" panose="02010609060101010101" pitchFamily="49" charset="-122"/>
              </a:rPr>
              <a:t> </a:t>
            </a:r>
            <a:endParaRPr lang="en-US" altLang="zh-CN" sz="1000" dirty="0">
              <a:latin typeface="黑体" panose="02010609060101010101" pitchFamily="49" charset="-122"/>
              <a:ea typeface="黑体" panose="02010609060101010101" pitchFamily="49" charset="-122"/>
            </a:endParaRPr>
          </a:p>
          <a:p>
            <a:pPr algn="just">
              <a:lnSpc>
                <a:spcPts val="1600"/>
              </a:lnSpc>
            </a:pPr>
            <a:r>
              <a:rPr lang="zh-CN" altLang="en-US" sz="1000" dirty="0">
                <a:latin typeface="黑体" panose="02010609060101010101" pitchFamily="49" charset="-122"/>
                <a:ea typeface="黑体" panose="02010609060101010101" pitchFamily="49" charset="-122"/>
              </a:rPr>
              <a:t>批准日期：</a:t>
            </a:r>
            <a:r>
              <a:rPr lang="en-US" altLang="zh-CN" sz="1000" dirty="0">
                <a:latin typeface="黑体" panose="02010609060101010101" pitchFamily="49" charset="-122"/>
                <a:ea typeface="黑体" panose="02010609060101010101" pitchFamily="49" charset="-122"/>
              </a:rPr>
              <a:t>2023</a:t>
            </a:r>
            <a:r>
              <a:rPr lang="zh-CN" altLang="en-US" sz="1000" dirty="0">
                <a:latin typeface="黑体" panose="02010609060101010101" pitchFamily="49" charset="-122"/>
                <a:ea typeface="黑体" panose="02010609060101010101" pitchFamily="49" charset="-122"/>
              </a:rPr>
              <a:t>年</a:t>
            </a:r>
            <a:r>
              <a:rPr lang="en-US" altLang="zh-CN" sz="1000" dirty="0">
                <a:latin typeface="黑体" panose="02010609060101010101" pitchFamily="49" charset="-122"/>
                <a:ea typeface="黑体" panose="02010609060101010101" pitchFamily="49" charset="-122"/>
              </a:rPr>
              <a:t>5</a:t>
            </a:r>
            <a:r>
              <a:rPr lang="zh-CN" altLang="en-US" sz="1000" dirty="0">
                <a:latin typeface="黑体" panose="02010609060101010101" pitchFamily="49" charset="-122"/>
                <a:ea typeface="黑体" panose="02010609060101010101" pitchFamily="49" charset="-122"/>
              </a:rPr>
              <a:t>月</a:t>
            </a:r>
            <a:r>
              <a:rPr lang="en-US" altLang="zh-CN" sz="1000" dirty="0">
                <a:latin typeface="黑体" panose="02010609060101010101" pitchFamily="49" charset="-122"/>
                <a:ea typeface="黑体" panose="02010609060101010101" pitchFamily="49" charset="-122"/>
              </a:rPr>
              <a:t>4</a:t>
            </a:r>
            <a:r>
              <a:rPr lang="zh-CN" altLang="en-US" sz="1000" dirty="0">
                <a:latin typeface="黑体" panose="02010609060101010101" pitchFamily="49" charset="-122"/>
                <a:ea typeface="黑体" panose="02010609060101010101" pitchFamily="49" charset="-122"/>
              </a:rPr>
              <a:t>日</a:t>
            </a:r>
            <a:endParaRPr lang="zh-CN" altLang="en-US" sz="1000" dirty="0">
              <a:latin typeface="黑体" panose="02010609060101010101" pitchFamily="49" charset="-122"/>
              <a:ea typeface="黑体" panose="02010609060101010101" pitchFamily="49" charset="-122"/>
            </a:endParaRPr>
          </a:p>
        </p:txBody>
      </p:sp>
      <p:sp>
        <p:nvSpPr>
          <p:cNvPr id="20505" name="TextBox 31"/>
          <p:cNvSpPr txBox="1"/>
          <p:nvPr/>
        </p:nvSpPr>
        <p:spPr>
          <a:xfrm>
            <a:off x="683578" y="1976120"/>
            <a:ext cx="3856037" cy="1938020"/>
          </a:xfrm>
          <a:prstGeom prst="rect">
            <a:avLst/>
          </a:prstGeom>
          <a:noFill/>
          <a:ln w="9525">
            <a:noFill/>
          </a:ln>
        </p:spPr>
        <p:txBody>
          <a:bodyPr wrap="square" anchor="t" anchorCtr="0">
            <a:spAutoFit/>
          </a:bodyPr>
          <a:p>
            <a:pPr algn="just">
              <a:lnSpc>
                <a:spcPts val="1600"/>
              </a:lnSpc>
            </a:pPr>
            <a:r>
              <a:rPr lang="zh-CN" altLang="zh-CN" sz="900" dirty="0">
                <a:latin typeface="黑体" panose="02010609060101010101" pitchFamily="49" charset="-122"/>
                <a:ea typeface="黑体" panose="02010609060101010101" pitchFamily="49" charset="-122"/>
              </a:rPr>
              <a:t>一、项目名称：</a:t>
            </a:r>
            <a:endParaRPr lang="zh-CN" altLang="zh-CN" sz="900" dirty="0">
              <a:latin typeface="黑体" panose="02010609060101010101" pitchFamily="49" charset="-122"/>
              <a:ea typeface="黑体" panose="02010609060101010101" pitchFamily="49" charset="-122"/>
            </a:endParaRPr>
          </a:p>
          <a:p>
            <a:pPr algn="just">
              <a:lnSpc>
                <a:spcPts val="1600"/>
              </a:lnSpc>
            </a:pPr>
            <a:r>
              <a:rPr lang="zh-CN" altLang="zh-CN" sz="900" dirty="0">
                <a:latin typeface="黑体" panose="02010609060101010101" pitchFamily="49" charset="-122"/>
                <a:ea typeface="黑体" panose="02010609060101010101" pitchFamily="49" charset="-122"/>
              </a:rPr>
              <a:t>    广州市白云区汇雅花园成片连片加装电梯设计方案</a:t>
            </a:r>
            <a:endParaRPr lang="zh-CN" altLang="zh-CN" sz="900" dirty="0">
              <a:latin typeface="黑体" panose="02010609060101010101" pitchFamily="49" charset="-122"/>
              <a:ea typeface="黑体" panose="02010609060101010101" pitchFamily="49" charset="-122"/>
            </a:endParaRPr>
          </a:p>
          <a:p>
            <a:pPr algn="just">
              <a:lnSpc>
                <a:spcPts val="1600"/>
              </a:lnSpc>
            </a:pPr>
            <a:r>
              <a:rPr lang="zh-CN" altLang="zh-CN" sz="900" dirty="0">
                <a:latin typeface="黑体" panose="02010609060101010101" pitchFamily="49" charset="-122"/>
                <a:ea typeface="黑体" panose="02010609060101010101" pitchFamily="49" charset="-122"/>
              </a:rPr>
              <a:t>二、建设位置：</a:t>
            </a:r>
            <a:endParaRPr lang="zh-CN" altLang="zh-CN" sz="900" dirty="0">
              <a:latin typeface="黑体" panose="02010609060101010101" pitchFamily="49" charset="-122"/>
              <a:ea typeface="黑体" panose="02010609060101010101" pitchFamily="49" charset="-122"/>
            </a:endParaRPr>
          </a:p>
          <a:p>
            <a:pPr algn="just">
              <a:lnSpc>
                <a:spcPts val="1600"/>
              </a:lnSpc>
            </a:pPr>
            <a:r>
              <a:rPr lang="zh-CN" altLang="zh-CN" sz="900" dirty="0">
                <a:latin typeface="黑体" panose="02010609060101010101" pitchFamily="49" charset="-122"/>
                <a:ea typeface="黑体" panose="02010609060101010101" pitchFamily="49" charset="-122"/>
              </a:rPr>
              <a:t>   广州市白云区汇雅花园</a:t>
            </a:r>
            <a:endParaRPr lang="zh-CN" altLang="zh-CN" sz="900" dirty="0">
              <a:latin typeface="黑体" panose="02010609060101010101" pitchFamily="49" charset="-122"/>
              <a:ea typeface="黑体" panose="02010609060101010101" pitchFamily="49" charset="-122"/>
            </a:endParaRPr>
          </a:p>
          <a:p>
            <a:pPr algn="just">
              <a:lnSpc>
                <a:spcPts val="1600"/>
              </a:lnSpc>
            </a:pPr>
            <a:endParaRPr lang="zh-CN" altLang="zh-CN" sz="900" dirty="0">
              <a:latin typeface="黑体" panose="02010609060101010101" pitchFamily="49" charset="-122"/>
              <a:ea typeface="黑体" panose="02010609060101010101" pitchFamily="49" charset="-122"/>
            </a:endParaRPr>
          </a:p>
          <a:p>
            <a:pPr algn="just">
              <a:lnSpc>
                <a:spcPts val="1600"/>
              </a:lnSpc>
            </a:pPr>
            <a:r>
              <a:rPr lang="zh-CN" altLang="zh-CN" sz="1200" dirty="0">
                <a:latin typeface="黑体" panose="02010609060101010101" pitchFamily="49" charset="-122"/>
                <a:ea typeface="黑体" panose="02010609060101010101" pitchFamily="49" charset="-122"/>
              </a:rPr>
              <a:t>   </a:t>
            </a:r>
            <a:r>
              <a:rPr altLang="zh-CN" sz="900" dirty="0">
                <a:latin typeface="黑体" panose="02010609060101010101" pitchFamily="49" charset="-122"/>
                <a:ea typeface="黑体" panose="02010609060101010101" pitchFamily="49" charset="-122"/>
              </a:rPr>
              <a:t>广州市</a:t>
            </a:r>
            <a:r>
              <a:rPr lang="zh-CN" sz="900" dirty="0">
                <a:latin typeface="黑体" panose="02010609060101010101" pitchFamily="49" charset="-122"/>
                <a:ea typeface="黑体" panose="02010609060101010101" pitchFamily="49" charset="-122"/>
              </a:rPr>
              <a:t>白云</a:t>
            </a:r>
            <a:r>
              <a:rPr altLang="zh-CN" sz="900" dirty="0">
                <a:latin typeface="黑体" panose="02010609060101010101" pitchFamily="49" charset="-122"/>
                <a:ea typeface="黑体" panose="02010609060101010101" pitchFamily="49" charset="-122"/>
              </a:rPr>
              <a:t>区既有住宅增设电梯工作领导小组办公室根据试点设计方案征询各职能部门的意见，综合各部门意见后，通过联审形成最终试点设计方案，该试点设计方案符合相关规定要求，增设电梯的业主经法定程序决定后，可作为街道施工信息录入的审核参考依据。</a:t>
            </a:r>
            <a:endParaRPr altLang="zh-CN" sz="900" dirty="0">
              <a:latin typeface="黑体" panose="02010609060101010101" pitchFamily="49" charset="-122"/>
              <a:ea typeface="黑体" panose="02010609060101010101" pitchFamily="49" charset="-122"/>
            </a:endParaRPr>
          </a:p>
        </p:txBody>
      </p:sp>
      <p:sp>
        <p:nvSpPr>
          <p:cNvPr id="19" name="TextBox 31"/>
          <p:cNvSpPr txBox="1"/>
          <p:nvPr/>
        </p:nvSpPr>
        <p:spPr>
          <a:xfrm>
            <a:off x="683578" y="4157345"/>
            <a:ext cx="3762375" cy="1116965"/>
          </a:xfrm>
          <a:prstGeom prst="rect">
            <a:avLst/>
          </a:prstGeom>
          <a:noFill/>
          <a:ln w="9525">
            <a:noFill/>
          </a:ln>
        </p:spPr>
        <p:txBody>
          <a:bodyPr anchor="t" anchorCtr="0">
            <a:spAutoFit/>
          </a:bodyPr>
          <a:p>
            <a:pPr algn="just">
              <a:lnSpc>
                <a:spcPts val="1600"/>
              </a:lnSpc>
            </a:pPr>
            <a:r>
              <a:rPr lang="zh-CN" altLang="en-US" sz="900" dirty="0">
                <a:latin typeface="黑体" panose="02010609060101010101" pitchFamily="49" charset="-122"/>
                <a:ea typeface="黑体" panose="02010609060101010101" pitchFamily="49" charset="-122"/>
              </a:rPr>
              <a:t>广州市老旧小区住宅成片连片加装电梯开工建设信息录入表及加装电</a:t>
            </a:r>
            <a:endParaRPr lang="zh-CN" altLang="en-US" sz="900" dirty="0">
              <a:latin typeface="黑体" panose="02010609060101010101" pitchFamily="49" charset="-122"/>
              <a:ea typeface="黑体" panose="02010609060101010101" pitchFamily="49" charset="-122"/>
            </a:endParaRPr>
          </a:p>
          <a:p>
            <a:pPr algn="just">
              <a:lnSpc>
                <a:spcPts val="1600"/>
              </a:lnSpc>
            </a:pPr>
            <a:r>
              <a:rPr lang="zh-CN" altLang="en-US" sz="900" dirty="0">
                <a:latin typeface="黑体" panose="02010609060101010101" pitchFamily="49" charset="-122"/>
                <a:ea typeface="黑体" panose="02010609060101010101" pitchFamily="49" charset="-122"/>
              </a:rPr>
              <a:t>梯告知承诺书相关模板网址：</a:t>
            </a:r>
            <a:endParaRPr lang="zh-CN" altLang="en-US" sz="900" dirty="0">
              <a:latin typeface="黑体" panose="02010609060101010101" pitchFamily="49" charset="-122"/>
              <a:ea typeface="黑体" panose="02010609060101010101" pitchFamily="49" charset="-122"/>
            </a:endParaRPr>
          </a:p>
          <a:p>
            <a:pPr algn="just">
              <a:lnSpc>
                <a:spcPts val="1600"/>
              </a:lnSpc>
            </a:pPr>
            <a:r>
              <a:rPr lang="zh-CN" altLang="en-US" sz="900" dirty="0">
                <a:latin typeface="黑体" panose="02010609060101010101" pitchFamily="49" charset="-122"/>
                <a:ea typeface="黑体" panose="02010609060101010101" pitchFamily="49" charset="-122"/>
              </a:rPr>
              <a:t>http://ghzyj.gz.gov.cn/sjb/zw/jzdt/bszy/content/post_8138725.html</a:t>
            </a:r>
            <a:endParaRPr lang="zh-CN" altLang="en-US" sz="900" dirty="0">
              <a:latin typeface="黑体" panose="02010609060101010101" pitchFamily="49" charset="-122"/>
              <a:ea typeface="黑体" panose="02010609060101010101" pitchFamily="49" charset="-122"/>
            </a:endParaRPr>
          </a:p>
          <a:p>
            <a:pPr algn="just">
              <a:lnSpc>
                <a:spcPts val="1600"/>
              </a:lnSpc>
            </a:pPr>
            <a:r>
              <a:rPr lang="zh-CN" altLang="en-US" sz="900" dirty="0">
                <a:latin typeface="黑体" panose="02010609060101010101" pitchFamily="49" charset="-122"/>
                <a:ea typeface="黑体" panose="02010609060101010101" pitchFamily="49" charset="-122"/>
              </a:rPr>
              <a:t>查询二维码：</a:t>
            </a:r>
            <a:endParaRPr lang="zh-CN" altLang="en-US" sz="900" dirty="0">
              <a:latin typeface="黑体" panose="02010609060101010101" pitchFamily="49" charset="-122"/>
              <a:ea typeface="黑体" panose="02010609060101010101" pitchFamily="49" charset="-122"/>
            </a:endParaRPr>
          </a:p>
        </p:txBody>
      </p:sp>
      <p:pic>
        <p:nvPicPr>
          <p:cNvPr id="23" name="图片 1"/>
          <p:cNvPicPr>
            <a:picLocks noChangeAspect="1"/>
          </p:cNvPicPr>
          <p:nvPr/>
        </p:nvPicPr>
        <p:blipFill>
          <a:blip r:embed="rId2"/>
          <a:stretch>
            <a:fillRect/>
          </a:stretch>
        </p:blipFill>
        <p:spPr>
          <a:xfrm>
            <a:off x="1890078" y="6665595"/>
            <a:ext cx="782637" cy="781050"/>
          </a:xfrm>
          <a:prstGeom prst="rect">
            <a:avLst/>
          </a:prstGeom>
          <a:noFill/>
          <a:ln w="9525">
            <a:noFill/>
          </a:ln>
        </p:spPr>
      </p:pic>
      <p:sp>
        <p:nvSpPr>
          <p:cNvPr id="20540" name="TextBox 31"/>
          <p:cNvSpPr txBox="1"/>
          <p:nvPr/>
        </p:nvSpPr>
        <p:spPr>
          <a:xfrm>
            <a:off x="683578" y="5973445"/>
            <a:ext cx="3762375" cy="706438"/>
          </a:xfrm>
          <a:prstGeom prst="rect">
            <a:avLst/>
          </a:prstGeom>
          <a:noFill/>
          <a:ln w="9525">
            <a:noFill/>
          </a:ln>
        </p:spPr>
        <p:txBody>
          <a:bodyPr anchor="t" anchorCtr="0">
            <a:spAutoFit/>
          </a:bodyPr>
          <a:p>
            <a:pPr algn="just">
              <a:lnSpc>
                <a:spcPts val="1600"/>
              </a:lnSpc>
            </a:pPr>
            <a:r>
              <a:rPr lang="zh-CN" altLang="en-US" sz="900" dirty="0">
                <a:latin typeface="黑体" panose="02010609060101010101" pitchFamily="49" charset="-122"/>
                <a:ea typeface="黑体" panose="02010609060101010101" pitchFamily="49" charset="-122"/>
              </a:rPr>
              <a:t>公布查询网址：</a:t>
            </a:r>
            <a:endParaRPr lang="zh-CN" altLang="en-US" sz="900" dirty="0">
              <a:latin typeface="黑体" panose="02010609060101010101" pitchFamily="49" charset="-122"/>
              <a:ea typeface="黑体" panose="02010609060101010101" pitchFamily="49" charset="-122"/>
            </a:endParaRPr>
          </a:p>
          <a:p>
            <a:pPr algn="just">
              <a:lnSpc>
                <a:spcPts val="1600"/>
              </a:lnSpc>
            </a:pPr>
            <a:r>
              <a:rPr lang="zh-CN" altLang="en-US" sz="900" dirty="0">
                <a:latin typeface="黑体" panose="02010609060101010101" pitchFamily="49" charset="-122"/>
                <a:ea typeface="黑体" panose="02010609060101010101" pitchFamily="49" charset="-122"/>
              </a:rPr>
              <a:t>http://ghzyj.gz.gov.cn/zwgk/ztzl/jzdt/cplpjzdt</a:t>
            </a:r>
            <a:endParaRPr lang="zh-CN" altLang="en-US" sz="900" dirty="0">
              <a:latin typeface="黑体" panose="02010609060101010101" pitchFamily="49" charset="-122"/>
              <a:ea typeface="黑体" panose="02010609060101010101" pitchFamily="49" charset="-122"/>
            </a:endParaRPr>
          </a:p>
          <a:p>
            <a:pPr algn="just">
              <a:lnSpc>
                <a:spcPts val="1600"/>
              </a:lnSpc>
            </a:pPr>
            <a:r>
              <a:rPr lang="zh-CN" altLang="en-US" sz="900" dirty="0">
                <a:latin typeface="黑体" panose="02010609060101010101" pitchFamily="49" charset="-122"/>
                <a:ea typeface="黑体" panose="02010609060101010101" pitchFamily="49" charset="-122"/>
              </a:rPr>
              <a:t>公布查询二维码：</a:t>
            </a:r>
            <a:endParaRPr lang="zh-CN" altLang="en-US" sz="900" dirty="0">
              <a:latin typeface="黑体" panose="02010609060101010101" pitchFamily="49" charset="-122"/>
              <a:ea typeface="黑体" panose="02010609060101010101" pitchFamily="49" charset="-122"/>
            </a:endParaRPr>
          </a:p>
        </p:txBody>
      </p:sp>
      <p:pic>
        <p:nvPicPr>
          <p:cNvPr id="100" name="图片 99"/>
          <p:cNvPicPr/>
          <p:nvPr/>
        </p:nvPicPr>
        <p:blipFill>
          <a:blip r:embed="rId3"/>
          <a:stretch>
            <a:fillRect/>
          </a:stretch>
        </p:blipFill>
        <p:spPr>
          <a:xfrm>
            <a:off x="1890395" y="5220970"/>
            <a:ext cx="782955" cy="782955"/>
          </a:xfrm>
          <a:prstGeom prst="rect">
            <a:avLst/>
          </a:prstGeom>
          <a:noFill/>
          <a:ln w="9525">
            <a:noFill/>
          </a:ln>
        </p:spPr>
      </p:pic>
      <p:sp>
        <p:nvSpPr>
          <p:cNvPr id="10" name="矩形 9"/>
          <p:cNvSpPr/>
          <p:nvPr>
            <p:custDataLst>
              <p:tags r:id="rId4"/>
            </p:custDataLst>
          </p:nvPr>
        </p:nvSpPr>
        <p:spPr bwMode="auto">
          <a:xfrm>
            <a:off x="5617528" y="6592888"/>
            <a:ext cx="504825" cy="219075"/>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00">
              <a:sym typeface="+mn-ea"/>
            </a:endParaRPr>
          </a:p>
        </p:txBody>
      </p:sp>
      <p:sp>
        <p:nvSpPr>
          <p:cNvPr id="8211" name="TextBox 31"/>
          <p:cNvSpPr txBox="1"/>
          <p:nvPr>
            <p:custDataLst>
              <p:tags r:id="rId5"/>
            </p:custDataLst>
          </p:nvPr>
        </p:nvSpPr>
        <p:spPr>
          <a:xfrm>
            <a:off x="7506653" y="6877050"/>
            <a:ext cx="2451100" cy="460375"/>
          </a:xfrm>
          <a:prstGeom prst="rect">
            <a:avLst/>
          </a:prstGeom>
          <a:noFill/>
          <a:ln w="9525">
            <a:noFill/>
          </a:ln>
        </p:spPr>
        <p:txBody>
          <a:bodyPr>
            <a:spAutoFit/>
          </a:bodyPr>
          <a:p>
            <a:pPr algn="just" eaLnBrk="1" hangingPunct="1">
              <a:lnSpc>
                <a:spcPct val="150000"/>
              </a:lnSpc>
            </a:pPr>
            <a:r>
              <a:rPr lang="zh-CN" altLang="en-US" sz="800" dirty="0">
                <a:latin typeface="黑体" panose="02010609060101010101" pitchFamily="49" charset="-122"/>
                <a:ea typeface="黑体" panose="02010609060101010101" pitchFamily="49" charset="-122"/>
              </a:rPr>
              <a:t>备注：方案深化及实施过程中，涉及结构安全等复杂情况，建议根据实际情况个案申报。</a:t>
            </a:r>
            <a:endParaRPr lang="en-US" altLang="zh-CN" sz="800" dirty="0">
              <a:latin typeface="黑体" panose="02010609060101010101" pitchFamily="49" charset="-122"/>
              <a:ea typeface="黑体" panose="02010609060101010101" pitchFamily="49" charset="-122"/>
            </a:endParaRPr>
          </a:p>
        </p:txBody>
      </p:sp>
      <p:sp>
        <p:nvSpPr>
          <p:cNvPr id="67" name="矩形 66"/>
          <p:cNvSpPr/>
          <p:nvPr>
            <p:custDataLst>
              <p:tags r:id="rId6"/>
            </p:custDataLst>
          </p:nvPr>
        </p:nvSpPr>
        <p:spPr bwMode="auto">
          <a:xfrm>
            <a:off x="5625465" y="6264275"/>
            <a:ext cx="496888" cy="217488"/>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00">
              <a:sym typeface="+mn-ea"/>
            </a:endParaRPr>
          </a:p>
        </p:txBody>
      </p:sp>
      <p:sp>
        <p:nvSpPr>
          <p:cNvPr id="8221" name="TextBox 31"/>
          <p:cNvSpPr txBox="1"/>
          <p:nvPr>
            <p:custDataLst>
              <p:tags r:id="rId7"/>
            </p:custDataLst>
          </p:nvPr>
        </p:nvSpPr>
        <p:spPr>
          <a:xfrm>
            <a:off x="6174740" y="7119938"/>
            <a:ext cx="1827213" cy="368300"/>
          </a:xfrm>
          <a:prstGeom prst="rect">
            <a:avLst/>
          </a:prstGeom>
          <a:noFill/>
          <a:ln w="9525">
            <a:noFill/>
          </a:ln>
        </p:spPr>
        <p:txBody>
          <a:bodyPr>
            <a:spAutoFit/>
          </a:bodyPr>
          <a:p>
            <a:pPr algn="just" eaLnBrk="1" hangingPunct="1">
              <a:lnSpc>
                <a:spcPct val="150000"/>
              </a:lnSpc>
            </a:pPr>
            <a:r>
              <a:rPr lang="zh-CN" altLang="en-US" sz="1200" dirty="0">
                <a:latin typeface="黑体" panose="02010609060101010101" pitchFamily="49" charset="-122"/>
                <a:ea typeface="黑体" panose="02010609060101010101" pitchFamily="49" charset="-122"/>
              </a:rPr>
              <a:t>电梯类型四</a:t>
            </a:r>
            <a:endParaRPr lang="zh-CN" altLang="en-US" sz="1200" dirty="0">
              <a:latin typeface="黑体" panose="02010609060101010101" pitchFamily="49" charset="-122"/>
              <a:ea typeface="黑体" panose="02010609060101010101" pitchFamily="49" charset="-122"/>
            </a:endParaRPr>
          </a:p>
        </p:txBody>
      </p:sp>
      <p:sp>
        <p:nvSpPr>
          <p:cNvPr id="140" name="矩形 139"/>
          <p:cNvSpPr/>
          <p:nvPr>
            <p:custDataLst>
              <p:tags r:id="rId8"/>
            </p:custDataLst>
          </p:nvPr>
        </p:nvSpPr>
        <p:spPr bwMode="auto">
          <a:xfrm>
            <a:off x="5611178" y="7202488"/>
            <a:ext cx="517525" cy="217488"/>
          </a:xfrm>
          <a:prstGeom prst="rect">
            <a:avLst/>
          </a:prstGeom>
          <a:solidFill>
            <a:srgbClr val="FFC000">
              <a:alpha val="2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1043305"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8223" name="TextBox 31"/>
          <p:cNvSpPr txBox="1"/>
          <p:nvPr>
            <p:custDataLst>
              <p:tags r:id="rId9"/>
            </p:custDataLst>
          </p:nvPr>
        </p:nvSpPr>
        <p:spPr>
          <a:xfrm>
            <a:off x="6174740" y="6520180"/>
            <a:ext cx="1311275" cy="368300"/>
          </a:xfrm>
          <a:prstGeom prst="rect">
            <a:avLst/>
          </a:prstGeom>
          <a:noFill/>
          <a:ln w="9525">
            <a:noFill/>
          </a:ln>
        </p:spPr>
        <p:txBody>
          <a:bodyPr wrap="square">
            <a:spAutoFit/>
          </a:bodyPr>
          <a:p>
            <a:pPr algn="just" eaLnBrk="1" hangingPunct="1">
              <a:lnSpc>
                <a:spcPct val="150000"/>
              </a:lnSpc>
            </a:pPr>
            <a:r>
              <a:rPr lang="zh-CN" altLang="en-US" sz="1200" dirty="0">
                <a:latin typeface="黑体" panose="02010609060101010101" pitchFamily="49" charset="-122"/>
                <a:ea typeface="黑体" panose="02010609060101010101" pitchFamily="49" charset="-122"/>
              </a:rPr>
              <a:t>电梯类型二</a:t>
            </a:r>
            <a:endParaRPr lang="en-US" altLang="zh-CN" sz="1200" dirty="0">
              <a:latin typeface="黑体" panose="02010609060101010101" pitchFamily="49" charset="-122"/>
              <a:ea typeface="黑体" panose="02010609060101010101" pitchFamily="49" charset="-122"/>
            </a:endParaRPr>
          </a:p>
        </p:txBody>
      </p:sp>
      <p:sp>
        <p:nvSpPr>
          <p:cNvPr id="8224" name="TextBox 31"/>
          <p:cNvSpPr txBox="1"/>
          <p:nvPr>
            <p:custDataLst>
              <p:tags r:id="rId10"/>
            </p:custDataLst>
          </p:nvPr>
        </p:nvSpPr>
        <p:spPr>
          <a:xfrm>
            <a:off x="6174740" y="6151563"/>
            <a:ext cx="1827213" cy="336550"/>
          </a:xfrm>
          <a:prstGeom prst="rect">
            <a:avLst/>
          </a:prstGeom>
          <a:noFill/>
          <a:ln w="9525">
            <a:noFill/>
          </a:ln>
        </p:spPr>
        <p:txBody>
          <a:bodyPr>
            <a:spAutoFit/>
          </a:bodyPr>
          <a:p>
            <a:pPr algn="just" eaLnBrk="1" hangingPunct="1">
              <a:lnSpc>
                <a:spcPct val="150000"/>
              </a:lnSpc>
            </a:pPr>
            <a:r>
              <a:rPr lang="zh-CN" altLang="en-US" sz="1200" dirty="0">
                <a:latin typeface="黑体" panose="02010609060101010101" pitchFamily="49" charset="-122"/>
                <a:ea typeface="黑体" panose="02010609060101010101" pitchFamily="49" charset="-122"/>
              </a:rPr>
              <a:t>电梯类型一</a:t>
            </a:r>
            <a:endParaRPr lang="en-US" altLang="zh-CN" sz="1200" dirty="0">
              <a:latin typeface="黑体" panose="02010609060101010101" pitchFamily="49" charset="-122"/>
              <a:ea typeface="黑体" panose="02010609060101010101" pitchFamily="49" charset="-122"/>
            </a:endParaRPr>
          </a:p>
        </p:txBody>
      </p:sp>
      <p:sp>
        <p:nvSpPr>
          <p:cNvPr id="145" name="矩形 144"/>
          <p:cNvSpPr/>
          <p:nvPr>
            <p:custDataLst>
              <p:tags r:id="rId11"/>
            </p:custDataLst>
          </p:nvPr>
        </p:nvSpPr>
        <p:spPr bwMode="auto">
          <a:xfrm>
            <a:off x="5617528" y="6898640"/>
            <a:ext cx="496888" cy="217488"/>
          </a:xfrm>
          <a:prstGeom prst="rect">
            <a:avLst/>
          </a:prstGeom>
          <a:solidFill>
            <a:srgbClr val="7030A0">
              <a:alpha val="20000"/>
            </a:srgbClr>
          </a:solid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000" noProof="0">
              <a:ln>
                <a:noFill/>
              </a:ln>
              <a:effectLst/>
              <a:uLnTx/>
              <a:uFillTx/>
              <a:sym typeface="+mn-ea"/>
            </a:endParaRPr>
          </a:p>
        </p:txBody>
      </p:sp>
      <p:sp>
        <p:nvSpPr>
          <p:cNvPr id="8226" name="TextBox 31"/>
          <p:cNvSpPr txBox="1"/>
          <p:nvPr>
            <p:custDataLst>
              <p:tags r:id="rId12"/>
            </p:custDataLst>
          </p:nvPr>
        </p:nvSpPr>
        <p:spPr>
          <a:xfrm>
            <a:off x="6174740" y="6804978"/>
            <a:ext cx="1827213" cy="368300"/>
          </a:xfrm>
          <a:prstGeom prst="rect">
            <a:avLst/>
          </a:prstGeom>
          <a:noFill/>
          <a:ln w="9525">
            <a:noFill/>
          </a:ln>
        </p:spPr>
        <p:txBody>
          <a:bodyPr>
            <a:spAutoFit/>
          </a:bodyPr>
          <a:p>
            <a:pPr algn="just" eaLnBrk="1" hangingPunct="1">
              <a:lnSpc>
                <a:spcPct val="150000"/>
              </a:lnSpc>
            </a:pPr>
            <a:r>
              <a:rPr lang="zh-CN" altLang="en-US" sz="1200" dirty="0">
                <a:latin typeface="黑体" panose="02010609060101010101" pitchFamily="49" charset="-122"/>
                <a:ea typeface="黑体" panose="02010609060101010101" pitchFamily="49" charset="-122"/>
                <a:sym typeface="+mn-ea"/>
              </a:rPr>
              <a:t>电梯类型三</a:t>
            </a:r>
            <a:endParaRPr lang="zh-CN" altLang="en-US" sz="1200" dirty="0">
              <a:latin typeface="黑体" panose="02010609060101010101" pitchFamily="49" charset="-122"/>
              <a:ea typeface="黑体" panose="02010609060101010101" pitchFamily="49" charset="-122"/>
              <a:sym typeface="+mn-ea"/>
            </a:endParaRPr>
          </a:p>
        </p:txBody>
      </p:sp>
      <p:sp>
        <p:nvSpPr>
          <p:cNvPr id="25" name="矩形 24"/>
          <p:cNvSpPr/>
          <p:nvPr>
            <p:custDataLst>
              <p:tags r:id="rId13"/>
            </p:custDataLst>
          </p:nvPr>
        </p:nvSpPr>
        <p:spPr bwMode="auto">
          <a:xfrm>
            <a:off x="7651115" y="6264275"/>
            <a:ext cx="496888" cy="217488"/>
          </a:xfrm>
          <a:prstGeom prst="rect">
            <a:avLst/>
          </a:prstGeom>
          <a:solidFill>
            <a:schemeClr val="tx1">
              <a:lumMod val="65000"/>
              <a:lumOff val="35000"/>
              <a:alpha val="20000"/>
            </a:schemeClr>
          </a:solid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00">
              <a:sym typeface="+mn-ea"/>
            </a:endParaRPr>
          </a:p>
        </p:txBody>
      </p:sp>
      <p:sp>
        <p:nvSpPr>
          <p:cNvPr id="26" name="TextBox 31"/>
          <p:cNvSpPr txBox="1"/>
          <p:nvPr>
            <p:custDataLst>
              <p:tags r:id="rId14"/>
            </p:custDataLst>
          </p:nvPr>
        </p:nvSpPr>
        <p:spPr>
          <a:xfrm>
            <a:off x="8227060" y="6151563"/>
            <a:ext cx="1827213" cy="368300"/>
          </a:xfrm>
          <a:prstGeom prst="rect">
            <a:avLst/>
          </a:prstGeom>
          <a:noFill/>
          <a:ln w="9525">
            <a:noFill/>
          </a:ln>
        </p:spPr>
        <p:txBody>
          <a:bodyPr>
            <a:spAutoFit/>
          </a:bodyPr>
          <a:p>
            <a:pPr algn="just" eaLnBrk="1" hangingPunct="1">
              <a:lnSpc>
                <a:spcPct val="150000"/>
              </a:lnSpc>
            </a:pPr>
            <a:r>
              <a:rPr lang="zh-CN" altLang="en-US" sz="1200" dirty="0">
                <a:latin typeface="黑体" panose="02010609060101010101" pitchFamily="49" charset="-122"/>
                <a:ea typeface="黑体" panose="02010609060101010101" pitchFamily="49" charset="-122"/>
              </a:rPr>
              <a:t>已建电梯</a:t>
            </a:r>
            <a:endParaRPr lang="zh-CN" altLang="en-US" sz="1200" dirty="0">
              <a:latin typeface="黑体" panose="02010609060101010101" pitchFamily="49" charset="-122"/>
              <a:ea typeface="黑体" panose="02010609060101010101" pitchFamily="49" charset="-122"/>
            </a:endParaRPr>
          </a:p>
        </p:txBody>
      </p:sp>
      <p:pic>
        <p:nvPicPr>
          <p:cNvPr id="27" name="图片 26"/>
          <p:cNvPicPr>
            <a:picLocks noChangeAspect="1"/>
          </p:cNvPicPr>
          <p:nvPr>
            <p:custDataLst>
              <p:tags r:id="rId15"/>
            </p:custDataLst>
          </p:nvPr>
        </p:nvPicPr>
        <p:blipFill>
          <a:blip r:embed="rId16"/>
          <a:stretch>
            <a:fillRect/>
          </a:stretch>
        </p:blipFill>
        <p:spPr>
          <a:xfrm>
            <a:off x="4615815" y="900430"/>
            <a:ext cx="5414010" cy="52012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3" name="表格 52"/>
          <p:cNvGraphicFramePr>
            <a:graphicFrameLocks noGrp="1"/>
          </p:cNvGraphicFramePr>
          <p:nvPr>
            <p:custDataLst>
              <p:tags r:id="rId1"/>
            </p:custDataLst>
          </p:nvPr>
        </p:nvGraphicFramePr>
        <p:xfrm>
          <a:off x="666750" y="4175125"/>
          <a:ext cx="9342755" cy="3292475"/>
        </p:xfrm>
        <a:graphic>
          <a:graphicData uri="http://schemas.openxmlformats.org/drawingml/2006/table">
            <a:tbl>
              <a:tblPr>
                <a:tableStyleId>{5C22544A-7EE6-4342-B048-85BDC9FD1C3A}</a:tableStyleId>
              </a:tblPr>
              <a:tblGrid>
                <a:gridCol w="648084"/>
                <a:gridCol w="2088274"/>
                <a:gridCol w="1944255"/>
                <a:gridCol w="699849"/>
                <a:gridCol w="883664"/>
                <a:gridCol w="720789"/>
                <a:gridCol w="864113"/>
                <a:gridCol w="936123"/>
                <a:gridCol w="557287"/>
              </a:tblGrid>
              <a:tr h="147095">
                <a:tc rowSpan="13">
                  <a:txBody>
                    <a:bodyPr/>
                    <a:lstStyle/>
                    <a:p>
                      <a:pPr algn="ctr" fontAlgn="ct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适用范围</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电梯样式示意图</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电梯加装范围及形式要求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291929">
                <a:tc vMerge="1">
                  <a:tcPr/>
                </a:tc>
                <a:tc rowSpan="8">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2">
                  <a:txBody>
                    <a:bodyPr/>
                    <a:lstStyle/>
                    <a:p>
                      <a:pPr algn="ctr" fontAlgn="ct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梯井尺寸（</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住宅入口宽度（</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b="0" i="0" u="none" strike="noStrike" dirty="0">
                          <a:solidFill>
                            <a:schemeClr val="dk1"/>
                          </a:solidFill>
                          <a:effectLst/>
                          <a:latin typeface="黑体" panose="02010609060101010101" pitchFamily="49" charset="-122"/>
                          <a:ea typeface="黑体" panose="02010609060101010101" pitchFamily="49" charset="-122"/>
                        </a:rPr>
                        <a:t>连廊宽度（</a:t>
                      </a:r>
                      <a:r>
                        <a:rPr lang="en-US" altLang="zh-CN" sz="700" b="0" i="0" u="none" strike="noStrike" dirty="0">
                          <a:solidFill>
                            <a:schemeClr val="dk1"/>
                          </a:solidFill>
                          <a:effectLst/>
                          <a:latin typeface="黑体" panose="02010609060101010101" pitchFamily="49" charset="-122"/>
                          <a:ea typeface="黑体" panose="02010609060101010101" pitchFamily="49" charset="-122"/>
                        </a:rPr>
                        <a:t>mm</a:t>
                      </a:r>
                      <a:r>
                        <a:rPr lang="zh-CN" altLang="en-US" sz="700" b="0" i="0" u="none" strike="noStrike" dirty="0">
                          <a:solidFill>
                            <a:schemeClr val="dk1"/>
                          </a:solidFill>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加装位置</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入户方式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0554">
                <a:tc vMerge="1">
                  <a:tcPr/>
                </a:tc>
                <a:tc vMerge="1">
                  <a:tcPr/>
                </a:tc>
                <a:tc vMerge="1">
                  <a:tcPr/>
                </a:tc>
                <a:tc>
                  <a:txBody>
                    <a:bodyPr/>
                    <a:lstStyle/>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A≤</a:t>
                      </a:r>
                      <a:r>
                        <a:rPr lang="en-US" altLang="zh-CN" sz="700" dirty="0">
                          <a:solidFill>
                            <a:schemeClr val="tx1"/>
                          </a:solidFill>
                          <a:latin typeface="微软雅黑" panose="020B0503020204020204" pitchFamily="34" charset="-122"/>
                          <a:ea typeface="微软雅黑" panose="020B0503020204020204" pitchFamily="34" charset="-122"/>
                          <a:sym typeface="+mn-ea"/>
                        </a:rPr>
                        <a:t>15</a:t>
                      </a:r>
                      <a:r>
                        <a:rPr lang="zh-CN" altLang="en-US" sz="700" dirty="0">
                          <a:solidFill>
                            <a:schemeClr val="tx1"/>
                          </a:solidFill>
                          <a:latin typeface="微软雅黑" panose="020B0503020204020204" pitchFamily="34" charset="-122"/>
                          <a:ea typeface="微软雅黑" panose="020B0503020204020204" pitchFamily="34" charset="-122"/>
                          <a:sym typeface="+mn-ea"/>
                        </a:rPr>
                        <a:t>00</a:t>
                      </a:r>
                      <a:endParaRPr lang="zh-CN" altLang="en-US" sz="700" kern="1200" dirty="0">
                        <a:solidFill>
                          <a:schemeClr val="tx1"/>
                        </a:solidFill>
                        <a:latin typeface="微软雅黑" panose="020B0503020204020204" pitchFamily="34" charset="-122"/>
                        <a:ea typeface="微软雅黑" panose="020B0503020204020204" pitchFamily="34" charset="-122"/>
                        <a:cs typeface="+mn-cs"/>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B≤</a:t>
                      </a:r>
                      <a:r>
                        <a:rPr lang="en-US" altLang="zh-CN" sz="700" dirty="0">
                          <a:solidFill>
                            <a:schemeClr val="tx1"/>
                          </a:solidFill>
                          <a:latin typeface="微软雅黑" panose="020B0503020204020204" pitchFamily="34" charset="-122"/>
                          <a:ea typeface="微软雅黑" panose="020B0503020204020204" pitchFamily="34" charset="-122"/>
                          <a:sym typeface="+mn-ea"/>
                        </a:rPr>
                        <a:t>25</a:t>
                      </a:r>
                      <a:r>
                        <a:rPr lang="zh-CN" altLang="en-US" sz="700" dirty="0">
                          <a:solidFill>
                            <a:schemeClr val="tx1"/>
                          </a:solidFill>
                          <a:latin typeface="微软雅黑" panose="020B0503020204020204" pitchFamily="34" charset="-122"/>
                          <a:ea typeface="微软雅黑" panose="020B0503020204020204" pitchFamily="34" charset="-122"/>
                          <a:sym typeface="+mn-ea"/>
                        </a:rPr>
                        <a:t>00</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r>
                        <a:rPr lang="zh-CN" altLang="en-US" sz="700" dirty="0">
                          <a:effectLst/>
                          <a:latin typeface="黑体" panose="02010609060101010101" pitchFamily="49" charset="-122"/>
                          <a:ea typeface="黑体" panose="02010609060101010101" pitchFamily="49" charset="-122"/>
                          <a:sym typeface="+mn-ea"/>
                        </a:rPr>
                        <a:t>不小于</a:t>
                      </a:r>
                      <a:r>
                        <a:rPr lang="en-US" altLang="zh-CN" sz="700" dirty="0">
                          <a:effectLst/>
                          <a:latin typeface="黑体" panose="02010609060101010101" pitchFamily="49" charset="-122"/>
                          <a:ea typeface="黑体" panose="02010609060101010101" pitchFamily="49" charset="-122"/>
                          <a:sym typeface="+mn-ea"/>
                        </a:rPr>
                        <a:t>1200</a:t>
                      </a:r>
                      <a:endParaRPr lang="en-US" altLang="zh-CN" sz="70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1424940" rtl="0" eaLnBrk="1" latinLnBrk="0" hangingPunct="1"/>
                      <a:r>
                        <a:rPr lang="en-US" altLang="zh-CN" sz="700" dirty="0">
                          <a:solidFill>
                            <a:schemeClr val="tx1"/>
                          </a:solidFill>
                          <a:latin typeface="微软雅黑" panose="020B0503020204020204" pitchFamily="34" charset="-122"/>
                          <a:ea typeface="微软雅黑" panose="020B0503020204020204" pitchFamily="34" charset="-122"/>
                          <a:sym typeface="+mn-ea"/>
                        </a:rPr>
                        <a:t>1200</a:t>
                      </a:r>
                      <a:r>
                        <a:rPr lang="en-US" sz="700" dirty="0">
                          <a:solidFill>
                            <a:schemeClr val="tx1"/>
                          </a:solidFill>
                          <a:latin typeface="微软雅黑" panose="020B0503020204020204" pitchFamily="34" charset="-122"/>
                          <a:ea typeface="微软雅黑" panose="020B0503020204020204" pitchFamily="34" charset="-122"/>
                          <a:sym typeface="+mn-ea"/>
                        </a:rPr>
                        <a:t>≤C≤1550</a:t>
                      </a:r>
                      <a:endParaRPr lang="en-US" sz="700" dirty="0">
                        <a:solidFill>
                          <a:schemeClr val="tx1"/>
                        </a:solidFill>
                        <a:latin typeface="微软雅黑" panose="020B0503020204020204" pitchFamily="34" charset="-122"/>
                        <a:ea typeface="微软雅黑" panose="020B0503020204020204" pitchFamily="34" charset="-122"/>
                        <a:sym typeface="+mn-ea"/>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（长度小于</a:t>
                      </a:r>
                      <a:r>
                        <a:rPr lang="en-US" altLang="zh-CN" sz="700" dirty="0">
                          <a:solidFill>
                            <a:schemeClr val="tx1"/>
                          </a:solidFill>
                          <a:latin typeface="微软雅黑" panose="020B0503020204020204" pitchFamily="34" charset="-122"/>
                          <a:ea typeface="微软雅黑" panose="020B0503020204020204" pitchFamily="34" charset="-122"/>
                          <a:sym typeface="+mn-ea"/>
                        </a:rPr>
                        <a:t>5800</a:t>
                      </a:r>
                      <a:r>
                        <a:rPr lang="zh-CN" altLang="en-US" sz="700" dirty="0">
                          <a:solidFill>
                            <a:schemeClr val="tx1"/>
                          </a:solidFill>
                          <a:latin typeface="微软雅黑" panose="020B0503020204020204" pitchFamily="34" charset="-122"/>
                          <a:ea typeface="微软雅黑" panose="020B0503020204020204" pitchFamily="34" charset="-122"/>
                          <a:sym typeface="+mn-ea"/>
                        </a:rPr>
                        <a:t>）</a:t>
                      </a:r>
                      <a:endParaRPr lang="en-US" altLang="zh-CN" sz="700" u="none" strike="noStrike" dirty="0">
                        <a:effectLst/>
                        <a:latin typeface="黑体" panose="02010609060101010101" pitchFamily="49" charset="-122"/>
                        <a:ea typeface="黑体" panose="02010609060101010101" pitchFamily="49" charset="-122"/>
                        <a:sym typeface="+mn-ea"/>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marL="0" marR="0" lvl="0" indent="0" algn="ctr" defTabSz="1424940" rtl="0" eaLnBrk="1" fontAlgn="auto" latinLnBrk="0" hangingPunct="1">
                        <a:lnSpc>
                          <a:spcPct val="100000"/>
                        </a:lnSpc>
                        <a:spcBef>
                          <a:spcPts val="0"/>
                        </a:spcBef>
                        <a:spcAft>
                          <a:spcPts val="0"/>
                        </a:spcAft>
                        <a:buClrTx/>
                        <a:buSzTx/>
                        <a:buFontTx/>
                        <a:buNone/>
                        <a:defRPr/>
                      </a:pPr>
                      <a:r>
                        <a:rPr lang="zh-CN" altLang="en-US" sz="700" dirty="0">
                          <a:solidFill>
                            <a:schemeClr val="tx1"/>
                          </a:solidFill>
                          <a:latin typeface="微软雅黑" panose="020B0503020204020204" pitchFamily="34" charset="-122"/>
                          <a:ea typeface="微软雅黑" panose="020B0503020204020204" pitchFamily="34" charset="-122"/>
                          <a:sym typeface="+mn-ea"/>
                        </a:rPr>
                        <a:t>设置在楼宇入口，结合楼梯休息平台加装</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错层入户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电梯选型推荐</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荷载人数</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建议梯井尺寸</a:t>
                      </a:r>
                      <a:r>
                        <a:rPr lang="zh-CN" altLang="en-US" sz="700" dirty="0">
                          <a:effectLst/>
                          <a:latin typeface="黑体" panose="02010609060101010101" pitchFamily="49" charset="-122"/>
                          <a:ea typeface="黑体" panose="02010609060101010101" pitchFamily="49" charset="-122"/>
                          <a:sym typeface="+mn-ea"/>
                        </a:rPr>
                        <a:t>（</a:t>
                      </a:r>
                      <a:r>
                        <a:rPr lang="en-US" altLang="zh-CN" sz="700" dirty="0">
                          <a:effectLst/>
                          <a:latin typeface="黑体" panose="02010609060101010101" pitchFamily="49" charset="-122"/>
                          <a:ea typeface="黑体" panose="02010609060101010101" pitchFamily="49" charset="-122"/>
                          <a:sym typeface="+mn-ea"/>
                        </a:rPr>
                        <a:t>AxB</a:t>
                      </a:r>
                      <a:r>
                        <a:rPr lang="zh-CN" altLang="en-US" sz="700" dirty="0">
                          <a:effectLst/>
                          <a:latin typeface="黑体" panose="02010609060101010101" pitchFamily="49" charset="-122"/>
                          <a:ea typeface="黑体" panose="02010609060101010101" pitchFamily="49" charset="-122"/>
                          <a:sym typeface="+mn-ea"/>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电梯总载重</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132745">
                <a:tc vMerge="1">
                  <a:tcPr/>
                </a:tc>
                <a:tc vMerge="1">
                  <a:tcPr/>
                </a:tc>
                <a:tc vMerge="1">
                  <a:tcPr/>
                </a:tc>
                <a:tc gridSpan="2">
                  <a:txBody>
                    <a:bodyPr/>
                    <a:lstStyle/>
                    <a:p>
                      <a:pPr algn="ctr" fontAlgn="ctr"/>
                      <a:r>
                        <a:rPr lang="en-US" altLang="zh-CN" sz="700" b="0" i="0" u="none" strike="noStrike" dirty="0">
                          <a:solidFill>
                            <a:srgbClr val="000000"/>
                          </a:solidFill>
                          <a:effectLst/>
                          <a:latin typeface="黑体" panose="02010609060101010101" pitchFamily="49" charset="-122"/>
                          <a:ea typeface="黑体" panose="02010609060101010101" pitchFamily="49" charset="-122"/>
                        </a:rPr>
                        <a:t>6</a:t>
                      </a:r>
                      <a:endParaRPr lang="en-US" altLang="zh-CN"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1424940" rtl="0" eaLnBrk="1" fontAlgn="auto" latinLnBrk="0" hangingPunct="1">
                        <a:lnSpc>
                          <a:spcPct val="100000"/>
                        </a:lnSpc>
                        <a:spcBef>
                          <a:spcPts val="0"/>
                        </a:spcBef>
                        <a:spcAft>
                          <a:spcPts val="0"/>
                        </a:spcAft>
                        <a:buClrTx/>
                        <a:buSzTx/>
                        <a:buFontTx/>
                        <a:buNone/>
                        <a:defRPr/>
                      </a:pPr>
                      <a:r>
                        <a:rPr lang="en-US" altLang="zh-CN" sz="700" dirty="0">
                          <a:solidFill>
                            <a:schemeClr val="tx1"/>
                          </a:solidFill>
                          <a:latin typeface="微软雅黑" panose="020B0503020204020204" pitchFamily="34" charset="-122"/>
                          <a:ea typeface="微软雅黑" panose="020B0503020204020204" pitchFamily="34" charset="-122"/>
                          <a:sym typeface="+mn-ea"/>
                        </a:rPr>
                        <a:t>1250x2300</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载重</a:t>
                      </a:r>
                      <a:r>
                        <a:rPr lang="en-US" altLang="zh-CN" sz="700" u="none" strike="noStrike" dirty="0">
                          <a:effectLst/>
                          <a:latin typeface="黑体" panose="02010609060101010101" pitchFamily="49" charset="-122"/>
                          <a:ea typeface="黑体" panose="02010609060101010101" pitchFamily="49" charset="-122"/>
                        </a:rPr>
                        <a:t>450</a:t>
                      </a:r>
                      <a:r>
                        <a:rPr lang="en-US" sz="700" u="none" strike="noStrike" dirty="0">
                          <a:effectLst/>
                          <a:latin typeface="黑体" panose="02010609060101010101" pitchFamily="49" charset="-122"/>
                          <a:ea typeface="黑体" panose="02010609060101010101" pitchFamily="49" charset="-122"/>
                        </a:rPr>
                        <a:t>kg</a:t>
                      </a:r>
                      <a:endParaRPr 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梯井、连廊形式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外立面材料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70089">
                <a:tc vMerge="1">
                  <a:tcPr/>
                </a:tc>
                <a:tc vMerge="1">
                  <a:tcPr/>
                </a:tc>
                <a:tc vMerge="1">
                  <a:tcPr/>
                </a:tc>
                <a:tc gridSpan="3">
                  <a:txBody>
                    <a:bodyPr/>
                    <a:lstStyle/>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钢结构梯井、半开敞式连廊</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spcBef>
                          <a:spcPts val="0"/>
                        </a:spcBef>
                        <a:buClrTx/>
                        <a:buSzTx/>
                        <a:buFontTx/>
                      </a:pPr>
                      <a:r>
                        <a:rPr lang="zh-CN" altLang="en-US" sz="700" dirty="0">
                          <a:effectLst/>
                          <a:latin typeface="黑体" panose="02010609060101010101" pitchFamily="49" charset="-122"/>
                          <a:ea typeface="黑体" panose="02010609060101010101" pitchFamily="49" charset="-122"/>
                          <a:sym typeface="+mn-ea"/>
                        </a:rPr>
                        <a:t>透明钢化玻璃</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0">
                <a:tc vMerge="1">
                  <a:tcPr/>
                </a:tc>
                <a:tc rowSpan="2">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14</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16</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20</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22</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23</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栋</a:t>
                      </a:r>
                      <a:endParaRPr lang="zh-CN" altLang="en-US" sz="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电梯风貌示意</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35961">
                <a:tc vMerge="1">
                  <a:tcPr/>
                </a:tc>
                <a:tc vMerge="1">
                  <a:tcPr/>
                </a:tc>
                <a:tc vMerge="1">
                  <a:tcPr/>
                </a:tc>
                <a:tc rowSpan="2"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cPr/>
                </a:tc>
                <a:tc rowSpan="2" hMerge="1">
                  <a:tcPr/>
                </a:tc>
                <a:tc rowSpan="2" hMerge="1">
                  <a:tcPr/>
                </a:tc>
                <a:tc rowSpan="2" hMerge="1">
                  <a:tcPr/>
                </a:tc>
                <a:tc rowSpan="2" hMerge="1">
                  <a:tcPr/>
                </a:tc>
              </a:tr>
              <a:tr h="0">
                <a:tc vMerge="1">
                  <a:tcPr/>
                </a:tc>
                <a:tc row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gridSpan="6">
                  <a:tcPr/>
                </a:tc>
                <a:tc vMerge="1" hMerge="1">
                  <a:tcPr/>
                </a:tc>
                <a:tc vMerge="1" hMerge="1">
                  <a:tcPr/>
                </a:tc>
                <a:tc vMerge="1" hMerge="1">
                  <a:tcPr/>
                </a:tc>
                <a:tc vMerge="1" hMerge="1">
                  <a:tcPr/>
                </a:tc>
                <a:tc vMerge="1" hMerge="1">
                  <a:tcPr/>
                </a:tc>
              </a:tr>
              <a:tr h="1459647">
                <a:tc vMerge="1">
                  <a:tcPr/>
                </a:tc>
                <a:tc v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hMerge="1">
                  <a:tcPr/>
                </a:tc>
                <a:tc hMerge="1">
                  <a:tcPr/>
                </a:tc>
                <a:tc hMerge="1">
                  <a:tcPr/>
                </a:tc>
              </a:tr>
            </a:tbl>
          </a:graphicData>
        </a:graphic>
      </p:graphicFrame>
      <p:graphicFrame>
        <p:nvGraphicFramePr>
          <p:cNvPr id="54" name="表格 53"/>
          <p:cNvGraphicFramePr>
            <a:graphicFrameLocks noGrp="1"/>
          </p:cNvGraphicFramePr>
          <p:nvPr>
            <p:custDataLst>
              <p:tags r:id="rId2"/>
            </p:custDataLst>
          </p:nvPr>
        </p:nvGraphicFramePr>
        <p:xfrm>
          <a:off x="666750" y="3175"/>
          <a:ext cx="9342438" cy="4176713"/>
        </p:xfrm>
        <a:graphic>
          <a:graphicData uri="http://schemas.openxmlformats.org/drawingml/2006/table">
            <a:tbl>
              <a:tblPr>
                <a:tableStyleId>{5C22544A-7EE6-4342-B048-85BDC9FD1C3A}</a:tableStyleId>
              </a:tblPr>
              <a:tblGrid>
                <a:gridCol w="648084"/>
                <a:gridCol w="2088274"/>
                <a:gridCol w="1949450"/>
                <a:gridCol w="694654"/>
                <a:gridCol w="883664"/>
                <a:gridCol w="720789"/>
                <a:gridCol w="864113"/>
                <a:gridCol w="936123"/>
                <a:gridCol w="557287"/>
              </a:tblGrid>
              <a:tr h="845375">
                <a:tc gridSpan="9">
                  <a:txBody>
                    <a:bodyPr/>
                    <a:lstStyle/>
                    <a:p>
                      <a:pPr algn="ctr" fontAlgn="ctr"/>
                      <a:r>
                        <a:rPr lang="zh-CN" altLang="en-US" sz="2000" b="1" dirty="0">
                          <a:solidFill>
                            <a:schemeClr val="bg1"/>
                          </a:solidFill>
                          <a:effectLst/>
                          <a:latin typeface="黑体" panose="02010609060101010101" pitchFamily="49" charset="-122"/>
                          <a:ea typeface="黑体" panose="02010609060101010101" pitchFamily="49" charset="-122"/>
                          <a:sym typeface="+mn-ea"/>
                        </a:rPr>
                        <a:t>广州市白云区汇雅花园成片连片加装电梯设计方案公布</a:t>
                      </a:r>
                      <a:endParaRPr lang="en-US" altLang="zh-CN" sz="2000" b="1" i="0" u="none" strike="noStrike" dirty="0">
                        <a:solidFill>
                          <a:schemeClr val="bg1"/>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0909"/>
                    </a:solidFill>
                  </a:tcPr>
                </a:tc>
                <a:tc hMerge="1">
                  <a:tcPr/>
                </a:tc>
                <a:tc hMerge="1">
                  <a:tcPr/>
                </a:tc>
                <a:tc hMerge="1">
                  <a:tcPr/>
                </a:tc>
                <a:tc hMerge="1">
                  <a:tcPr/>
                </a:tc>
                <a:tc hMerge="1">
                  <a:tcPr/>
                </a:tc>
                <a:tc hMerge="1">
                  <a:tcPr/>
                </a:tc>
                <a:tc hMerge="1">
                  <a:tcPr/>
                </a:tc>
                <a:tc hMerge="1">
                  <a:tcPr/>
                </a:tc>
              </a:tr>
              <a:tr h="147468">
                <a:tc rowSpan="13">
                  <a:txBody>
                    <a:bodyPr/>
                    <a:lstStyle/>
                    <a:p>
                      <a:pPr algn="ctr" fontAlgn="ct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适用范围</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电梯样式示意图</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电梯加装范围及形式要求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292672">
                <a:tc vMerge="1">
                  <a:tcPr/>
                </a:tc>
                <a:tc rowSpan="8">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2">
                  <a:txBody>
                    <a:bodyPr/>
                    <a:lstStyle/>
                    <a:p>
                      <a:pPr algn="ctr" fontAlgn="ct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梯井尺寸（</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住宅入口宽度（</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b="0" i="0" u="none" strike="noStrike" dirty="0">
                          <a:solidFill>
                            <a:schemeClr val="dk1"/>
                          </a:solidFill>
                          <a:effectLst/>
                          <a:latin typeface="黑体" panose="02010609060101010101" pitchFamily="49" charset="-122"/>
                          <a:ea typeface="黑体" panose="02010609060101010101" pitchFamily="49" charset="-122"/>
                        </a:rPr>
                        <a:t>连廊长度（</a:t>
                      </a:r>
                      <a:r>
                        <a:rPr lang="en-US" altLang="zh-CN" sz="700" b="0" i="0" u="none" strike="noStrike" dirty="0">
                          <a:solidFill>
                            <a:schemeClr val="dk1"/>
                          </a:solidFill>
                          <a:effectLst/>
                          <a:latin typeface="黑体" panose="02010609060101010101" pitchFamily="49" charset="-122"/>
                          <a:ea typeface="黑体" panose="02010609060101010101" pitchFamily="49" charset="-122"/>
                        </a:rPr>
                        <a:t>mm</a:t>
                      </a:r>
                      <a:r>
                        <a:rPr lang="zh-CN" altLang="en-US" sz="700" b="0" i="0" u="none" strike="noStrike" dirty="0">
                          <a:solidFill>
                            <a:schemeClr val="dk1"/>
                          </a:solidFill>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加装位置</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入户方式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1546">
                <a:tc vMerge="1">
                  <a:tcPr/>
                </a:tc>
                <a:tc vMerge="1">
                  <a:tcPr/>
                </a:tc>
                <a:tc vMerge="1">
                  <a:tcPr/>
                </a:tc>
                <a:tc>
                  <a:txBody>
                    <a:bodyPr/>
                    <a:lstStyle/>
                    <a:p>
                      <a:pPr marL="0" algn="ctr" defTabSz="1424940" rtl="0" eaLnBrk="1" latinLnBrk="0" hangingPunct="1"/>
                      <a:r>
                        <a:rPr lang="en-US" altLang="zh-CN" sz="700" dirty="0">
                          <a:solidFill>
                            <a:schemeClr val="tx1"/>
                          </a:solidFill>
                          <a:latin typeface="微软雅黑" panose="020B0503020204020204" pitchFamily="34" charset="-122"/>
                          <a:ea typeface="微软雅黑" panose="020B0503020204020204" pitchFamily="34" charset="-122"/>
                          <a:sym typeface="+mn-ea"/>
                        </a:rPr>
                        <a:t>A≤1200</a:t>
                      </a:r>
                      <a:endParaRPr lang="en-US" altLang="zh-CN" sz="700" kern="1200" dirty="0">
                        <a:solidFill>
                          <a:schemeClr val="tx1"/>
                        </a:solidFill>
                        <a:latin typeface="微软雅黑" panose="020B0503020204020204" pitchFamily="34" charset="-122"/>
                        <a:ea typeface="微软雅黑" panose="020B0503020204020204" pitchFamily="34" charset="-122"/>
                        <a:cs typeface="+mn-cs"/>
                      </a:endParaRPr>
                    </a:p>
                    <a:p>
                      <a:pPr marL="0" algn="ctr" defTabSz="1424940" rtl="0" eaLnBrk="1" latinLnBrk="0" hangingPunct="1"/>
                      <a:r>
                        <a:rPr lang="en-US" altLang="zh-CN" sz="700" dirty="0">
                          <a:solidFill>
                            <a:schemeClr val="tx1"/>
                          </a:solidFill>
                          <a:latin typeface="微软雅黑" panose="020B0503020204020204" pitchFamily="34" charset="-122"/>
                          <a:ea typeface="微软雅黑" panose="020B0503020204020204" pitchFamily="34" charset="-122"/>
                          <a:sym typeface="+mn-ea"/>
                        </a:rPr>
                        <a:t>B≤2500</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不小于</a:t>
                      </a:r>
                      <a:r>
                        <a:rPr lang="en-US" altLang="zh-CN" sz="700" u="none" strike="noStrike" dirty="0">
                          <a:effectLst/>
                          <a:latin typeface="黑体" panose="02010609060101010101" pitchFamily="49" charset="-122"/>
                          <a:ea typeface="黑体" panose="02010609060101010101" pitchFamily="49" charset="-122"/>
                        </a:rPr>
                        <a:t>1200</a:t>
                      </a:r>
                      <a:endParaRPr lang="en-US" altLang="zh-CN" sz="700" u="none" strike="noStrike" dirty="0">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algn="ctr" defTabSz="1043305" rtl="0" eaLnBrk="1" fontAlgn="ctr" latinLnBrk="0" hangingPunct="1">
                        <a:lnSpc>
                          <a:spcPct val="100000"/>
                        </a:lnSpc>
                        <a:buClrTx/>
                        <a:buSzTx/>
                        <a:buFontTx/>
                        <a:buNone/>
                      </a:pPr>
                      <a:r>
                        <a:rPr lang="en-US" sz="700" dirty="0">
                          <a:solidFill>
                            <a:schemeClr val="tx1"/>
                          </a:solidFill>
                          <a:latin typeface="微软雅黑" panose="020B0503020204020204" pitchFamily="34" charset="-122"/>
                          <a:ea typeface="微软雅黑" panose="020B0503020204020204" pitchFamily="34" charset="-122"/>
                          <a:sym typeface="+mn-ea"/>
                        </a:rPr>
                        <a:t>C≤2500</a:t>
                      </a:r>
                      <a:endParaRPr lang="en-US" altLang="zh-CN" sz="700" b="0" i="0" u="none" strike="noStrike" dirty="0">
                        <a:effectLst/>
                        <a:latin typeface="黑体" panose="02010609060101010101" pitchFamily="49" charset="-122"/>
                        <a:ea typeface="黑体" panose="02010609060101010101" pitchFamily="49" charset="-122"/>
                        <a:sym typeface="+mn-ea"/>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marL="0" marR="0" lvl="0" indent="0" algn="ctr" defTabSz="1424940" rtl="0" eaLnBrk="1" fontAlgn="auto" latinLnBrk="0" hangingPunct="1">
                        <a:lnSpc>
                          <a:spcPct val="100000"/>
                        </a:lnSpc>
                        <a:spcBef>
                          <a:spcPts val="0"/>
                        </a:spcBef>
                        <a:spcAft>
                          <a:spcPts val="0"/>
                        </a:spcAft>
                        <a:buClrTx/>
                        <a:buSzTx/>
                        <a:buFontTx/>
                        <a:buNone/>
                        <a:defRPr/>
                      </a:pPr>
                      <a:r>
                        <a:rPr lang="zh-CN" altLang="en-US" sz="700" dirty="0">
                          <a:solidFill>
                            <a:schemeClr val="tx1"/>
                          </a:solidFill>
                          <a:latin typeface="微软雅黑" panose="020B0503020204020204" pitchFamily="34" charset="-122"/>
                          <a:ea typeface="微软雅黑" panose="020B0503020204020204" pitchFamily="34" charset="-122"/>
                          <a:sym typeface="+mn-ea"/>
                        </a:rPr>
                        <a:t>设置在楼宇入口，结合楼梯休息平台加装　</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错层入户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电梯选型推荐</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荷载人数</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建议梯井尺寸（</a:t>
                      </a:r>
                      <a:r>
                        <a:rPr lang="en-US" altLang="zh-CN" sz="700" u="none" strike="noStrike" dirty="0">
                          <a:effectLst/>
                          <a:latin typeface="黑体" panose="02010609060101010101" pitchFamily="49" charset="-122"/>
                          <a:ea typeface="黑体" panose="02010609060101010101" pitchFamily="49" charset="-122"/>
                        </a:rPr>
                        <a:t>AxB</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电梯总载重</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133082">
                <a:tc vMerge="1">
                  <a:tcPr/>
                </a:tc>
                <a:tc vMerge="1">
                  <a:tcPr/>
                </a:tc>
                <a:tc vMerge="1">
                  <a:tcPr/>
                </a:tc>
                <a:tc gridSpan="2">
                  <a:txBody>
                    <a:bodyPr/>
                    <a:lstStyle/>
                    <a:p>
                      <a:pPr algn="ctr" fontAlgn="ctr"/>
                      <a:r>
                        <a:rPr lang="en-US" altLang="zh-CN" sz="700" b="0" i="0" u="none" strike="noStrike" dirty="0">
                          <a:solidFill>
                            <a:srgbClr val="000000"/>
                          </a:solidFill>
                          <a:effectLst/>
                          <a:latin typeface="黑体" panose="02010609060101010101" pitchFamily="49" charset="-122"/>
                          <a:ea typeface="黑体" panose="02010609060101010101" pitchFamily="49" charset="-122"/>
                        </a:rPr>
                        <a:t>6</a:t>
                      </a:r>
                      <a:endParaRPr lang="en-US" altLang="zh-CN"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1424940" rtl="0" eaLnBrk="1" fontAlgn="auto" latinLnBrk="0" hangingPunct="1">
                        <a:lnSpc>
                          <a:spcPct val="100000"/>
                        </a:lnSpc>
                        <a:spcBef>
                          <a:spcPts val="0"/>
                        </a:spcBef>
                        <a:spcAft>
                          <a:spcPts val="0"/>
                        </a:spcAft>
                        <a:buClrTx/>
                        <a:buSzTx/>
                        <a:buFontTx/>
                        <a:buNone/>
                        <a:defRPr/>
                      </a:pPr>
                      <a:r>
                        <a:rPr lang="en-US" altLang="zh-CN" sz="700" dirty="0">
                          <a:solidFill>
                            <a:schemeClr val="tx1"/>
                          </a:solidFill>
                          <a:latin typeface="微软雅黑" panose="020B0503020204020204" pitchFamily="34" charset="-122"/>
                          <a:ea typeface="微软雅黑" panose="020B0503020204020204" pitchFamily="34" charset="-122"/>
                          <a:sym typeface="+mn-ea"/>
                        </a:rPr>
                        <a:t>1150x2300</a:t>
                      </a:r>
                      <a:endParaRPr lang="en-US" altLang="zh-CN" sz="700" b="0" i="0" u="none" strike="noStrike" dirty="0">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载重</a:t>
                      </a:r>
                      <a:r>
                        <a:rPr lang="en-US" altLang="zh-CN" sz="700" u="none" strike="noStrike" dirty="0">
                          <a:effectLst/>
                          <a:latin typeface="黑体" panose="02010609060101010101" pitchFamily="49" charset="-122"/>
                          <a:ea typeface="黑体" panose="02010609060101010101" pitchFamily="49" charset="-122"/>
                        </a:rPr>
                        <a:t>450</a:t>
                      </a:r>
                      <a:r>
                        <a:rPr lang="en-US" sz="700" u="none" strike="noStrike" dirty="0">
                          <a:effectLst/>
                          <a:latin typeface="黑体" panose="02010609060101010101" pitchFamily="49" charset="-122"/>
                          <a:ea typeface="黑体" panose="02010609060101010101" pitchFamily="49" charset="-122"/>
                        </a:rPr>
                        <a:t>kg</a:t>
                      </a:r>
                      <a:endParaRPr 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3">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zh-CN" altLang="en-US" sz="700" u="none" strike="noStrike" dirty="0">
                          <a:effectLst/>
                          <a:latin typeface="黑体" panose="02010609060101010101" pitchFamily="49" charset="-122"/>
                          <a:ea typeface="黑体" panose="02010609060101010101" pitchFamily="49" charset="-122"/>
                        </a:rPr>
                        <a:t>　　梯井、连廊形式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外立面材料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70521">
                <a:tc vMerge="1">
                  <a:tcPr/>
                </a:tc>
                <a:tc vMerge="1">
                  <a:tcPr/>
                </a:tc>
                <a:tc vMerge="1">
                  <a:tcPr/>
                </a:tc>
                <a:tc gridSpan="3">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zh-CN" altLang="en-US" sz="700" dirty="0">
                          <a:solidFill>
                            <a:schemeClr val="tx1"/>
                          </a:solidFill>
                          <a:latin typeface="微软雅黑" panose="020B0503020204020204" pitchFamily="34" charset="-122"/>
                          <a:ea typeface="微软雅黑" panose="020B0503020204020204" pitchFamily="34" charset="-122"/>
                          <a:sym typeface="+mn-ea"/>
                        </a:rPr>
                        <a:t>钢结构梯井、直接与休息平台连接</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a:r>
                        <a:rPr lang="zh-CN" altLang="en-US" sz="700" u="none" strike="noStrike" dirty="0">
                          <a:effectLst/>
                          <a:latin typeface="黑体" panose="02010609060101010101" pitchFamily="49" charset="-122"/>
                          <a:ea typeface="黑体" panose="02010609060101010101" pitchFamily="49" charset="-122"/>
                        </a:rPr>
                        <a:t>　</a:t>
                      </a:r>
                      <a:r>
                        <a:rPr lang="zh-CN" altLang="en-US" sz="700" dirty="0">
                          <a:solidFill>
                            <a:schemeClr val="tx1"/>
                          </a:solidFill>
                          <a:latin typeface="微软雅黑" panose="020B0503020204020204" pitchFamily="34" charset="-122"/>
                          <a:ea typeface="微软雅黑" panose="020B0503020204020204" pitchFamily="34" charset="-122"/>
                          <a:sym typeface="+mn-ea"/>
                        </a:rPr>
                        <a:t>透明钢化玻璃</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0">
                <a:tc vMerge="1">
                  <a:tcPr/>
                </a:tc>
                <a:tc rowSpan="2">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4</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6</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7</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8</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9</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10</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11</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12</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栋</a:t>
                      </a:r>
                      <a:endPar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电梯风貌示意</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36308">
                <a:tc vMerge="1">
                  <a:tcPr/>
                </a:tc>
                <a:tc vMerge="1">
                  <a:tcPr/>
                </a:tc>
                <a:tc vMerge="1">
                  <a:tcPr/>
                </a:tc>
                <a:tc rowSpan="2"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cPr/>
                </a:tc>
                <a:tc rowSpan="2" hMerge="1">
                  <a:tcPr/>
                </a:tc>
                <a:tc rowSpan="2" hMerge="1">
                  <a:tcPr/>
                </a:tc>
                <a:tc rowSpan="2" hMerge="1">
                  <a:tcPr/>
                </a:tc>
                <a:tc rowSpan="2" hMerge="1">
                  <a:tcPr/>
                </a:tc>
              </a:tr>
              <a:tr h="0">
                <a:tc vMerge="1">
                  <a:tcPr/>
                </a:tc>
                <a:tc row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gridSpan="6">
                  <a:tcPr/>
                </a:tc>
                <a:tc vMerge="1" hMerge="1">
                  <a:tcPr/>
                </a:tc>
                <a:tc vMerge="1" hMerge="1">
                  <a:tcPr/>
                </a:tc>
                <a:tc vMerge="1" hMerge="1">
                  <a:tcPr/>
                </a:tc>
                <a:tc vMerge="1" hMerge="1">
                  <a:tcPr/>
                </a:tc>
                <a:tc vMerge="1" hMerge="1">
                  <a:tcPr/>
                </a:tc>
              </a:tr>
              <a:tr h="1463362">
                <a:tc vMerge="1">
                  <a:tcPr/>
                </a:tc>
                <a:tc v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hMerge="1">
                  <a:tcPr/>
                </a:tc>
                <a:tc hMerge="1">
                  <a:tcPr/>
                </a:tc>
                <a:tc hMerge="1">
                  <a:tcPr/>
                </a:tc>
              </a:tr>
            </a:tbl>
          </a:graphicData>
        </a:graphic>
      </p:graphicFrame>
      <p:sp>
        <p:nvSpPr>
          <p:cNvPr id="9345" name="TextBox 31"/>
          <p:cNvSpPr txBox="1"/>
          <p:nvPr/>
        </p:nvSpPr>
        <p:spPr>
          <a:xfrm>
            <a:off x="742950" y="1981200"/>
            <a:ext cx="431800" cy="1476375"/>
          </a:xfrm>
          <a:prstGeom prst="rect">
            <a:avLst/>
          </a:prstGeom>
          <a:noFill/>
          <a:ln w="9525">
            <a:noFill/>
          </a:ln>
        </p:spPr>
        <p:txBody>
          <a:bodyPr>
            <a:spAutoFit/>
          </a:bodyPr>
          <a:p>
            <a:pPr algn="ctr" eaLnBrk="1" hangingPunct="1">
              <a:lnSpc>
                <a:spcPct val="150000"/>
              </a:lnSpc>
            </a:pPr>
            <a:r>
              <a:rPr lang="zh-CN" altLang="en-US" sz="1200" b="1" dirty="0">
                <a:latin typeface="黑体" panose="02010609060101010101" pitchFamily="49" charset="-122"/>
                <a:ea typeface="黑体" panose="02010609060101010101" pitchFamily="49" charset="-122"/>
              </a:rPr>
              <a:t>电梯样式一</a:t>
            </a:r>
            <a:endParaRPr lang="en-US" altLang="zh-CN" sz="1200" b="1" dirty="0">
              <a:latin typeface="黑体" panose="02010609060101010101" pitchFamily="49" charset="-122"/>
              <a:ea typeface="黑体" panose="02010609060101010101" pitchFamily="49" charset="-122"/>
            </a:endParaRPr>
          </a:p>
        </p:txBody>
      </p:sp>
      <p:sp>
        <p:nvSpPr>
          <p:cNvPr id="9364" name="TextBox 31"/>
          <p:cNvSpPr txBox="1"/>
          <p:nvPr/>
        </p:nvSpPr>
        <p:spPr>
          <a:xfrm>
            <a:off x="742950" y="5170488"/>
            <a:ext cx="431800" cy="1477962"/>
          </a:xfrm>
          <a:prstGeom prst="rect">
            <a:avLst/>
          </a:prstGeom>
          <a:noFill/>
          <a:ln w="9525">
            <a:noFill/>
          </a:ln>
        </p:spPr>
        <p:txBody>
          <a:bodyPr>
            <a:spAutoFit/>
          </a:bodyPr>
          <a:p>
            <a:pPr algn="ctr" eaLnBrk="1" hangingPunct="1">
              <a:lnSpc>
                <a:spcPct val="150000"/>
              </a:lnSpc>
            </a:pPr>
            <a:r>
              <a:rPr lang="zh-CN" altLang="en-US" sz="1200" b="1" dirty="0">
                <a:latin typeface="黑体" panose="02010609060101010101" pitchFamily="49" charset="-122"/>
                <a:ea typeface="黑体" panose="02010609060101010101" pitchFamily="49" charset="-122"/>
              </a:rPr>
              <a:t>电梯样式二</a:t>
            </a:r>
            <a:endParaRPr lang="en-US" altLang="zh-CN" sz="1200" b="1" dirty="0">
              <a:latin typeface="黑体" panose="02010609060101010101" pitchFamily="49" charset="-122"/>
              <a:ea typeface="黑体" panose="02010609060101010101" pitchFamily="49" charset="-122"/>
            </a:endParaRPr>
          </a:p>
        </p:txBody>
      </p:sp>
      <p:sp>
        <p:nvSpPr>
          <p:cNvPr id="9374" name="TextBox 31"/>
          <p:cNvSpPr txBox="1"/>
          <p:nvPr/>
        </p:nvSpPr>
        <p:spPr>
          <a:xfrm>
            <a:off x="3402330" y="5503545"/>
            <a:ext cx="1944688" cy="396875"/>
          </a:xfrm>
          <a:prstGeom prst="rect">
            <a:avLst/>
          </a:prstGeom>
          <a:noFill/>
          <a:ln w="9525">
            <a:noFill/>
          </a:ln>
        </p:spPr>
        <p:txBody>
          <a:bodyPr>
            <a:spAutoFit/>
          </a:bodyPr>
          <a:p>
            <a:pPr algn="ctr" eaLnBrk="1" hangingPunct="1">
              <a:lnSpc>
                <a:spcPct val="150000"/>
              </a:lnSpc>
            </a:pPr>
            <a:r>
              <a:rPr lang="zh-CN" altLang="en-US" sz="700" dirty="0">
                <a:latin typeface="微软雅黑" panose="020B0503020204020204" pitchFamily="34" charset="-122"/>
                <a:ea typeface="微软雅黑" panose="020B0503020204020204" pitchFamily="34" charset="-122"/>
              </a:rPr>
              <a:t>首层平面图</a:t>
            </a:r>
            <a:endParaRPr lang="en-US" altLang="zh-CN" sz="700" dirty="0">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600" dirty="0">
                <a:latin typeface="微软雅黑" panose="020B0503020204020204" pitchFamily="34" charset="-122"/>
                <a:ea typeface="微软雅黑" panose="020B0503020204020204" pitchFamily="34" charset="-122"/>
              </a:rPr>
              <a:t>（现状户型平面仅供示意）</a:t>
            </a:r>
            <a:endParaRPr lang="en-US" altLang="zh-CN" sz="600" dirty="0">
              <a:latin typeface="微软雅黑" panose="020B0503020204020204" pitchFamily="34" charset="-122"/>
              <a:ea typeface="微软雅黑" panose="020B0503020204020204" pitchFamily="34" charset="-122"/>
            </a:endParaRPr>
          </a:p>
        </p:txBody>
      </p:sp>
      <p:sp>
        <p:nvSpPr>
          <p:cNvPr id="9375" name="TextBox 31"/>
          <p:cNvSpPr txBox="1"/>
          <p:nvPr/>
        </p:nvSpPr>
        <p:spPr>
          <a:xfrm>
            <a:off x="3402330" y="7104380"/>
            <a:ext cx="1944688" cy="396875"/>
          </a:xfrm>
          <a:prstGeom prst="rect">
            <a:avLst/>
          </a:prstGeom>
          <a:noFill/>
          <a:ln w="9525">
            <a:noFill/>
          </a:ln>
        </p:spPr>
        <p:txBody>
          <a:bodyPr>
            <a:spAutoFit/>
          </a:bodyPr>
          <a:p>
            <a:pPr algn="ctr" eaLnBrk="1" hangingPunct="1">
              <a:lnSpc>
                <a:spcPct val="150000"/>
              </a:lnSpc>
            </a:pPr>
            <a:r>
              <a:rPr lang="zh-CN" altLang="en-US" sz="700" dirty="0">
                <a:latin typeface="微软雅黑" panose="020B0503020204020204" pitchFamily="34" charset="-122"/>
                <a:ea typeface="微软雅黑" panose="020B0503020204020204" pitchFamily="34" charset="-122"/>
              </a:rPr>
              <a:t>标准层平面图</a:t>
            </a:r>
            <a:endParaRPr lang="en-US" altLang="zh-CN" sz="700" dirty="0">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600" dirty="0">
                <a:latin typeface="微软雅黑" panose="020B0503020204020204" pitchFamily="34" charset="-122"/>
                <a:ea typeface="微软雅黑" panose="020B0503020204020204" pitchFamily="34" charset="-122"/>
              </a:rPr>
              <a:t>（现状户型平面仅供示意）</a:t>
            </a:r>
            <a:endParaRPr lang="en-US" altLang="zh-CN" sz="600" dirty="0">
              <a:latin typeface="微软雅黑" panose="020B0503020204020204" pitchFamily="34" charset="-122"/>
              <a:ea typeface="微软雅黑" panose="020B0503020204020204" pitchFamily="34" charset="-122"/>
            </a:endParaRPr>
          </a:p>
        </p:txBody>
      </p:sp>
      <p:grpSp>
        <p:nvGrpSpPr>
          <p:cNvPr id="160" name="组合 159"/>
          <p:cNvGrpSpPr/>
          <p:nvPr/>
        </p:nvGrpSpPr>
        <p:grpSpPr>
          <a:xfrm>
            <a:off x="3474720" y="1044575"/>
            <a:ext cx="1853565" cy="1451554"/>
            <a:chOff x="9214" y="2323"/>
            <a:chExt cx="3202" cy="2507"/>
          </a:xfrm>
        </p:grpSpPr>
        <p:pic>
          <p:nvPicPr>
            <p:cNvPr id="155" name="图片 154" descr="1"/>
            <p:cNvPicPr>
              <a:picLocks noChangeAspect="1"/>
            </p:cNvPicPr>
            <p:nvPr/>
          </p:nvPicPr>
          <p:blipFill>
            <a:blip r:embed="rId3"/>
            <a:srcRect l="9715" t="40351" r="56300" b="22024"/>
            <a:stretch>
              <a:fillRect/>
            </a:stretch>
          </p:blipFill>
          <p:spPr>
            <a:xfrm>
              <a:off x="9214" y="2323"/>
              <a:ext cx="3202" cy="2507"/>
            </a:xfrm>
            <a:prstGeom prst="rect">
              <a:avLst/>
            </a:prstGeom>
          </p:spPr>
        </p:pic>
        <p:grpSp>
          <p:nvGrpSpPr>
            <p:cNvPr id="156" name="组合 155"/>
            <p:cNvGrpSpPr/>
            <p:nvPr/>
          </p:nvGrpSpPr>
          <p:grpSpPr>
            <a:xfrm rot="0">
              <a:off x="10624" y="3778"/>
              <a:ext cx="677" cy="852"/>
              <a:chOff x="6716" y="11631"/>
              <a:chExt cx="1726" cy="2665"/>
            </a:xfrm>
          </p:grpSpPr>
          <p:sp>
            <p:nvSpPr>
              <p:cNvPr id="157" name="TextBox 31"/>
              <p:cNvSpPr txBox="1">
                <a:spLocks noChangeArrowheads="1"/>
              </p:cNvSpPr>
              <p:nvPr/>
            </p:nvSpPr>
            <p:spPr bwMode="auto">
              <a:xfrm>
                <a:off x="6716" y="12807"/>
                <a:ext cx="847" cy="148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58" name="TextBox 31"/>
              <p:cNvSpPr txBox="1">
                <a:spLocks noChangeArrowheads="1"/>
              </p:cNvSpPr>
              <p:nvPr/>
            </p:nvSpPr>
            <p:spPr bwMode="auto">
              <a:xfrm>
                <a:off x="7595" y="11631"/>
                <a:ext cx="847" cy="148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sp>
          <p:nvSpPr>
            <p:cNvPr id="159" name="矩形 158"/>
            <p:cNvSpPr/>
            <p:nvPr/>
          </p:nvSpPr>
          <p:spPr bwMode="auto">
            <a:xfrm>
              <a:off x="10715" y="3778"/>
              <a:ext cx="151" cy="376"/>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grpSp>
      <p:grpSp>
        <p:nvGrpSpPr>
          <p:cNvPr id="168" name="组合 167"/>
          <p:cNvGrpSpPr/>
          <p:nvPr/>
        </p:nvGrpSpPr>
        <p:grpSpPr>
          <a:xfrm>
            <a:off x="3538924" y="2701411"/>
            <a:ext cx="1667389" cy="1367034"/>
            <a:chOff x="9034" y="3075"/>
            <a:chExt cx="6532" cy="5355"/>
          </a:xfrm>
        </p:grpSpPr>
        <p:pic>
          <p:nvPicPr>
            <p:cNvPr id="162" name="图片 161" descr="1"/>
            <p:cNvPicPr>
              <a:picLocks noChangeAspect="1"/>
            </p:cNvPicPr>
            <p:nvPr/>
          </p:nvPicPr>
          <p:blipFill>
            <a:blip r:embed="rId3"/>
            <a:srcRect l="65977" t="46687" r="7025" b="22024"/>
            <a:stretch>
              <a:fillRect/>
            </a:stretch>
          </p:blipFill>
          <p:spPr>
            <a:xfrm>
              <a:off x="9034" y="3075"/>
              <a:ext cx="6532" cy="5355"/>
            </a:xfrm>
            <a:prstGeom prst="rect">
              <a:avLst/>
            </a:prstGeom>
          </p:spPr>
        </p:pic>
        <p:sp>
          <p:nvSpPr>
            <p:cNvPr id="163" name="矩形 162"/>
            <p:cNvSpPr/>
            <p:nvPr/>
          </p:nvSpPr>
          <p:spPr bwMode="auto">
            <a:xfrm>
              <a:off x="12199" y="5728"/>
              <a:ext cx="388" cy="967"/>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sp>
          <p:nvSpPr>
            <p:cNvPr id="164" name="矩形 163"/>
            <p:cNvSpPr/>
            <p:nvPr/>
          </p:nvSpPr>
          <p:spPr>
            <a:xfrm>
              <a:off x="11761" y="5685"/>
              <a:ext cx="438" cy="100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sp>
          <p:nvSpPr>
            <p:cNvPr id="165" name="TextBox 31"/>
            <p:cNvSpPr txBox="1">
              <a:spLocks noChangeArrowheads="1"/>
            </p:cNvSpPr>
            <p:nvPr/>
          </p:nvSpPr>
          <p:spPr bwMode="auto">
            <a:xfrm>
              <a:off x="12045" y="6914"/>
              <a:ext cx="696" cy="108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66" name="TextBox 31"/>
            <p:cNvSpPr txBox="1">
              <a:spLocks noChangeArrowheads="1"/>
            </p:cNvSpPr>
            <p:nvPr/>
          </p:nvSpPr>
          <p:spPr bwMode="auto">
            <a:xfrm>
              <a:off x="12834" y="5721"/>
              <a:ext cx="696" cy="108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67" name="TextBox 31"/>
            <p:cNvSpPr txBox="1">
              <a:spLocks noChangeArrowheads="1"/>
            </p:cNvSpPr>
            <p:nvPr/>
          </p:nvSpPr>
          <p:spPr bwMode="auto">
            <a:xfrm>
              <a:off x="11005" y="5598"/>
              <a:ext cx="696" cy="108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sp>
        <p:nvSpPr>
          <p:cNvPr id="9353" name="TextBox 31"/>
          <p:cNvSpPr txBox="1"/>
          <p:nvPr/>
        </p:nvSpPr>
        <p:spPr>
          <a:xfrm>
            <a:off x="3402330" y="2319655"/>
            <a:ext cx="1944688" cy="371475"/>
          </a:xfrm>
          <a:prstGeom prst="rect">
            <a:avLst/>
          </a:prstGeom>
          <a:noFill/>
          <a:ln w="9525">
            <a:noFill/>
          </a:ln>
        </p:spPr>
        <p:txBody>
          <a:bodyPr>
            <a:spAutoFit/>
          </a:bodyPr>
          <a:p>
            <a:pPr algn="ctr" eaLnBrk="1" hangingPunct="1">
              <a:lnSpc>
                <a:spcPct val="150000"/>
              </a:lnSpc>
            </a:pPr>
            <a:r>
              <a:rPr lang="zh-CN" altLang="en-US" sz="700" dirty="0">
                <a:latin typeface="黑体" panose="02010609060101010101" pitchFamily="49" charset="-122"/>
                <a:ea typeface="黑体" panose="02010609060101010101" pitchFamily="49" charset="-122"/>
              </a:rPr>
              <a:t>首层平面图</a:t>
            </a:r>
            <a:endParaRPr lang="en-US" altLang="zh-CN" sz="700" dirty="0">
              <a:latin typeface="黑体" panose="02010609060101010101" pitchFamily="49" charset="-122"/>
              <a:ea typeface="黑体" panose="02010609060101010101" pitchFamily="49" charset="-122"/>
            </a:endParaRPr>
          </a:p>
          <a:p>
            <a:pPr algn="ctr" eaLnBrk="1" hangingPunct="1">
              <a:lnSpc>
                <a:spcPct val="150000"/>
              </a:lnSpc>
            </a:pPr>
            <a:r>
              <a:rPr lang="zh-CN" altLang="en-US" sz="600" dirty="0">
                <a:latin typeface="黑体" panose="02010609060101010101" pitchFamily="49" charset="-122"/>
                <a:ea typeface="黑体" panose="02010609060101010101" pitchFamily="49" charset="-122"/>
              </a:rPr>
              <a:t>（现状户型平面仅供示意）</a:t>
            </a:r>
            <a:endParaRPr lang="en-US" altLang="zh-CN" sz="600" dirty="0">
              <a:latin typeface="黑体" panose="02010609060101010101" pitchFamily="49" charset="-122"/>
              <a:ea typeface="黑体" panose="02010609060101010101" pitchFamily="49" charset="-122"/>
            </a:endParaRPr>
          </a:p>
        </p:txBody>
      </p:sp>
      <p:sp>
        <p:nvSpPr>
          <p:cNvPr id="9354" name="TextBox 31"/>
          <p:cNvSpPr txBox="1"/>
          <p:nvPr/>
        </p:nvSpPr>
        <p:spPr>
          <a:xfrm>
            <a:off x="3330575" y="3822700"/>
            <a:ext cx="1944688" cy="371475"/>
          </a:xfrm>
          <a:prstGeom prst="rect">
            <a:avLst/>
          </a:prstGeom>
          <a:noFill/>
          <a:ln w="9525">
            <a:noFill/>
          </a:ln>
        </p:spPr>
        <p:txBody>
          <a:bodyPr>
            <a:spAutoFit/>
          </a:bodyPr>
          <a:p>
            <a:pPr algn="ctr" eaLnBrk="1" hangingPunct="1">
              <a:lnSpc>
                <a:spcPct val="150000"/>
              </a:lnSpc>
            </a:pPr>
            <a:r>
              <a:rPr lang="zh-CN" altLang="en-US" sz="700" dirty="0">
                <a:latin typeface="黑体" panose="02010609060101010101" pitchFamily="49" charset="-122"/>
                <a:ea typeface="黑体" panose="02010609060101010101" pitchFamily="49" charset="-122"/>
              </a:rPr>
              <a:t>标准层平面图</a:t>
            </a:r>
            <a:endParaRPr lang="en-US" altLang="zh-CN" sz="700" dirty="0">
              <a:latin typeface="黑体" panose="02010609060101010101" pitchFamily="49" charset="-122"/>
              <a:ea typeface="黑体" panose="02010609060101010101" pitchFamily="49" charset="-122"/>
            </a:endParaRPr>
          </a:p>
          <a:p>
            <a:pPr algn="ctr" eaLnBrk="1" hangingPunct="1">
              <a:lnSpc>
                <a:spcPct val="150000"/>
              </a:lnSpc>
            </a:pPr>
            <a:r>
              <a:rPr lang="zh-CN" altLang="en-US" sz="600" dirty="0">
                <a:latin typeface="黑体" panose="02010609060101010101" pitchFamily="49" charset="-122"/>
                <a:ea typeface="黑体" panose="02010609060101010101" pitchFamily="49" charset="-122"/>
              </a:rPr>
              <a:t>（现状户型平面仅供示意）</a:t>
            </a:r>
            <a:endParaRPr lang="en-US" altLang="zh-CN" sz="600" dirty="0">
              <a:latin typeface="黑体" panose="02010609060101010101" pitchFamily="49" charset="-122"/>
              <a:ea typeface="黑体" panose="02010609060101010101" pitchFamily="49" charset="-122"/>
            </a:endParaRPr>
          </a:p>
        </p:txBody>
      </p:sp>
      <p:grpSp>
        <p:nvGrpSpPr>
          <p:cNvPr id="175" name="组合 174"/>
          <p:cNvGrpSpPr/>
          <p:nvPr/>
        </p:nvGrpSpPr>
        <p:grpSpPr>
          <a:xfrm>
            <a:off x="3468370" y="4369365"/>
            <a:ext cx="1837690" cy="1255800"/>
            <a:chOff x="7513" y="2352"/>
            <a:chExt cx="10884" cy="7435"/>
          </a:xfrm>
        </p:grpSpPr>
        <p:pic>
          <p:nvPicPr>
            <p:cNvPr id="169" name="图片 168" descr="2"/>
            <p:cNvPicPr>
              <a:picLocks noChangeAspect="1"/>
            </p:cNvPicPr>
            <p:nvPr/>
          </p:nvPicPr>
          <p:blipFill>
            <a:blip r:embed="rId4"/>
            <a:srcRect l="3823" t="46046" r="63255" b="24840"/>
            <a:stretch>
              <a:fillRect/>
            </a:stretch>
          </p:blipFill>
          <p:spPr>
            <a:xfrm>
              <a:off x="7513" y="2352"/>
              <a:ext cx="10884" cy="6809"/>
            </a:xfrm>
            <a:prstGeom prst="rect">
              <a:avLst/>
            </a:prstGeom>
          </p:spPr>
        </p:pic>
        <p:sp>
          <p:nvSpPr>
            <p:cNvPr id="170" name="矩形 169"/>
            <p:cNvSpPr/>
            <p:nvPr/>
          </p:nvSpPr>
          <p:spPr bwMode="auto">
            <a:xfrm>
              <a:off x="12943" y="6684"/>
              <a:ext cx="694" cy="1227"/>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grpSp>
          <p:nvGrpSpPr>
            <p:cNvPr id="171" name="组合 170"/>
            <p:cNvGrpSpPr/>
            <p:nvPr/>
          </p:nvGrpSpPr>
          <p:grpSpPr>
            <a:xfrm>
              <a:off x="12149" y="6484"/>
              <a:ext cx="3072" cy="3303"/>
              <a:chOff x="5690" y="10471"/>
              <a:chExt cx="3072" cy="3303"/>
            </a:xfrm>
          </p:grpSpPr>
          <p:sp>
            <p:nvSpPr>
              <p:cNvPr id="172" name="TextBox 31"/>
              <p:cNvSpPr txBox="1">
                <a:spLocks noChangeArrowheads="1"/>
              </p:cNvSpPr>
              <p:nvPr/>
            </p:nvSpPr>
            <p:spPr bwMode="auto">
              <a:xfrm>
                <a:off x="6470" y="12142"/>
                <a:ext cx="847" cy="163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73" name="TextBox 31"/>
              <p:cNvSpPr txBox="1">
                <a:spLocks noChangeArrowheads="1"/>
              </p:cNvSpPr>
              <p:nvPr/>
            </p:nvSpPr>
            <p:spPr bwMode="auto">
              <a:xfrm>
                <a:off x="7915" y="10471"/>
                <a:ext cx="847" cy="163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74" name="TextBox 31"/>
              <p:cNvSpPr txBox="1">
                <a:spLocks noChangeArrowheads="1"/>
              </p:cNvSpPr>
              <p:nvPr/>
            </p:nvSpPr>
            <p:spPr bwMode="auto">
              <a:xfrm>
                <a:off x="5690" y="12142"/>
                <a:ext cx="847" cy="163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87" name="组合 186"/>
          <p:cNvGrpSpPr/>
          <p:nvPr/>
        </p:nvGrpSpPr>
        <p:grpSpPr>
          <a:xfrm>
            <a:off x="3467735" y="5941060"/>
            <a:ext cx="1814349" cy="1290545"/>
            <a:chOff x="8307" y="3119"/>
            <a:chExt cx="11783" cy="8381"/>
          </a:xfrm>
        </p:grpSpPr>
        <p:pic>
          <p:nvPicPr>
            <p:cNvPr id="176" name="图片 175" descr="2"/>
            <p:cNvPicPr>
              <a:picLocks noChangeAspect="1"/>
            </p:cNvPicPr>
            <p:nvPr/>
          </p:nvPicPr>
          <p:blipFill>
            <a:blip r:embed="rId4"/>
            <a:srcRect l="60539" t="42398" r="3819" b="24840"/>
            <a:stretch>
              <a:fillRect/>
            </a:stretch>
          </p:blipFill>
          <p:spPr>
            <a:xfrm>
              <a:off x="8307" y="3119"/>
              <a:ext cx="11783" cy="7662"/>
            </a:xfrm>
            <a:prstGeom prst="rect">
              <a:avLst/>
            </a:prstGeom>
          </p:spPr>
        </p:pic>
        <p:sp>
          <p:nvSpPr>
            <p:cNvPr id="177" name="矩形 176"/>
            <p:cNvSpPr/>
            <p:nvPr/>
          </p:nvSpPr>
          <p:spPr bwMode="auto">
            <a:xfrm>
              <a:off x="14301" y="8325"/>
              <a:ext cx="749" cy="1185"/>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sp>
          <p:nvSpPr>
            <p:cNvPr id="180" name="任意多边形: 形状 34"/>
            <p:cNvSpPr/>
            <p:nvPr/>
          </p:nvSpPr>
          <p:spPr>
            <a:xfrm>
              <a:off x="13670" y="6606"/>
              <a:ext cx="996" cy="2936"/>
            </a:xfrm>
            <a:custGeom>
              <a:avLst/>
              <a:gdLst>
                <a:gd name="connsiteX0" fmla="*/ 15 w 996"/>
                <a:gd name="connsiteY0" fmla="*/ 2936 h 2936"/>
                <a:gd name="connsiteX1" fmla="*/ 673 w 996"/>
                <a:gd name="connsiteY1" fmla="*/ 2930 h 2936"/>
                <a:gd name="connsiteX2" fmla="*/ 683 w 996"/>
                <a:gd name="connsiteY2" fmla="*/ 1710 h 2936"/>
                <a:gd name="connsiteX3" fmla="*/ 996 w 996"/>
                <a:gd name="connsiteY3" fmla="*/ 1706 h 2936"/>
                <a:gd name="connsiteX4" fmla="*/ 996 w 996"/>
                <a:gd name="connsiteY4" fmla="*/ 0 h 2936"/>
                <a:gd name="connsiteX5" fmla="*/ 287 w 996"/>
                <a:gd name="connsiteY5" fmla="*/ 0 h 2936"/>
                <a:gd name="connsiteX6" fmla="*/ 307 w 996"/>
                <a:gd name="connsiteY6" fmla="*/ 1150 h 2936"/>
                <a:gd name="connsiteX7" fmla="*/ 187 w 996"/>
                <a:gd name="connsiteY7" fmla="*/ 1320 h 2936"/>
                <a:gd name="connsiteX8" fmla="*/ 0 w 996"/>
                <a:gd name="connsiteY8" fmla="*/ 1464 h 2936"/>
                <a:gd name="connsiteX9" fmla="*/ 15 w 996"/>
                <a:gd name="connsiteY9" fmla="*/ 2936 h 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 h="2936">
                  <a:moveTo>
                    <a:pt x="15" y="2936"/>
                  </a:moveTo>
                  <a:lnTo>
                    <a:pt x="673" y="2930"/>
                  </a:lnTo>
                  <a:lnTo>
                    <a:pt x="683" y="1710"/>
                  </a:lnTo>
                  <a:lnTo>
                    <a:pt x="996" y="1706"/>
                  </a:lnTo>
                  <a:lnTo>
                    <a:pt x="996" y="0"/>
                  </a:lnTo>
                  <a:lnTo>
                    <a:pt x="287" y="0"/>
                  </a:lnTo>
                  <a:lnTo>
                    <a:pt x="307" y="1150"/>
                  </a:lnTo>
                  <a:lnTo>
                    <a:pt x="187" y="1320"/>
                  </a:lnTo>
                  <a:lnTo>
                    <a:pt x="0" y="1464"/>
                  </a:lnTo>
                  <a:cubicBezTo>
                    <a:pt x="5" y="1955"/>
                    <a:pt x="10" y="2445"/>
                    <a:pt x="15" y="293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a:sym typeface="+mn-ea"/>
              </a:endParaRPr>
            </a:p>
          </p:txBody>
        </p:sp>
        <p:grpSp>
          <p:nvGrpSpPr>
            <p:cNvPr id="183" name="组合 182"/>
            <p:cNvGrpSpPr/>
            <p:nvPr/>
          </p:nvGrpSpPr>
          <p:grpSpPr>
            <a:xfrm>
              <a:off x="13508" y="8021"/>
              <a:ext cx="3173" cy="3479"/>
              <a:chOff x="5678" y="10412"/>
              <a:chExt cx="3173" cy="3479"/>
            </a:xfrm>
          </p:grpSpPr>
          <p:sp>
            <p:nvSpPr>
              <p:cNvPr id="184" name="TextBox 31"/>
              <p:cNvSpPr txBox="1">
                <a:spLocks noChangeArrowheads="1"/>
              </p:cNvSpPr>
              <p:nvPr/>
            </p:nvSpPr>
            <p:spPr bwMode="auto">
              <a:xfrm>
                <a:off x="6470" y="12101"/>
                <a:ext cx="847" cy="179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85" name="TextBox 31"/>
              <p:cNvSpPr txBox="1">
                <a:spLocks noChangeArrowheads="1"/>
              </p:cNvSpPr>
              <p:nvPr/>
            </p:nvSpPr>
            <p:spPr bwMode="auto">
              <a:xfrm>
                <a:off x="8004" y="10412"/>
                <a:ext cx="847" cy="179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86" name="TextBox 31"/>
              <p:cNvSpPr txBox="1">
                <a:spLocks noChangeArrowheads="1"/>
              </p:cNvSpPr>
              <p:nvPr/>
            </p:nvSpPr>
            <p:spPr bwMode="auto">
              <a:xfrm>
                <a:off x="5678" y="12101"/>
                <a:ext cx="847" cy="179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47" name="组合 46"/>
          <p:cNvGrpSpPr/>
          <p:nvPr/>
        </p:nvGrpSpPr>
        <p:grpSpPr>
          <a:xfrm>
            <a:off x="1630680" y="4332605"/>
            <a:ext cx="1473200" cy="1409700"/>
            <a:chOff x="7452" y="1532"/>
            <a:chExt cx="8086" cy="7732"/>
          </a:xfrm>
        </p:grpSpPr>
        <p:pic>
          <p:nvPicPr>
            <p:cNvPr id="5" name="图片 4" descr="汇雅小区"/>
            <p:cNvPicPr>
              <a:picLocks noChangeAspect="1"/>
            </p:cNvPicPr>
            <p:nvPr/>
          </p:nvPicPr>
          <p:blipFill>
            <a:blip r:embed="rId5"/>
            <a:stretch>
              <a:fillRect/>
            </a:stretch>
          </p:blipFill>
          <p:spPr>
            <a:xfrm>
              <a:off x="7452" y="1532"/>
              <a:ext cx="8087" cy="7733"/>
            </a:xfrm>
            <a:prstGeom prst="rect">
              <a:avLst/>
            </a:prstGeom>
          </p:spPr>
        </p:pic>
        <p:grpSp>
          <p:nvGrpSpPr>
            <p:cNvPr id="96" name="组合 95"/>
            <p:cNvGrpSpPr/>
            <p:nvPr/>
          </p:nvGrpSpPr>
          <p:grpSpPr>
            <a:xfrm>
              <a:off x="9403" y="3495"/>
              <a:ext cx="5623" cy="5410"/>
              <a:chOff x="16155" y="4856"/>
              <a:chExt cx="5623" cy="5410"/>
            </a:xfrm>
          </p:grpSpPr>
          <p:sp>
            <p:nvSpPr>
              <p:cNvPr id="26" name="矩形 25"/>
              <p:cNvSpPr/>
              <p:nvPr/>
            </p:nvSpPr>
            <p:spPr bwMode="auto">
              <a:xfrm rot="18457296">
                <a:off x="16236" y="9726"/>
                <a:ext cx="459" cy="621"/>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28" name="矩形 27"/>
              <p:cNvSpPr/>
              <p:nvPr/>
            </p:nvSpPr>
            <p:spPr bwMode="auto">
              <a:xfrm rot="18757296">
                <a:off x="19138" y="6374"/>
                <a:ext cx="459" cy="574"/>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49" name="矩形 48"/>
              <p:cNvSpPr/>
              <p:nvPr/>
            </p:nvSpPr>
            <p:spPr bwMode="auto">
              <a:xfrm rot="18757296">
                <a:off x="20118" y="5238"/>
                <a:ext cx="406" cy="541"/>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52" name="矩形 51"/>
              <p:cNvSpPr/>
              <p:nvPr/>
            </p:nvSpPr>
            <p:spPr bwMode="auto">
              <a:xfrm rot="18577296">
                <a:off x="20183" y="6189"/>
                <a:ext cx="459" cy="547"/>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4" name="矩形 3"/>
              <p:cNvSpPr/>
              <p:nvPr/>
            </p:nvSpPr>
            <p:spPr bwMode="auto">
              <a:xfrm rot="18577296">
                <a:off x="21275" y="4812"/>
                <a:ext cx="459" cy="547"/>
              </a:xfrm>
              <a:prstGeom prst="rect">
                <a:avLst/>
              </a:prstGeom>
              <a:solidFill>
                <a:schemeClr val="accent1">
                  <a:alpha val="20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grpSp>
      </p:grpSp>
      <p:grpSp>
        <p:nvGrpSpPr>
          <p:cNvPr id="46" name="组合 45"/>
          <p:cNvGrpSpPr/>
          <p:nvPr/>
        </p:nvGrpSpPr>
        <p:grpSpPr>
          <a:xfrm>
            <a:off x="1619316" y="1008380"/>
            <a:ext cx="1477645" cy="1414145"/>
            <a:chOff x="7211" y="1732"/>
            <a:chExt cx="8087" cy="7733"/>
          </a:xfrm>
        </p:grpSpPr>
        <p:pic>
          <p:nvPicPr>
            <p:cNvPr id="11" name="图片 10" descr="汇雅小区"/>
            <p:cNvPicPr>
              <a:picLocks noChangeAspect="1"/>
            </p:cNvPicPr>
            <p:nvPr/>
          </p:nvPicPr>
          <p:blipFill>
            <a:blip r:embed="rId5"/>
            <a:stretch>
              <a:fillRect/>
            </a:stretch>
          </p:blipFill>
          <p:spPr>
            <a:xfrm>
              <a:off x="7211" y="1732"/>
              <a:ext cx="8087" cy="7733"/>
            </a:xfrm>
            <a:prstGeom prst="rect">
              <a:avLst/>
            </a:prstGeom>
          </p:spPr>
        </p:pic>
        <p:grpSp>
          <p:nvGrpSpPr>
            <p:cNvPr id="12" name="组合 11"/>
            <p:cNvGrpSpPr/>
            <p:nvPr/>
          </p:nvGrpSpPr>
          <p:grpSpPr>
            <a:xfrm>
              <a:off x="8653" y="3112"/>
              <a:ext cx="4258" cy="5514"/>
              <a:chOff x="15205" y="4273"/>
              <a:chExt cx="4258" cy="5514"/>
            </a:xfrm>
          </p:grpSpPr>
          <p:sp>
            <p:nvSpPr>
              <p:cNvPr id="31" name="矩形 30"/>
              <p:cNvSpPr/>
              <p:nvPr/>
            </p:nvSpPr>
            <p:spPr bwMode="auto">
              <a:xfrm rot="18457296">
                <a:off x="15237" y="9186"/>
                <a:ext cx="569" cy="633"/>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32" name="矩形 31"/>
              <p:cNvSpPr/>
              <p:nvPr/>
            </p:nvSpPr>
            <p:spPr bwMode="auto">
              <a:xfrm rot="18457296">
                <a:off x="16023" y="8179"/>
                <a:ext cx="501" cy="633"/>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33" name="矩形 32"/>
              <p:cNvSpPr/>
              <p:nvPr/>
            </p:nvSpPr>
            <p:spPr bwMode="auto">
              <a:xfrm rot="18457296">
                <a:off x="16623" y="7284"/>
                <a:ext cx="477" cy="633"/>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34" name="矩形 33"/>
              <p:cNvSpPr/>
              <p:nvPr/>
            </p:nvSpPr>
            <p:spPr bwMode="auto">
              <a:xfrm rot="18637296">
                <a:off x="17017" y="6243"/>
                <a:ext cx="1788" cy="608"/>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35" name="矩形 34"/>
              <p:cNvSpPr/>
              <p:nvPr/>
            </p:nvSpPr>
            <p:spPr bwMode="auto">
              <a:xfrm rot="18637296">
                <a:off x="18255" y="4872"/>
                <a:ext cx="1807" cy="608"/>
              </a:xfrm>
              <a:prstGeom prst="rect">
                <a:avLst/>
              </a:prstGeom>
              <a:solidFill>
                <a:srgbClr val="C00000">
                  <a:alpha val="20000"/>
                </a:srgbClr>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grpSp>
      </p:grpSp>
      <p:pic>
        <p:nvPicPr>
          <p:cNvPr id="8" name="图片 7"/>
          <p:cNvPicPr>
            <a:picLocks noChangeAspect="1"/>
          </p:cNvPicPr>
          <p:nvPr/>
        </p:nvPicPr>
        <p:blipFill>
          <a:blip r:embed="rId6"/>
          <a:stretch>
            <a:fillRect/>
          </a:stretch>
        </p:blipFill>
        <p:spPr>
          <a:xfrm>
            <a:off x="7795260" y="2734310"/>
            <a:ext cx="1506220" cy="1358900"/>
          </a:xfrm>
          <a:prstGeom prst="rect">
            <a:avLst/>
          </a:prstGeom>
        </p:spPr>
      </p:pic>
      <p:pic>
        <p:nvPicPr>
          <p:cNvPr id="9" name="图片 8" descr="汇雅小区电梯00"/>
          <p:cNvPicPr>
            <a:picLocks noChangeAspect="1"/>
          </p:cNvPicPr>
          <p:nvPr/>
        </p:nvPicPr>
        <p:blipFill>
          <a:blip r:embed="rId7"/>
          <a:srcRect l="-8729" r="17707"/>
          <a:stretch>
            <a:fillRect/>
          </a:stretch>
        </p:blipFill>
        <p:spPr>
          <a:xfrm>
            <a:off x="5706745" y="2738755"/>
            <a:ext cx="2028190" cy="1354455"/>
          </a:xfrm>
          <a:prstGeom prst="rect">
            <a:avLst/>
          </a:prstGeom>
        </p:spPr>
      </p:pic>
      <p:pic>
        <p:nvPicPr>
          <p:cNvPr id="10" name="图片 9"/>
          <p:cNvPicPr>
            <a:picLocks noChangeAspect="1"/>
          </p:cNvPicPr>
          <p:nvPr/>
        </p:nvPicPr>
        <p:blipFill>
          <a:blip r:embed="rId8"/>
          <a:stretch>
            <a:fillRect/>
          </a:stretch>
        </p:blipFill>
        <p:spPr>
          <a:xfrm>
            <a:off x="7734935" y="6041390"/>
            <a:ext cx="1606550" cy="1343660"/>
          </a:xfrm>
          <a:prstGeom prst="rect">
            <a:avLst/>
          </a:prstGeom>
        </p:spPr>
      </p:pic>
      <p:pic>
        <p:nvPicPr>
          <p:cNvPr id="13" name="图片 12" descr="汇雅小区电梯3"/>
          <p:cNvPicPr>
            <a:picLocks noChangeAspect="1"/>
          </p:cNvPicPr>
          <p:nvPr/>
        </p:nvPicPr>
        <p:blipFill>
          <a:blip r:embed="rId9"/>
          <a:srcRect l="14039" t="3378" r="22275" b="6884"/>
          <a:stretch>
            <a:fillRect/>
          </a:stretch>
        </p:blipFill>
        <p:spPr>
          <a:xfrm>
            <a:off x="5922645" y="6049645"/>
            <a:ext cx="1695450" cy="1335405"/>
          </a:xfrm>
          <a:prstGeom prst="rect">
            <a:avLst/>
          </a:prstGeom>
        </p:spPr>
      </p:pic>
      <p:sp>
        <p:nvSpPr>
          <p:cNvPr id="2" name="TextBox 31"/>
          <p:cNvSpPr txBox="1"/>
          <p:nvPr>
            <p:custDataLst>
              <p:tags r:id="rId10"/>
            </p:custDataLst>
          </p:nvPr>
        </p:nvSpPr>
        <p:spPr>
          <a:xfrm>
            <a:off x="1385888" y="5932805"/>
            <a:ext cx="1944687" cy="1568450"/>
          </a:xfrm>
          <a:prstGeom prst="rect">
            <a:avLst/>
          </a:prstGeom>
          <a:noFill/>
          <a:ln w="9525">
            <a:noFill/>
          </a:ln>
        </p:spPr>
        <p:txBody>
          <a:bodyPr>
            <a:spAutoFit/>
          </a:bodyPr>
          <a:p>
            <a:pPr algn="just" eaLnBrk="1" hangingPunct="1">
              <a:lnSpc>
                <a:spcPct val="150000"/>
              </a:lnSpc>
            </a:pPr>
            <a:r>
              <a:rPr lang="zh-CN" altLang="en-US" sz="800" dirty="0">
                <a:latin typeface="黑体" panose="02010609060101010101" pitchFamily="49" charset="-122"/>
                <a:ea typeface="黑体" panose="02010609060101010101" pitchFamily="49" charset="-122"/>
              </a:rPr>
              <a:t>备注：本表内容为成片连片电梯加装规则主要控制要求，方案深化及实施过程中还应符合</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广州市既有住宅增设电梯办法</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广州市既有住宅增设电梯技术规程</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及国家和广州市相关法律、法规和标准规定。增设电梯涉及占用现状通道的，需要改造现状绿化以确保消防通道满足4米以上，人行通道1.5米以上。</a:t>
            </a:r>
            <a:endParaRPr lang="zh-CN" altLang="en-US" sz="800" dirty="0">
              <a:latin typeface="黑体" panose="02010609060101010101" pitchFamily="49" charset="-122"/>
              <a:ea typeface="黑体" panose="02010609060101010101" pitchFamily="49" charset="-122"/>
            </a:endParaRPr>
          </a:p>
        </p:txBody>
      </p:sp>
      <p:sp>
        <p:nvSpPr>
          <p:cNvPr id="3" name="TextBox 31"/>
          <p:cNvSpPr txBox="1"/>
          <p:nvPr>
            <p:custDataLst>
              <p:tags r:id="rId11"/>
            </p:custDataLst>
          </p:nvPr>
        </p:nvSpPr>
        <p:spPr>
          <a:xfrm>
            <a:off x="1385888" y="2606675"/>
            <a:ext cx="1944687" cy="1568450"/>
          </a:xfrm>
          <a:prstGeom prst="rect">
            <a:avLst/>
          </a:prstGeom>
          <a:noFill/>
          <a:ln w="9525">
            <a:noFill/>
          </a:ln>
        </p:spPr>
        <p:txBody>
          <a:bodyPr>
            <a:spAutoFit/>
          </a:bodyPr>
          <a:p>
            <a:pPr algn="just" eaLnBrk="1" hangingPunct="1">
              <a:lnSpc>
                <a:spcPct val="150000"/>
              </a:lnSpc>
            </a:pPr>
            <a:r>
              <a:rPr lang="zh-CN" altLang="en-US" sz="800" dirty="0">
                <a:latin typeface="黑体" panose="02010609060101010101" pitchFamily="49" charset="-122"/>
                <a:ea typeface="黑体" panose="02010609060101010101" pitchFamily="49" charset="-122"/>
              </a:rPr>
              <a:t>备注：本表内容为成片连片电梯加装规则主要控制要求，方案深化及实施过程中还应符合</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广州市既有住宅增设电梯办法</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广州市既有住宅增设电梯技术规程</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及国家和广州市相关法律、法规和标准规定。增设电梯涉及占用现状通道的，需要改造现状绿化以确保消防通道满足4米以上，人行通道1.5米以上。</a:t>
            </a:r>
            <a:endParaRPr lang="zh-CN" altLang="en-US" sz="800" dirty="0">
              <a:latin typeface="黑体" panose="02010609060101010101" pitchFamily="49" charset="-122"/>
              <a:ea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3" name="表格 52"/>
          <p:cNvGraphicFramePr>
            <a:graphicFrameLocks noGrp="1"/>
          </p:cNvGraphicFramePr>
          <p:nvPr>
            <p:custDataLst>
              <p:tags r:id="rId1"/>
            </p:custDataLst>
          </p:nvPr>
        </p:nvGraphicFramePr>
        <p:xfrm>
          <a:off x="666750" y="4175125"/>
          <a:ext cx="9342755" cy="3292475"/>
        </p:xfrm>
        <a:graphic>
          <a:graphicData uri="http://schemas.openxmlformats.org/drawingml/2006/table">
            <a:tbl>
              <a:tblPr>
                <a:tableStyleId>{5C22544A-7EE6-4342-B048-85BDC9FD1C3A}</a:tableStyleId>
              </a:tblPr>
              <a:tblGrid>
                <a:gridCol w="648084"/>
                <a:gridCol w="2088274"/>
                <a:gridCol w="1944255"/>
                <a:gridCol w="699849"/>
                <a:gridCol w="883664"/>
                <a:gridCol w="720789"/>
                <a:gridCol w="864113"/>
                <a:gridCol w="936123"/>
                <a:gridCol w="557287"/>
              </a:tblGrid>
              <a:tr h="147095">
                <a:tc rowSpan="13">
                  <a:txBody>
                    <a:bodyPr/>
                    <a:lstStyle/>
                    <a:p>
                      <a:pPr algn="ctr" fontAlgn="ct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适用范围</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电梯样式示意图</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电梯加装范围及形式要求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291929">
                <a:tc vMerge="1">
                  <a:tcPr/>
                </a:tc>
                <a:tc rowSpan="8">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梯井尺寸（</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住宅入口宽度（</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b="0" i="0" u="none" strike="noStrike" dirty="0">
                          <a:solidFill>
                            <a:schemeClr val="dk1"/>
                          </a:solidFill>
                          <a:effectLst/>
                          <a:latin typeface="黑体" panose="02010609060101010101" pitchFamily="49" charset="-122"/>
                          <a:ea typeface="黑体" panose="02010609060101010101" pitchFamily="49" charset="-122"/>
                        </a:rPr>
                        <a:t>连廊长度（</a:t>
                      </a:r>
                      <a:r>
                        <a:rPr lang="en-US" altLang="zh-CN" sz="700" b="0" i="0" u="none" strike="noStrike" dirty="0">
                          <a:solidFill>
                            <a:schemeClr val="dk1"/>
                          </a:solidFill>
                          <a:effectLst/>
                          <a:latin typeface="黑体" panose="02010609060101010101" pitchFamily="49" charset="-122"/>
                          <a:ea typeface="黑体" panose="02010609060101010101" pitchFamily="49" charset="-122"/>
                        </a:rPr>
                        <a:t>mm</a:t>
                      </a:r>
                      <a:r>
                        <a:rPr lang="zh-CN" altLang="en-US" sz="700" b="0" i="0" u="none" strike="noStrike" dirty="0">
                          <a:solidFill>
                            <a:schemeClr val="dk1"/>
                          </a:solidFill>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加装位置</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入户方式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0554">
                <a:tc vMerge="1">
                  <a:tcPr/>
                </a:tc>
                <a:tc vMerge="1">
                  <a:tcPr/>
                </a:tc>
                <a:tc vMerge="1">
                  <a:tcPr/>
                </a:tc>
                <a:tc>
                  <a:txBody>
                    <a:bodyPr/>
                    <a:lstStyle/>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A≤</a:t>
                      </a:r>
                      <a:r>
                        <a:rPr lang="en-US" altLang="zh-CN" sz="700" dirty="0">
                          <a:solidFill>
                            <a:schemeClr val="tx1"/>
                          </a:solidFill>
                          <a:latin typeface="微软雅黑" panose="020B0503020204020204" pitchFamily="34" charset="-122"/>
                          <a:ea typeface="微软雅黑" panose="020B0503020204020204" pitchFamily="34" charset="-122"/>
                          <a:sym typeface="+mn-ea"/>
                        </a:rPr>
                        <a:t>25</a:t>
                      </a:r>
                      <a:r>
                        <a:rPr lang="zh-CN" altLang="en-US" sz="700" dirty="0">
                          <a:solidFill>
                            <a:schemeClr val="tx1"/>
                          </a:solidFill>
                          <a:latin typeface="微软雅黑" panose="020B0503020204020204" pitchFamily="34" charset="-122"/>
                          <a:ea typeface="微软雅黑" panose="020B0503020204020204" pitchFamily="34" charset="-122"/>
                          <a:sym typeface="+mn-ea"/>
                        </a:rPr>
                        <a:t>00</a:t>
                      </a:r>
                      <a:endParaRPr lang="zh-CN" altLang="en-US" sz="700" kern="1200" dirty="0">
                        <a:solidFill>
                          <a:schemeClr val="tx1"/>
                        </a:solidFill>
                        <a:latin typeface="微软雅黑" panose="020B0503020204020204" pitchFamily="34" charset="-122"/>
                        <a:ea typeface="微软雅黑" panose="020B0503020204020204" pitchFamily="34" charset="-122"/>
                        <a:cs typeface="+mn-cs"/>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B≤</a:t>
                      </a:r>
                      <a:r>
                        <a:rPr lang="en-US" altLang="zh-CN" sz="700" dirty="0">
                          <a:solidFill>
                            <a:schemeClr val="tx1"/>
                          </a:solidFill>
                          <a:latin typeface="微软雅黑" panose="020B0503020204020204" pitchFamily="34" charset="-122"/>
                          <a:ea typeface="微软雅黑" panose="020B0503020204020204" pitchFamily="34" charset="-122"/>
                          <a:sym typeface="+mn-ea"/>
                        </a:rPr>
                        <a:t>25</a:t>
                      </a:r>
                      <a:r>
                        <a:rPr lang="zh-CN" altLang="en-US" sz="700" dirty="0">
                          <a:solidFill>
                            <a:schemeClr val="tx1"/>
                          </a:solidFill>
                          <a:latin typeface="微软雅黑" panose="020B0503020204020204" pitchFamily="34" charset="-122"/>
                          <a:ea typeface="微软雅黑" panose="020B0503020204020204" pitchFamily="34" charset="-122"/>
                          <a:sym typeface="+mn-ea"/>
                        </a:rPr>
                        <a:t>00</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r>
                        <a:rPr lang="zh-CN" altLang="en-US" sz="700" dirty="0">
                          <a:effectLst/>
                          <a:latin typeface="黑体" panose="02010609060101010101" pitchFamily="49" charset="-122"/>
                          <a:ea typeface="黑体" panose="02010609060101010101" pitchFamily="49" charset="-122"/>
                          <a:sym typeface="+mn-ea"/>
                        </a:rPr>
                        <a:t>不小于</a:t>
                      </a:r>
                      <a:r>
                        <a:rPr lang="en-US" altLang="zh-CN" sz="700" dirty="0">
                          <a:effectLst/>
                          <a:latin typeface="黑体" panose="02010609060101010101" pitchFamily="49" charset="-122"/>
                          <a:ea typeface="黑体" panose="02010609060101010101" pitchFamily="49" charset="-122"/>
                          <a:sym typeface="+mn-ea"/>
                        </a:rPr>
                        <a:t>1200</a:t>
                      </a:r>
                      <a:endParaRPr lang="en-US" altLang="zh-CN" sz="70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1424940" rtl="0" eaLnBrk="1" latinLnBrk="0" hangingPunct="1"/>
                      <a:r>
                        <a:rPr lang="en-US" altLang="zh-CN" sz="700" dirty="0">
                          <a:solidFill>
                            <a:schemeClr val="tx1"/>
                          </a:solidFill>
                          <a:latin typeface="微软雅黑" panose="020B0503020204020204" pitchFamily="34" charset="-122"/>
                          <a:ea typeface="微软雅黑" panose="020B0503020204020204" pitchFamily="34" charset="-122"/>
                          <a:sym typeface="+mn-ea"/>
                        </a:rPr>
                        <a:t>1400</a:t>
                      </a:r>
                      <a:r>
                        <a:rPr lang="en-US" sz="700" dirty="0">
                          <a:solidFill>
                            <a:schemeClr val="tx1"/>
                          </a:solidFill>
                          <a:latin typeface="微软雅黑" panose="020B0503020204020204" pitchFamily="34" charset="-122"/>
                          <a:ea typeface="微软雅黑" panose="020B0503020204020204" pitchFamily="34" charset="-122"/>
                          <a:sym typeface="+mn-ea"/>
                        </a:rPr>
                        <a:t>≤C≤1800</a:t>
                      </a:r>
                      <a:endParaRPr lang="en-US" sz="700" dirty="0">
                        <a:solidFill>
                          <a:schemeClr val="tx1"/>
                        </a:solidFill>
                        <a:latin typeface="微软雅黑" panose="020B0503020204020204" pitchFamily="34" charset="-122"/>
                        <a:ea typeface="微软雅黑" panose="020B0503020204020204" pitchFamily="34" charset="-122"/>
                        <a:sym typeface="+mn-ea"/>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（宽度</a:t>
                      </a:r>
                      <a:r>
                        <a:rPr lang="en-US" altLang="zh-CN" sz="700" dirty="0">
                          <a:effectLst/>
                          <a:latin typeface="微软雅黑" panose="020B0503020204020204" pitchFamily="34" charset="-122"/>
                          <a:ea typeface="微软雅黑" panose="020B0503020204020204" pitchFamily="34" charset="-122"/>
                          <a:sym typeface="+mn-ea"/>
                        </a:rPr>
                        <a:t>≥1200</a:t>
                      </a:r>
                      <a:r>
                        <a:rPr lang="zh-CN" altLang="en-US" sz="700" dirty="0">
                          <a:effectLst/>
                          <a:latin typeface="微软雅黑" panose="020B0503020204020204" pitchFamily="34" charset="-122"/>
                          <a:ea typeface="微软雅黑" panose="020B0503020204020204" pitchFamily="34" charset="-122"/>
                          <a:sym typeface="+mn-ea"/>
                        </a:rPr>
                        <a:t>，且不大于梯井宽度</a:t>
                      </a:r>
                      <a:r>
                        <a:rPr lang="zh-CN" altLang="en-US" sz="700" dirty="0">
                          <a:solidFill>
                            <a:schemeClr val="tx1"/>
                          </a:solidFill>
                          <a:latin typeface="微软雅黑" panose="020B0503020204020204" pitchFamily="34" charset="-122"/>
                          <a:ea typeface="微软雅黑" panose="020B0503020204020204" pitchFamily="34" charset="-122"/>
                          <a:sym typeface="+mn-ea"/>
                        </a:rPr>
                        <a:t>）</a:t>
                      </a:r>
                      <a:endParaRPr lang="en-US" altLang="zh-CN" sz="700" u="none" strike="noStrike" dirty="0">
                        <a:effectLst/>
                        <a:latin typeface="黑体" panose="02010609060101010101" pitchFamily="49" charset="-122"/>
                        <a:ea typeface="黑体" panose="02010609060101010101" pitchFamily="49" charset="-122"/>
                        <a:sym typeface="+mn-ea"/>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dirty="0">
                          <a:solidFill>
                            <a:schemeClr val="tx1"/>
                          </a:solidFill>
                          <a:latin typeface="微软雅黑" panose="020B0503020204020204" pitchFamily="34" charset="-122"/>
                          <a:ea typeface="微软雅黑" panose="020B0503020204020204" pitchFamily="34" charset="-122"/>
                          <a:sym typeface="+mn-ea"/>
                        </a:rPr>
                        <a:t>设置在楼宇入口，结合楼梯休息平台加装</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dirty="0">
                          <a:solidFill>
                            <a:schemeClr val="tx1"/>
                          </a:solidFill>
                          <a:latin typeface="微软雅黑" panose="020B0503020204020204" pitchFamily="34" charset="-122"/>
                          <a:ea typeface="微软雅黑" panose="020B0503020204020204" pitchFamily="34" charset="-122"/>
                          <a:sym typeface="+mn-ea"/>
                        </a:rPr>
                        <a:t>错层入户</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电梯选型推荐</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荷载人数</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建议梯井尺寸</a:t>
                      </a:r>
                      <a:r>
                        <a:rPr lang="zh-CN" altLang="en-US" sz="700" dirty="0">
                          <a:effectLst/>
                          <a:latin typeface="黑体" panose="02010609060101010101" pitchFamily="49" charset="-122"/>
                          <a:ea typeface="黑体" panose="02010609060101010101" pitchFamily="49" charset="-122"/>
                          <a:sym typeface="+mn-ea"/>
                        </a:rPr>
                        <a:t>（</a:t>
                      </a:r>
                      <a:r>
                        <a:rPr lang="en-US" altLang="zh-CN" sz="700" dirty="0">
                          <a:effectLst/>
                          <a:latin typeface="黑体" panose="02010609060101010101" pitchFamily="49" charset="-122"/>
                          <a:ea typeface="黑体" panose="02010609060101010101" pitchFamily="49" charset="-122"/>
                          <a:sym typeface="+mn-ea"/>
                        </a:rPr>
                        <a:t>AxB</a:t>
                      </a:r>
                      <a:r>
                        <a:rPr lang="zh-CN" altLang="en-US" sz="700" dirty="0">
                          <a:effectLst/>
                          <a:latin typeface="黑体" panose="02010609060101010101" pitchFamily="49" charset="-122"/>
                          <a:ea typeface="黑体" panose="02010609060101010101" pitchFamily="49" charset="-122"/>
                          <a:sym typeface="+mn-ea"/>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电梯总载重</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132745">
                <a:tc vMerge="1">
                  <a:tcPr/>
                </a:tc>
                <a:tc vMerge="1">
                  <a:tcPr/>
                </a:tc>
                <a:tc vMerge="1">
                  <a:tcPr/>
                </a:tc>
                <a:tc gridSpan="2">
                  <a:txBody>
                    <a:bodyPr/>
                    <a:lstStyle/>
                    <a:p>
                      <a:pPr algn="ctr" fontAlgn="ctr"/>
                      <a:r>
                        <a:rPr lang="en-US" altLang="zh-CN" sz="700" b="0" i="0" u="none" strike="noStrike" dirty="0">
                          <a:solidFill>
                            <a:schemeClr val="dk1"/>
                          </a:solidFill>
                          <a:effectLst/>
                          <a:latin typeface="黑体" panose="02010609060101010101" pitchFamily="49" charset="-122"/>
                          <a:ea typeface="黑体" panose="02010609060101010101" pitchFamily="49" charset="-122"/>
                        </a:rPr>
                        <a:t>8</a:t>
                      </a:r>
                      <a:endParaRPr lang="en-US" altLang="zh-CN"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1424940" rtl="0" eaLnBrk="1" fontAlgn="auto" latinLnBrk="0" hangingPunct="1">
                        <a:lnSpc>
                          <a:spcPct val="100000"/>
                        </a:lnSpc>
                        <a:spcBef>
                          <a:spcPts val="0"/>
                        </a:spcBef>
                        <a:spcAft>
                          <a:spcPts val="0"/>
                        </a:spcAft>
                        <a:buClrTx/>
                        <a:buSzTx/>
                        <a:buFontTx/>
                        <a:buNone/>
                        <a:defRPr/>
                      </a:pPr>
                      <a:r>
                        <a:rPr lang="en-US" altLang="zh-CN" sz="700" dirty="0">
                          <a:solidFill>
                            <a:schemeClr val="tx1"/>
                          </a:solidFill>
                          <a:latin typeface="微软雅黑" panose="020B0503020204020204" pitchFamily="34" charset="-122"/>
                          <a:ea typeface="微软雅黑" panose="020B0503020204020204" pitchFamily="34" charset="-122"/>
                          <a:sym typeface="+mn-ea"/>
                        </a:rPr>
                        <a:t>2200x2200</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载重</a:t>
                      </a:r>
                      <a:r>
                        <a:rPr lang="en-US" altLang="zh-CN" sz="700" u="none" strike="noStrike" dirty="0">
                          <a:effectLst/>
                          <a:latin typeface="黑体" panose="02010609060101010101" pitchFamily="49" charset="-122"/>
                          <a:ea typeface="黑体" panose="02010609060101010101" pitchFamily="49" charset="-122"/>
                        </a:rPr>
                        <a:t>630</a:t>
                      </a:r>
                      <a:r>
                        <a:rPr lang="en-US" sz="700" u="none" strike="noStrike" dirty="0">
                          <a:effectLst/>
                          <a:latin typeface="黑体" panose="02010609060101010101" pitchFamily="49" charset="-122"/>
                          <a:ea typeface="黑体" panose="02010609060101010101" pitchFamily="49" charset="-122"/>
                        </a:rPr>
                        <a:t>kg</a:t>
                      </a:r>
                      <a:endParaRPr 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梯井、连廊形式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外立面材料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70180">
                <a:tc vMerge="1">
                  <a:tcPr/>
                </a:tc>
                <a:tc vMerge="1">
                  <a:tcPr/>
                </a:tc>
                <a:tc vMerge="1">
                  <a:tcPr/>
                </a:tc>
                <a:tc gridSpan="3">
                  <a:txBody>
                    <a:bodyPr/>
                    <a:lstStyle/>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实体墙梯井、半开敞式连廊</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spcBef>
                          <a:spcPts val="0"/>
                        </a:spcBef>
                        <a:buClrTx/>
                        <a:buSzTx/>
                        <a:buFontTx/>
                      </a:pPr>
                      <a:r>
                        <a:rPr lang="zh-CN" altLang="en-US" sz="700" dirty="0">
                          <a:effectLst/>
                          <a:latin typeface="微软雅黑" panose="020B0503020204020204" pitchFamily="34" charset="-122"/>
                          <a:ea typeface="微软雅黑" panose="020B0503020204020204" pitchFamily="34" charset="-122"/>
                          <a:sym typeface="+mn-ea"/>
                        </a:rPr>
                        <a:t>灰白色外墙砖（同原住宅颜色）、浅蓝色外墙砖装饰线</a:t>
                      </a:r>
                      <a:endParaRPr lang="zh-CN" altLang="en-US" sz="700" b="0" i="0" u="none" strike="noStrike" dirty="0">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0">
                <a:tc vMerge="1">
                  <a:tcPr/>
                </a:tc>
                <a:tc rowSpan="2">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24</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25</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26</a:t>
                      </a:r>
                      <a:r>
                        <a:rPr lang="zh-CN" altLang="en-US" sz="8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栋</a:t>
                      </a:r>
                      <a:endParaRPr lang="zh-CN" altLang="en-US" sz="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电梯风貌示意</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35961">
                <a:tc vMerge="1">
                  <a:tcPr/>
                </a:tc>
                <a:tc vMerge="1">
                  <a:tcPr/>
                </a:tc>
                <a:tc vMerge="1">
                  <a:tcPr/>
                </a:tc>
                <a:tc rowSpan="2"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cPr/>
                </a:tc>
                <a:tc rowSpan="2" hMerge="1">
                  <a:tcPr/>
                </a:tc>
                <a:tc rowSpan="2" hMerge="1">
                  <a:tcPr/>
                </a:tc>
                <a:tc rowSpan="2" hMerge="1">
                  <a:tcPr/>
                </a:tc>
                <a:tc rowSpan="2" hMerge="1">
                  <a:tcPr/>
                </a:tc>
              </a:tr>
              <a:tr h="0">
                <a:tc vMerge="1">
                  <a:tcPr/>
                </a:tc>
                <a:tc row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gridSpan="6">
                  <a:tcPr/>
                </a:tc>
                <a:tc vMerge="1" hMerge="1">
                  <a:tcPr/>
                </a:tc>
                <a:tc vMerge="1" hMerge="1">
                  <a:tcPr/>
                </a:tc>
                <a:tc vMerge="1" hMerge="1">
                  <a:tcPr/>
                </a:tc>
                <a:tc vMerge="1" hMerge="1">
                  <a:tcPr/>
                </a:tc>
                <a:tc vMerge="1" hMerge="1">
                  <a:tcPr/>
                </a:tc>
              </a:tr>
              <a:tr h="1459647">
                <a:tc vMerge="1">
                  <a:tcPr/>
                </a:tc>
                <a:tc v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hMerge="1">
                  <a:tcPr/>
                </a:tc>
                <a:tc hMerge="1">
                  <a:tcPr/>
                </a:tc>
                <a:tc hMerge="1">
                  <a:tcPr/>
                </a:tc>
              </a:tr>
            </a:tbl>
          </a:graphicData>
        </a:graphic>
      </p:graphicFrame>
      <p:sp>
        <p:nvSpPr>
          <p:cNvPr id="9364" name="TextBox 31"/>
          <p:cNvSpPr txBox="1"/>
          <p:nvPr/>
        </p:nvSpPr>
        <p:spPr>
          <a:xfrm>
            <a:off x="742950" y="5170488"/>
            <a:ext cx="431800" cy="1476375"/>
          </a:xfrm>
          <a:prstGeom prst="rect">
            <a:avLst/>
          </a:prstGeom>
          <a:noFill/>
          <a:ln w="9525">
            <a:noFill/>
          </a:ln>
        </p:spPr>
        <p:txBody>
          <a:bodyPr>
            <a:spAutoFit/>
          </a:bodyPr>
          <a:p>
            <a:pPr algn="ctr" eaLnBrk="1" hangingPunct="1">
              <a:lnSpc>
                <a:spcPct val="150000"/>
              </a:lnSpc>
            </a:pPr>
            <a:r>
              <a:rPr lang="zh-CN" altLang="en-US" sz="1200" b="1" dirty="0">
                <a:latin typeface="黑体" panose="02010609060101010101" pitchFamily="49" charset="-122"/>
                <a:ea typeface="黑体" panose="02010609060101010101" pitchFamily="49" charset="-122"/>
              </a:rPr>
              <a:t>电梯样式四</a:t>
            </a:r>
            <a:endParaRPr lang="zh-CN" altLang="en-US" sz="1200" b="1" dirty="0">
              <a:latin typeface="黑体" panose="02010609060101010101" pitchFamily="49" charset="-122"/>
              <a:ea typeface="黑体" panose="02010609060101010101" pitchFamily="49" charset="-122"/>
            </a:endParaRPr>
          </a:p>
        </p:txBody>
      </p:sp>
      <p:sp>
        <p:nvSpPr>
          <p:cNvPr id="9374" name="TextBox 31"/>
          <p:cNvSpPr txBox="1"/>
          <p:nvPr/>
        </p:nvSpPr>
        <p:spPr>
          <a:xfrm>
            <a:off x="3402330" y="5575300"/>
            <a:ext cx="1944688" cy="396875"/>
          </a:xfrm>
          <a:prstGeom prst="rect">
            <a:avLst/>
          </a:prstGeom>
          <a:noFill/>
          <a:ln w="9525">
            <a:noFill/>
          </a:ln>
        </p:spPr>
        <p:txBody>
          <a:bodyPr>
            <a:spAutoFit/>
          </a:bodyPr>
          <a:p>
            <a:pPr algn="ctr" eaLnBrk="1" hangingPunct="1">
              <a:lnSpc>
                <a:spcPct val="150000"/>
              </a:lnSpc>
            </a:pPr>
            <a:r>
              <a:rPr lang="zh-CN" altLang="en-US" sz="700" dirty="0">
                <a:latin typeface="微软雅黑" panose="020B0503020204020204" pitchFamily="34" charset="-122"/>
                <a:ea typeface="微软雅黑" panose="020B0503020204020204" pitchFamily="34" charset="-122"/>
              </a:rPr>
              <a:t>首层平面图</a:t>
            </a:r>
            <a:endParaRPr lang="en-US" altLang="zh-CN" sz="700" dirty="0">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600" dirty="0">
                <a:latin typeface="微软雅黑" panose="020B0503020204020204" pitchFamily="34" charset="-122"/>
                <a:ea typeface="微软雅黑" panose="020B0503020204020204" pitchFamily="34" charset="-122"/>
              </a:rPr>
              <a:t>（现状户型平面仅供示意）</a:t>
            </a:r>
            <a:endParaRPr lang="en-US" altLang="zh-CN" sz="600" dirty="0">
              <a:latin typeface="微软雅黑" panose="020B0503020204020204" pitchFamily="34" charset="-122"/>
              <a:ea typeface="微软雅黑" panose="020B0503020204020204" pitchFamily="34" charset="-122"/>
            </a:endParaRPr>
          </a:p>
        </p:txBody>
      </p:sp>
      <p:sp>
        <p:nvSpPr>
          <p:cNvPr id="9375" name="TextBox 31"/>
          <p:cNvSpPr txBox="1"/>
          <p:nvPr/>
        </p:nvSpPr>
        <p:spPr>
          <a:xfrm>
            <a:off x="3330575" y="7104380"/>
            <a:ext cx="1944688" cy="396875"/>
          </a:xfrm>
          <a:prstGeom prst="rect">
            <a:avLst/>
          </a:prstGeom>
          <a:noFill/>
          <a:ln w="9525">
            <a:noFill/>
          </a:ln>
        </p:spPr>
        <p:txBody>
          <a:bodyPr>
            <a:spAutoFit/>
          </a:bodyPr>
          <a:p>
            <a:pPr algn="ctr" eaLnBrk="1" hangingPunct="1">
              <a:lnSpc>
                <a:spcPct val="150000"/>
              </a:lnSpc>
            </a:pPr>
            <a:r>
              <a:rPr lang="zh-CN" altLang="en-US" sz="700" dirty="0">
                <a:latin typeface="微软雅黑" panose="020B0503020204020204" pitchFamily="34" charset="-122"/>
                <a:ea typeface="微软雅黑" panose="020B0503020204020204" pitchFamily="34" charset="-122"/>
              </a:rPr>
              <a:t>标准层平面图</a:t>
            </a:r>
            <a:endParaRPr lang="en-US" altLang="zh-CN" sz="700" dirty="0">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600" dirty="0">
                <a:latin typeface="微软雅黑" panose="020B0503020204020204" pitchFamily="34" charset="-122"/>
                <a:ea typeface="微软雅黑" panose="020B0503020204020204" pitchFamily="34" charset="-122"/>
              </a:rPr>
              <a:t>（现状户型平面仅供示意）</a:t>
            </a:r>
            <a:endParaRPr lang="en-US" altLang="zh-CN" sz="600" dirty="0">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448685" y="4356743"/>
            <a:ext cx="1863725" cy="1391895"/>
            <a:chOff x="8533" y="3780"/>
            <a:chExt cx="9123" cy="6809"/>
          </a:xfrm>
        </p:grpSpPr>
        <p:pic>
          <p:nvPicPr>
            <p:cNvPr id="68" name="图片 67" descr="汇雅小区方案-模型"/>
            <p:cNvPicPr>
              <a:picLocks noChangeAspect="1"/>
            </p:cNvPicPr>
            <p:nvPr/>
          </p:nvPicPr>
          <p:blipFill>
            <a:blip r:embed="rId2"/>
            <a:srcRect t="21888"/>
            <a:stretch>
              <a:fillRect/>
            </a:stretch>
          </p:blipFill>
          <p:spPr>
            <a:xfrm>
              <a:off x="8533" y="3780"/>
              <a:ext cx="9123" cy="6042"/>
            </a:xfrm>
            <a:prstGeom prst="rect">
              <a:avLst/>
            </a:prstGeom>
          </p:spPr>
        </p:pic>
        <p:sp>
          <p:nvSpPr>
            <p:cNvPr id="69" name="矩形 68"/>
            <p:cNvSpPr/>
            <p:nvPr/>
          </p:nvSpPr>
          <p:spPr bwMode="auto">
            <a:xfrm>
              <a:off x="12394" y="7893"/>
              <a:ext cx="1340" cy="1398"/>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grpSp>
          <p:nvGrpSpPr>
            <p:cNvPr id="73" name="组合 72"/>
            <p:cNvGrpSpPr/>
            <p:nvPr/>
          </p:nvGrpSpPr>
          <p:grpSpPr>
            <a:xfrm>
              <a:off x="12749" y="6775"/>
              <a:ext cx="2098" cy="3814"/>
              <a:chOff x="6712" y="9862"/>
              <a:chExt cx="2098" cy="3814"/>
            </a:xfrm>
          </p:grpSpPr>
          <p:sp>
            <p:nvSpPr>
              <p:cNvPr id="83" name="TextBox 31"/>
              <p:cNvSpPr txBox="1">
                <a:spLocks noChangeArrowheads="1"/>
              </p:cNvSpPr>
              <p:nvPr/>
            </p:nvSpPr>
            <p:spPr bwMode="auto">
              <a:xfrm>
                <a:off x="6712" y="12328"/>
                <a:ext cx="847" cy="134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84" name="TextBox 31"/>
              <p:cNvSpPr txBox="1">
                <a:spLocks noChangeArrowheads="1"/>
              </p:cNvSpPr>
              <p:nvPr/>
            </p:nvSpPr>
            <p:spPr bwMode="auto">
              <a:xfrm>
                <a:off x="7963" y="11025"/>
                <a:ext cx="847" cy="134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85" name="TextBox 31"/>
              <p:cNvSpPr txBox="1">
                <a:spLocks noChangeArrowheads="1"/>
              </p:cNvSpPr>
              <p:nvPr/>
            </p:nvSpPr>
            <p:spPr bwMode="auto">
              <a:xfrm>
                <a:off x="7963" y="9862"/>
                <a:ext cx="847" cy="134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02" name="组合 101"/>
          <p:cNvGrpSpPr/>
          <p:nvPr/>
        </p:nvGrpSpPr>
        <p:grpSpPr>
          <a:xfrm>
            <a:off x="3448685" y="5999554"/>
            <a:ext cx="1752600" cy="1256226"/>
            <a:chOff x="5358" y="3604"/>
            <a:chExt cx="10110" cy="7245"/>
          </a:xfrm>
        </p:grpSpPr>
        <p:pic>
          <p:nvPicPr>
            <p:cNvPr id="87" name="图片 86" descr="汇雅小区方案-模型"/>
            <p:cNvPicPr>
              <a:picLocks noChangeAspect="1"/>
            </p:cNvPicPr>
            <p:nvPr/>
          </p:nvPicPr>
          <p:blipFill>
            <a:blip r:embed="rId3"/>
            <a:srcRect t="23770"/>
            <a:stretch>
              <a:fillRect/>
            </a:stretch>
          </p:blipFill>
          <p:spPr>
            <a:xfrm>
              <a:off x="5358" y="3604"/>
              <a:ext cx="10110" cy="6413"/>
            </a:xfrm>
            <a:prstGeom prst="rect">
              <a:avLst/>
            </a:prstGeom>
          </p:spPr>
        </p:pic>
        <p:sp>
          <p:nvSpPr>
            <p:cNvPr id="88" name="矩形 87"/>
            <p:cNvSpPr/>
            <p:nvPr/>
          </p:nvSpPr>
          <p:spPr>
            <a:xfrm>
              <a:off x="10576" y="7208"/>
              <a:ext cx="697" cy="9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a:sym typeface="+mn-ea"/>
              </a:endParaRPr>
            </a:p>
          </p:txBody>
        </p:sp>
        <p:sp>
          <p:nvSpPr>
            <p:cNvPr id="89" name="矩形 88"/>
            <p:cNvSpPr/>
            <p:nvPr/>
          </p:nvSpPr>
          <p:spPr bwMode="auto">
            <a:xfrm>
              <a:off x="10247" y="8097"/>
              <a:ext cx="1339" cy="1513"/>
            </a:xfrm>
            <a:prstGeom prst="rect">
              <a:avLst/>
            </a:prstGeom>
            <a:solidFill>
              <a:srgbClr val="FFFF00">
                <a:alpha val="20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1100" noProof="0">
                <a:ln>
                  <a:noFill/>
                </a:ln>
                <a:effectLst/>
                <a:uLnTx/>
                <a:uFillTx/>
                <a:sym typeface="+mn-ea"/>
              </a:endParaRPr>
            </a:p>
          </p:txBody>
        </p:sp>
        <p:grpSp>
          <p:nvGrpSpPr>
            <p:cNvPr id="90" name="组合 89"/>
            <p:cNvGrpSpPr/>
            <p:nvPr/>
          </p:nvGrpSpPr>
          <p:grpSpPr>
            <a:xfrm>
              <a:off x="10575" y="6714"/>
              <a:ext cx="2162" cy="4135"/>
              <a:chOff x="6527" y="9611"/>
              <a:chExt cx="2162" cy="4135"/>
            </a:xfrm>
          </p:grpSpPr>
          <p:sp>
            <p:nvSpPr>
              <p:cNvPr id="91" name="TextBox 31"/>
              <p:cNvSpPr txBox="1">
                <a:spLocks noChangeArrowheads="1"/>
              </p:cNvSpPr>
              <p:nvPr/>
            </p:nvSpPr>
            <p:spPr bwMode="auto">
              <a:xfrm>
                <a:off x="6527" y="12157"/>
                <a:ext cx="847" cy="158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92" name="TextBox 31"/>
              <p:cNvSpPr txBox="1">
                <a:spLocks noChangeArrowheads="1"/>
              </p:cNvSpPr>
              <p:nvPr/>
            </p:nvSpPr>
            <p:spPr bwMode="auto">
              <a:xfrm>
                <a:off x="7842" y="10792"/>
                <a:ext cx="847" cy="158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01" name="TextBox 31"/>
              <p:cNvSpPr txBox="1">
                <a:spLocks noChangeArrowheads="1"/>
              </p:cNvSpPr>
              <p:nvPr/>
            </p:nvSpPr>
            <p:spPr bwMode="auto">
              <a:xfrm>
                <a:off x="7842" y="9611"/>
                <a:ext cx="847" cy="158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pic>
        <p:nvPicPr>
          <p:cNvPr id="106" name="图片 105" descr="汇雅小区电梯4"/>
          <p:cNvPicPr>
            <a:picLocks noChangeAspect="1"/>
          </p:cNvPicPr>
          <p:nvPr/>
        </p:nvPicPr>
        <p:blipFill>
          <a:blip r:embed="rId4"/>
          <a:srcRect l="20438" t="1188" r="13390" b="3351"/>
          <a:stretch>
            <a:fillRect/>
          </a:stretch>
        </p:blipFill>
        <p:spPr>
          <a:xfrm>
            <a:off x="6010910" y="6044565"/>
            <a:ext cx="1708785" cy="1377950"/>
          </a:xfrm>
          <a:prstGeom prst="rect">
            <a:avLst/>
          </a:prstGeom>
        </p:spPr>
      </p:pic>
      <p:grpSp>
        <p:nvGrpSpPr>
          <p:cNvPr id="71" name="组合 70"/>
          <p:cNvGrpSpPr/>
          <p:nvPr/>
        </p:nvGrpSpPr>
        <p:grpSpPr>
          <a:xfrm>
            <a:off x="1625600" y="4345938"/>
            <a:ext cx="1466396" cy="1402896"/>
            <a:chOff x="7452" y="1721"/>
            <a:chExt cx="8087" cy="7733"/>
          </a:xfrm>
        </p:grpSpPr>
        <p:pic>
          <p:nvPicPr>
            <p:cNvPr id="2" name="图片 1" descr="汇雅小区"/>
            <p:cNvPicPr>
              <a:picLocks noChangeAspect="1"/>
            </p:cNvPicPr>
            <p:nvPr/>
          </p:nvPicPr>
          <p:blipFill>
            <a:blip r:embed="rId5"/>
            <a:stretch>
              <a:fillRect/>
            </a:stretch>
          </p:blipFill>
          <p:spPr>
            <a:xfrm>
              <a:off x="7452" y="1721"/>
              <a:ext cx="8087" cy="7733"/>
            </a:xfrm>
            <a:prstGeom prst="rect">
              <a:avLst/>
            </a:prstGeom>
          </p:spPr>
        </p:pic>
        <p:grpSp>
          <p:nvGrpSpPr>
            <p:cNvPr id="96" name="组合 95"/>
            <p:cNvGrpSpPr/>
            <p:nvPr/>
          </p:nvGrpSpPr>
          <p:grpSpPr>
            <a:xfrm>
              <a:off x="9857" y="7134"/>
              <a:ext cx="1710" cy="1272"/>
              <a:chOff x="16609" y="8495"/>
              <a:chExt cx="1710" cy="1272"/>
            </a:xfrm>
          </p:grpSpPr>
          <p:sp>
            <p:nvSpPr>
              <p:cNvPr id="14" name="矩形 13"/>
              <p:cNvSpPr/>
              <p:nvPr/>
            </p:nvSpPr>
            <p:spPr bwMode="auto">
              <a:xfrm rot="18457296">
                <a:off x="16937" y="9149"/>
                <a:ext cx="289" cy="946"/>
              </a:xfrm>
              <a:prstGeom prst="rect">
                <a:avLst/>
              </a:prstGeom>
              <a:solidFill>
                <a:srgbClr val="FFC000">
                  <a:alpha val="2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23" name="矩形 22"/>
              <p:cNvSpPr/>
              <p:nvPr/>
            </p:nvSpPr>
            <p:spPr bwMode="auto">
              <a:xfrm rot="18457296">
                <a:off x="17311" y="8671"/>
                <a:ext cx="289" cy="946"/>
              </a:xfrm>
              <a:prstGeom prst="rect">
                <a:avLst/>
              </a:prstGeom>
              <a:solidFill>
                <a:srgbClr val="FFC000">
                  <a:alpha val="2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24" name="矩形 23"/>
              <p:cNvSpPr/>
              <p:nvPr/>
            </p:nvSpPr>
            <p:spPr bwMode="auto">
              <a:xfrm rot="18457296">
                <a:off x="17701" y="8166"/>
                <a:ext cx="289" cy="946"/>
              </a:xfrm>
              <a:prstGeom prst="rect">
                <a:avLst/>
              </a:prstGeom>
              <a:solidFill>
                <a:srgbClr val="FFC000">
                  <a:alpha val="2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grpSp>
      </p:grpSp>
      <p:graphicFrame>
        <p:nvGraphicFramePr>
          <p:cNvPr id="32" name="表格 31"/>
          <p:cNvGraphicFramePr>
            <a:graphicFrameLocks noGrp="1"/>
          </p:cNvGraphicFramePr>
          <p:nvPr>
            <p:custDataLst>
              <p:tags r:id="rId6"/>
            </p:custDataLst>
          </p:nvPr>
        </p:nvGraphicFramePr>
        <p:xfrm>
          <a:off x="666750" y="3175"/>
          <a:ext cx="9342755" cy="4145915"/>
        </p:xfrm>
        <a:graphic>
          <a:graphicData uri="http://schemas.openxmlformats.org/drawingml/2006/table">
            <a:tbl>
              <a:tblPr>
                <a:tableStyleId>{5C22544A-7EE6-4342-B048-85BDC9FD1C3A}</a:tableStyleId>
              </a:tblPr>
              <a:tblGrid>
                <a:gridCol w="648335"/>
                <a:gridCol w="2088023"/>
                <a:gridCol w="1944370"/>
                <a:gridCol w="699734"/>
                <a:gridCol w="883664"/>
                <a:gridCol w="720789"/>
                <a:gridCol w="864113"/>
                <a:gridCol w="936123"/>
                <a:gridCol w="557287"/>
              </a:tblGrid>
              <a:tr h="845375">
                <a:tc gridSpan="9">
                  <a:txBody>
                    <a:bodyPr/>
                    <a:lstStyle/>
                    <a:p>
                      <a:pPr algn="ctr" fontAlgn="ctr"/>
                      <a:r>
                        <a:rPr lang="zh-CN" altLang="en-US" sz="2000" b="1" dirty="0">
                          <a:solidFill>
                            <a:schemeClr val="bg1"/>
                          </a:solidFill>
                          <a:effectLst/>
                          <a:latin typeface="黑体" panose="02010609060101010101" pitchFamily="49" charset="-122"/>
                          <a:ea typeface="黑体" panose="02010609060101010101" pitchFamily="49" charset="-122"/>
                          <a:sym typeface="+mn-ea"/>
                        </a:rPr>
                        <a:t>广州市白云区汇雅花园成片连片加装电梯设计方案公布</a:t>
                      </a:r>
                      <a:endParaRPr lang="en-US" altLang="zh-CN" sz="2000" b="1" i="0" u="none" strike="noStrike" dirty="0">
                        <a:solidFill>
                          <a:schemeClr val="bg1"/>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0909"/>
                    </a:solidFill>
                  </a:tcPr>
                </a:tc>
                <a:tc hMerge="1">
                  <a:tcPr/>
                </a:tc>
                <a:tc hMerge="1">
                  <a:tcPr/>
                </a:tc>
                <a:tc hMerge="1">
                  <a:tcPr/>
                </a:tc>
                <a:tc hMerge="1">
                  <a:tcPr/>
                </a:tc>
                <a:tc hMerge="1">
                  <a:tcPr/>
                </a:tc>
                <a:tc hMerge="1">
                  <a:tcPr/>
                </a:tc>
                <a:tc hMerge="1">
                  <a:tcPr/>
                </a:tc>
                <a:tc hMerge="1">
                  <a:tcPr/>
                </a:tc>
              </a:tr>
              <a:tr h="147468">
                <a:tc rowSpan="13">
                  <a:txBody>
                    <a:bodyPr/>
                    <a:lstStyle/>
                    <a:p>
                      <a:pPr algn="ctr" fontAlgn="ct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适用范围</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电梯样式示意图</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电梯加装范围及形式要求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292672">
                <a:tc vMerge="1">
                  <a:tcPr/>
                </a:tc>
                <a:tc rowSpan="8">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2">
                  <a:txBody>
                    <a:bodyPr/>
                    <a:lstStyle/>
                    <a:p>
                      <a:pPr algn="ctr" fontAlgn="ct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梯井尺寸（</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住宅入口宽度（</a:t>
                      </a:r>
                      <a:r>
                        <a:rPr lang="en-US" altLang="zh-CN" sz="700" u="none" strike="noStrike" dirty="0">
                          <a:effectLst/>
                          <a:latin typeface="黑体" panose="02010609060101010101" pitchFamily="49" charset="-122"/>
                          <a:ea typeface="黑体" panose="02010609060101010101" pitchFamily="49" charset="-122"/>
                        </a:rPr>
                        <a:t>mm</a:t>
                      </a:r>
                      <a:r>
                        <a:rPr lang="zh-CN" altLang="en-US" sz="700" u="none" strike="noStrike" dirty="0">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b="0" i="0" u="none" strike="noStrike" dirty="0">
                          <a:solidFill>
                            <a:schemeClr val="dk1"/>
                          </a:solidFill>
                          <a:effectLst/>
                          <a:latin typeface="黑体" panose="02010609060101010101" pitchFamily="49" charset="-122"/>
                          <a:ea typeface="黑体" panose="02010609060101010101" pitchFamily="49" charset="-122"/>
                        </a:rPr>
                        <a:t>连廊宽度（</a:t>
                      </a:r>
                      <a:r>
                        <a:rPr lang="en-US" altLang="zh-CN" sz="700" b="0" i="0" u="none" strike="noStrike" dirty="0">
                          <a:solidFill>
                            <a:schemeClr val="dk1"/>
                          </a:solidFill>
                          <a:effectLst/>
                          <a:latin typeface="黑体" panose="02010609060101010101" pitchFamily="49" charset="-122"/>
                          <a:ea typeface="黑体" panose="02010609060101010101" pitchFamily="49" charset="-122"/>
                        </a:rPr>
                        <a:t>mm</a:t>
                      </a:r>
                      <a:r>
                        <a:rPr lang="zh-CN" altLang="en-US" sz="700" b="0" i="0" u="none" strike="noStrike" dirty="0">
                          <a:solidFill>
                            <a:schemeClr val="dk1"/>
                          </a:solidFill>
                          <a:effectLst/>
                          <a:latin typeface="黑体" panose="02010609060101010101" pitchFamily="49" charset="-122"/>
                          <a:ea typeface="黑体" panose="02010609060101010101" pitchFamily="49" charset="-122"/>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加装位置</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入户方式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1546">
                <a:tc vMerge="1">
                  <a:tcPr/>
                </a:tc>
                <a:tc vMerge="1">
                  <a:tcPr/>
                </a:tc>
                <a:tc vMerge="1">
                  <a:tcPr/>
                </a:tc>
                <a:tc>
                  <a:txBody>
                    <a:bodyPr/>
                    <a:lstStyle/>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A≤</a:t>
                      </a:r>
                      <a:r>
                        <a:rPr lang="en-US" altLang="zh-CN" sz="700" dirty="0">
                          <a:solidFill>
                            <a:schemeClr val="tx1"/>
                          </a:solidFill>
                          <a:latin typeface="微软雅黑" panose="020B0503020204020204" pitchFamily="34" charset="-122"/>
                          <a:ea typeface="微软雅黑" panose="020B0503020204020204" pitchFamily="34" charset="-122"/>
                          <a:sym typeface="+mn-ea"/>
                        </a:rPr>
                        <a:t>18</a:t>
                      </a:r>
                      <a:r>
                        <a:rPr lang="zh-CN" altLang="en-US" sz="700" dirty="0">
                          <a:solidFill>
                            <a:schemeClr val="tx1"/>
                          </a:solidFill>
                          <a:latin typeface="微软雅黑" panose="020B0503020204020204" pitchFamily="34" charset="-122"/>
                          <a:ea typeface="微软雅黑" panose="020B0503020204020204" pitchFamily="34" charset="-122"/>
                          <a:sym typeface="+mn-ea"/>
                        </a:rPr>
                        <a:t>00</a:t>
                      </a:r>
                      <a:endParaRPr lang="zh-CN" altLang="en-US" sz="700" kern="1200" dirty="0">
                        <a:solidFill>
                          <a:schemeClr val="tx1"/>
                        </a:solidFill>
                        <a:latin typeface="微软雅黑" panose="020B0503020204020204" pitchFamily="34" charset="-122"/>
                        <a:ea typeface="微软雅黑" panose="020B0503020204020204" pitchFamily="34" charset="-122"/>
                        <a:cs typeface="+mn-cs"/>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B≤</a:t>
                      </a:r>
                      <a:r>
                        <a:rPr lang="en-US" altLang="zh-CN" sz="700" dirty="0">
                          <a:solidFill>
                            <a:schemeClr val="tx1"/>
                          </a:solidFill>
                          <a:latin typeface="微软雅黑" panose="020B0503020204020204" pitchFamily="34" charset="-122"/>
                          <a:ea typeface="微软雅黑" panose="020B0503020204020204" pitchFamily="34" charset="-122"/>
                          <a:sym typeface="+mn-ea"/>
                        </a:rPr>
                        <a:t>25</a:t>
                      </a:r>
                      <a:r>
                        <a:rPr lang="zh-CN" altLang="en-US" sz="700" dirty="0">
                          <a:solidFill>
                            <a:schemeClr val="tx1"/>
                          </a:solidFill>
                          <a:latin typeface="微软雅黑" panose="020B0503020204020204" pitchFamily="34" charset="-122"/>
                          <a:ea typeface="微软雅黑" panose="020B0503020204020204" pitchFamily="34" charset="-122"/>
                          <a:sym typeface="+mn-ea"/>
                        </a:rPr>
                        <a:t>00</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不小于</a:t>
                      </a:r>
                      <a:r>
                        <a:rPr lang="en-US" altLang="zh-CN" sz="700" u="none" strike="noStrike" dirty="0">
                          <a:effectLst/>
                          <a:latin typeface="黑体" panose="02010609060101010101" pitchFamily="49" charset="-122"/>
                          <a:ea typeface="黑体" panose="02010609060101010101" pitchFamily="49" charset="-122"/>
                        </a:rPr>
                        <a:t>1200</a:t>
                      </a:r>
                      <a:endParaRPr lang="en-US" altLang="zh-CN" sz="700" u="none" strike="noStrike" dirty="0">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1424940" rtl="0" eaLnBrk="1" latinLnBrk="0" hangingPunct="1"/>
                      <a:r>
                        <a:rPr lang="en-US" altLang="zh-CN" sz="700" dirty="0">
                          <a:solidFill>
                            <a:schemeClr val="tx1"/>
                          </a:solidFill>
                          <a:latin typeface="微软雅黑" panose="020B0503020204020204" pitchFamily="34" charset="-122"/>
                          <a:ea typeface="微软雅黑" panose="020B0503020204020204" pitchFamily="34" charset="-122"/>
                          <a:sym typeface="+mn-ea"/>
                        </a:rPr>
                        <a:t>1200</a:t>
                      </a:r>
                      <a:r>
                        <a:rPr lang="en-US" sz="700" dirty="0">
                          <a:solidFill>
                            <a:schemeClr val="tx1"/>
                          </a:solidFill>
                          <a:latin typeface="微软雅黑" panose="020B0503020204020204" pitchFamily="34" charset="-122"/>
                          <a:ea typeface="微软雅黑" panose="020B0503020204020204" pitchFamily="34" charset="-122"/>
                          <a:sym typeface="+mn-ea"/>
                        </a:rPr>
                        <a:t>≤C≤1750</a:t>
                      </a:r>
                      <a:endParaRPr lang="en-US" sz="700" dirty="0">
                        <a:solidFill>
                          <a:schemeClr val="tx1"/>
                        </a:solidFill>
                        <a:latin typeface="微软雅黑" panose="020B0503020204020204" pitchFamily="34" charset="-122"/>
                        <a:ea typeface="微软雅黑" panose="020B0503020204020204" pitchFamily="34" charset="-122"/>
                        <a:sym typeface="+mn-ea"/>
                      </a:endParaRPr>
                    </a:p>
                    <a:p>
                      <a:pPr marL="0" algn="ctr" defTabSz="1424940" rtl="0" eaLnBrk="1" latinLnBrk="0" hangingPunct="1"/>
                      <a:r>
                        <a:rPr lang="zh-CN" altLang="en-US" sz="700" dirty="0">
                          <a:solidFill>
                            <a:schemeClr val="tx1"/>
                          </a:solidFill>
                          <a:latin typeface="微软雅黑" panose="020B0503020204020204" pitchFamily="34" charset="-122"/>
                          <a:ea typeface="微软雅黑" panose="020B0503020204020204" pitchFamily="34" charset="-122"/>
                          <a:sym typeface="+mn-ea"/>
                        </a:rPr>
                        <a:t>（长度</a:t>
                      </a:r>
                      <a:r>
                        <a:rPr lang="en-US" altLang="zh-CN" sz="700" dirty="0">
                          <a:solidFill>
                            <a:schemeClr val="tx1"/>
                          </a:solidFill>
                          <a:latin typeface="微软雅黑" panose="020B0503020204020204" pitchFamily="34" charset="-122"/>
                          <a:ea typeface="微软雅黑" panose="020B0503020204020204" pitchFamily="34" charset="-122"/>
                          <a:sym typeface="+mn-ea"/>
                        </a:rPr>
                        <a:t>≤5300</a:t>
                      </a:r>
                      <a:r>
                        <a:rPr lang="zh-CN" altLang="en-US" sz="700" dirty="0">
                          <a:solidFill>
                            <a:schemeClr val="tx1"/>
                          </a:solidFill>
                          <a:latin typeface="微软雅黑" panose="020B0503020204020204" pitchFamily="34" charset="-122"/>
                          <a:ea typeface="微软雅黑" panose="020B0503020204020204" pitchFamily="34" charset="-122"/>
                          <a:sym typeface="+mn-ea"/>
                        </a:rPr>
                        <a:t>）</a:t>
                      </a:r>
                      <a:endParaRPr lang="en-US" altLang="zh-CN" sz="700" b="0" i="0" u="none" strike="noStrike" dirty="0">
                        <a:effectLst/>
                        <a:latin typeface="黑体" panose="02010609060101010101" pitchFamily="49" charset="-122"/>
                        <a:ea typeface="黑体" panose="02010609060101010101" pitchFamily="49" charset="-122"/>
                        <a:sym typeface="+mn-ea"/>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r>
                        <a:rPr lang="zh-CN" altLang="en-US" sz="700" dirty="0">
                          <a:solidFill>
                            <a:schemeClr val="tx1"/>
                          </a:solidFill>
                          <a:latin typeface="微软雅黑" panose="020B0503020204020204" pitchFamily="34" charset="-122"/>
                          <a:ea typeface="微软雅黑" panose="020B0503020204020204" pitchFamily="34" charset="-122"/>
                          <a:sym typeface="+mn-ea"/>
                        </a:rPr>
                        <a:t>设置在楼宇入口，结合楼梯休息平台加装　</a:t>
                      </a: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平层入户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电梯选型推荐</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荷载人数</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建议梯井尺寸</a:t>
                      </a:r>
                      <a:r>
                        <a:rPr lang="zh-CN" altLang="en-US" sz="700" dirty="0">
                          <a:effectLst/>
                          <a:latin typeface="黑体" panose="02010609060101010101" pitchFamily="49" charset="-122"/>
                          <a:ea typeface="黑体" panose="02010609060101010101" pitchFamily="49" charset="-122"/>
                          <a:sym typeface="+mn-ea"/>
                        </a:rPr>
                        <a:t>（</a:t>
                      </a:r>
                      <a:r>
                        <a:rPr lang="en-US" altLang="zh-CN" sz="700" dirty="0">
                          <a:effectLst/>
                          <a:latin typeface="黑体" panose="02010609060101010101" pitchFamily="49" charset="-122"/>
                          <a:ea typeface="黑体" panose="02010609060101010101" pitchFamily="49" charset="-122"/>
                          <a:sym typeface="+mn-ea"/>
                        </a:rPr>
                        <a:t>AxB</a:t>
                      </a:r>
                      <a:r>
                        <a:rPr lang="zh-CN" altLang="en-US" sz="700" dirty="0">
                          <a:effectLst/>
                          <a:latin typeface="黑体" panose="02010609060101010101" pitchFamily="49" charset="-122"/>
                          <a:ea typeface="黑体" panose="02010609060101010101" pitchFamily="49" charset="-122"/>
                          <a:sym typeface="+mn-ea"/>
                        </a:rPr>
                        <a:t>）</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电梯总载重</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133082">
                <a:tc vMerge="1">
                  <a:tcPr/>
                </a:tc>
                <a:tc vMerge="1">
                  <a:tcPr/>
                </a:tc>
                <a:tc vMerge="1">
                  <a:tcPr/>
                </a:tc>
                <a:tc gridSpan="2">
                  <a:txBody>
                    <a:bodyPr/>
                    <a:lstStyle/>
                    <a:p>
                      <a:pPr algn="ctr" fontAlgn="ctr"/>
                      <a:r>
                        <a:rPr lang="en-US" altLang="zh-CN" sz="700" b="0" i="0" u="none" strike="noStrike" dirty="0">
                          <a:solidFill>
                            <a:srgbClr val="000000"/>
                          </a:solidFill>
                          <a:effectLst/>
                          <a:latin typeface="黑体" panose="02010609060101010101" pitchFamily="49" charset="-122"/>
                          <a:ea typeface="黑体" panose="02010609060101010101" pitchFamily="49" charset="-122"/>
                        </a:rPr>
                        <a:t>10</a:t>
                      </a:r>
                      <a:endParaRPr lang="en-US" altLang="zh-CN"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algn="ctr" defTabSz="1043305" rtl="0" eaLnBrk="1" fontAlgn="ctr" latinLnBrk="0" hangingPunct="1">
                        <a:lnSpc>
                          <a:spcPct val="100000"/>
                        </a:lnSpc>
                        <a:spcBef>
                          <a:spcPts val="0"/>
                        </a:spcBef>
                        <a:buClrTx/>
                        <a:buSzTx/>
                        <a:buFontTx/>
                        <a:buNone/>
                      </a:pPr>
                      <a:r>
                        <a:rPr lang="en-US" altLang="zh-CN" sz="700" dirty="0">
                          <a:solidFill>
                            <a:schemeClr val="tx1"/>
                          </a:solidFill>
                          <a:latin typeface="微软雅黑" panose="020B0503020204020204" pitchFamily="34" charset="-122"/>
                          <a:ea typeface="微软雅黑" panose="020B0503020204020204" pitchFamily="34" charset="-122"/>
                          <a:sym typeface="+mn-ea"/>
                        </a:rPr>
                        <a:t>1800x2000</a:t>
                      </a:r>
                      <a:endParaRPr lang="en-US" altLang="zh-CN" sz="700" b="0" i="0" u="none" strike="noStrike" dirty="0">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载重</a:t>
                      </a:r>
                      <a:r>
                        <a:rPr lang="en-US" altLang="zh-CN" sz="700" u="none" strike="noStrike" dirty="0">
                          <a:effectLst/>
                          <a:latin typeface="黑体" panose="02010609060101010101" pitchFamily="49" charset="-122"/>
                          <a:ea typeface="黑体" panose="02010609060101010101" pitchFamily="49" charset="-122"/>
                        </a:rPr>
                        <a:t>825</a:t>
                      </a:r>
                      <a:r>
                        <a:rPr lang="en-US" sz="700" u="none" strike="noStrike" dirty="0">
                          <a:effectLst/>
                          <a:latin typeface="黑体" panose="02010609060101010101" pitchFamily="49" charset="-122"/>
                          <a:ea typeface="黑体" panose="02010609060101010101" pitchFamily="49" charset="-122"/>
                        </a:rPr>
                        <a:t>kg</a:t>
                      </a:r>
                      <a:endParaRPr 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r h="0">
                <a:tc vMerge="1">
                  <a:tcPr/>
                </a:tc>
                <a:tc vMerge="1">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电梯风貌要求</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a:tc>
                <a:tc hMerge="1">
                  <a:tcPr/>
                </a:tc>
                <a:tc hMerge="1">
                  <a:tcPr/>
                </a:tc>
              </a:tr>
              <a:tr h="0">
                <a:tc vMerge="1">
                  <a:tcPr/>
                </a:tc>
                <a:tc vMerge="1">
                  <a:tcPr/>
                </a:tc>
                <a:tc vMerge="1">
                  <a:tcPr/>
                </a:tc>
                <a:tc gridSpan="3">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zh-CN" altLang="en-US" sz="700" u="none" strike="noStrike" dirty="0">
                          <a:effectLst/>
                          <a:latin typeface="黑体" panose="02010609060101010101" pitchFamily="49" charset="-122"/>
                          <a:ea typeface="黑体" panose="02010609060101010101" pitchFamily="49" charset="-122"/>
                        </a:rPr>
                        <a:t>　　梯井、连廊形式</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外立面材料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70521">
                <a:tc vMerge="1">
                  <a:tcPr/>
                </a:tc>
                <a:tc vMerge="1">
                  <a:tcPr/>
                </a:tc>
                <a:tc vMerge="1">
                  <a:tcPr/>
                </a:tc>
                <a:tc gridSpan="3">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zh-CN" altLang="en-US" sz="700" u="none" strike="noStrike" dirty="0">
                          <a:effectLst/>
                          <a:latin typeface="黑体" panose="02010609060101010101" pitchFamily="49" charset="-122"/>
                          <a:ea typeface="黑体" panose="02010609060101010101" pitchFamily="49" charset="-122"/>
                        </a:rPr>
                        <a:t>　</a:t>
                      </a:r>
                      <a:r>
                        <a:rPr lang="zh-CN" altLang="en-US" sz="700" dirty="0">
                          <a:solidFill>
                            <a:schemeClr val="tx1"/>
                          </a:solidFill>
                          <a:latin typeface="微软雅黑" panose="020B0503020204020204" pitchFamily="34" charset="-122"/>
                          <a:ea typeface="微软雅黑" panose="020B0503020204020204" pitchFamily="34" charset="-122"/>
                          <a:sym typeface="+mn-ea"/>
                        </a:rPr>
                        <a:t>钢结构梯井、半开敞式连廊</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gridSpan="3">
                  <a:txBody>
                    <a:bodyPr/>
                    <a:lstStyle/>
                    <a:p>
                      <a:pPr algn="ctr"/>
                      <a:r>
                        <a:rPr lang="zh-CN" altLang="en-US" sz="700" dirty="0">
                          <a:solidFill>
                            <a:schemeClr val="tx1"/>
                          </a:solidFill>
                          <a:latin typeface="微软雅黑" panose="020B0503020204020204" pitchFamily="34" charset="-122"/>
                          <a:ea typeface="微软雅黑" panose="020B0503020204020204" pitchFamily="34" charset="-122"/>
                          <a:sym typeface="+mn-ea"/>
                        </a:rPr>
                        <a:t>透明钢化玻璃</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0">
                <a:tc vMerge="1">
                  <a:tcPr/>
                </a:tc>
                <a:tc rowSpan="2">
                  <a:txBody>
                    <a:bodyPr/>
                    <a:lstStyle/>
                    <a:p>
                      <a:pPr marL="0" marR="0" lvl="0" indent="0" algn="ctr" defTabSz="1043305" rtl="0" eaLnBrk="1" fontAlgn="ctr" latinLnBrk="0" hangingPunct="1">
                        <a:lnSpc>
                          <a:spcPct val="100000"/>
                        </a:lnSpc>
                        <a:spcBef>
                          <a:spcPts val="0"/>
                        </a:spcBef>
                        <a:spcAft>
                          <a:spcPts val="0"/>
                        </a:spcAft>
                        <a:buClrTx/>
                        <a:buSzTx/>
                        <a:buFontTx/>
                        <a:buNone/>
                        <a:defRPr/>
                      </a:pPr>
                      <a:r>
                        <a:rPr 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15</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a:t>
                      </a:r>
                      <a:r>
                        <a:rPr lang="en-US" altLang="zh-CN"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18</a:t>
                      </a:r>
                      <a:r>
                        <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sym typeface="+mn-ea"/>
                        </a:rPr>
                        <a:t>栋</a:t>
                      </a:r>
                      <a:endParaRPr lang="zh-CN" altLang="en-US" sz="700" dirty="0">
                        <a:solidFill>
                          <a:schemeClr val="tx1"/>
                        </a:solidFill>
                        <a:latin typeface="黑体" panose="02010609060101010101" pitchFamily="49" charset="-122"/>
                        <a:ea typeface="黑体" panose="02010609060101010101" pitchFamily="49" charset="-122"/>
                        <a:cs typeface="楷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b="1" u="none" strike="noStrike" dirty="0">
                          <a:effectLst/>
                          <a:latin typeface="黑体" panose="02010609060101010101" pitchFamily="49" charset="-122"/>
                          <a:ea typeface="黑体" panose="02010609060101010101" pitchFamily="49" charset="-122"/>
                        </a:rPr>
                        <a:t>电梯风貌示意</a:t>
                      </a:r>
                      <a:endParaRPr lang="zh-CN" altLang="en-US" sz="700" b="1"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B5B5"/>
                    </a:solidFill>
                  </a:tcPr>
                </a:tc>
                <a:tc hMerge="1">
                  <a:tcPr/>
                </a:tc>
                <a:tc hMerge="1">
                  <a:tcPr/>
                </a:tc>
                <a:tc h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136525">
                <a:tc vMerge="1">
                  <a:tcPr/>
                </a:tc>
                <a:tc vMerge="1">
                  <a:tcPr/>
                </a:tc>
                <a:tc vMerge="1">
                  <a:tcPr/>
                </a:tc>
                <a:tc rowSpan="2"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cPr/>
                </a:tc>
                <a:tc rowSpan="2" hMerge="1">
                  <a:tcPr/>
                </a:tc>
                <a:tc rowSpan="2" hMerge="1">
                  <a:tcPr/>
                </a:tc>
                <a:tc rowSpan="2" hMerge="1">
                  <a:tcPr/>
                </a:tc>
                <a:tc rowSpan="2" hMerge="1">
                  <a:tcPr/>
                </a:tc>
              </a:tr>
              <a:tr h="0">
                <a:tc vMerge="1">
                  <a:tcPr/>
                </a:tc>
                <a:tc rowSpan="2">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gridSpan="6">
                  <a:tcPr/>
                </a:tc>
                <a:tc vMerge="1" hMerge="1">
                  <a:tcPr/>
                </a:tc>
                <a:tc vMerge="1" hMerge="1">
                  <a:tcPr/>
                </a:tc>
                <a:tc vMerge="1" hMerge="1">
                  <a:tcPr/>
                </a:tc>
                <a:tc vMerge="1" hMerge="1">
                  <a:tcPr/>
                </a:tc>
                <a:tc vMerge="1" hMerge="1">
                  <a:tcPr/>
                </a:tc>
              </a:tr>
              <a:tr h="1463362">
                <a:tc vMerge="1">
                  <a:tcPr/>
                </a:tc>
                <a:tc vMerge="1">
                  <a:tcPr marL="6298" marR="6298" marT="6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gridSpan="6">
                  <a:txBody>
                    <a:bodyPr/>
                    <a:lstStyle/>
                    <a:p>
                      <a:pPr algn="ctr" fontAlgn="ctr"/>
                      <a:r>
                        <a:rPr lang="zh-CN" altLang="en-US" sz="700" u="none" strike="noStrike" dirty="0">
                          <a:effectLst/>
                          <a:latin typeface="黑体" panose="02010609060101010101" pitchFamily="49" charset="-122"/>
                          <a:ea typeface="黑体" panose="02010609060101010101" pitchFamily="49" charset="-122"/>
                        </a:rPr>
                        <a:t>　</a:t>
                      </a:r>
                      <a:endParaRPr lang="zh-CN" altLang="en-US" sz="700" b="0" i="0" u="none" strike="noStrike" dirty="0">
                        <a:solidFill>
                          <a:srgbClr val="000000"/>
                        </a:solidFill>
                        <a:effectLst/>
                        <a:latin typeface="黑体" panose="02010609060101010101" pitchFamily="49" charset="-122"/>
                        <a:ea typeface="黑体" panose="02010609060101010101" pitchFamily="49" charset="-122"/>
                      </a:endParaRPr>
                    </a:p>
                  </a:txBody>
                  <a:tcPr marL="6298" marR="6298" marT="62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hMerge="1">
                  <a:tcPr/>
                </a:tc>
                <a:tc hMerge="1">
                  <a:tcPr/>
                </a:tc>
                <a:tc hMerge="1">
                  <a:tcPr/>
                </a:tc>
              </a:tr>
            </a:tbl>
          </a:graphicData>
        </a:graphic>
      </p:graphicFrame>
      <p:sp>
        <p:nvSpPr>
          <p:cNvPr id="34" name="TextBox 31"/>
          <p:cNvSpPr txBox="1"/>
          <p:nvPr/>
        </p:nvSpPr>
        <p:spPr>
          <a:xfrm>
            <a:off x="742950" y="1981200"/>
            <a:ext cx="431800" cy="1476375"/>
          </a:xfrm>
          <a:prstGeom prst="rect">
            <a:avLst/>
          </a:prstGeom>
          <a:noFill/>
          <a:ln w="9525">
            <a:noFill/>
          </a:ln>
        </p:spPr>
        <p:txBody>
          <a:bodyPr>
            <a:spAutoFit/>
          </a:bodyPr>
          <a:p>
            <a:pPr algn="ctr" eaLnBrk="1" hangingPunct="1">
              <a:lnSpc>
                <a:spcPct val="150000"/>
              </a:lnSpc>
            </a:pPr>
            <a:r>
              <a:rPr lang="zh-CN" altLang="en-US" sz="1200" b="1" dirty="0">
                <a:latin typeface="黑体" panose="02010609060101010101" pitchFamily="49" charset="-122"/>
                <a:ea typeface="黑体" panose="02010609060101010101" pitchFamily="49" charset="-122"/>
              </a:rPr>
              <a:t>电梯样式三</a:t>
            </a:r>
            <a:endParaRPr lang="zh-CN" altLang="en-US" sz="1200" b="1" dirty="0">
              <a:latin typeface="黑体" panose="02010609060101010101" pitchFamily="49" charset="-122"/>
              <a:ea typeface="黑体" panose="02010609060101010101" pitchFamily="49" charset="-122"/>
            </a:endParaRPr>
          </a:p>
        </p:txBody>
      </p:sp>
      <p:sp>
        <p:nvSpPr>
          <p:cNvPr id="44" name="TextBox 31"/>
          <p:cNvSpPr txBox="1"/>
          <p:nvPr/>
        </p:nvSpPr>
        <p:spPr>
          <a:xfrm>
            <a:off x="1385888" y="2606675"/>
            <a:ext cx="1944687" cy="1568450"/>
          </a:xfrm>
          <a:prstGeom prst="rect">
            <a:avLst/>
          </a:prstGeom>
          <a:noFill/>
          <a:ln w="9525">
            <a:noFill/>
          </a:ln>
        </p:spPr>
        <p:txBody>
          <a:bodyPr>
            <a:spAutoFit/>
          </a:bodyPr>
          <a:p>
            <a:pPr algn="just" eaLnBrk="1" hangingPunct="1">
              <a:lnSpc>
                <a:spcPct val="150000"/>
              </a:lnSpc>
            </a:pPr>
            <a:r>
              <a:rPr lang="zh-CN" altLang="en-US" sz="800" dirty="0">
                <a:latin typeface="黑体" panose="02010609060101010101" pitchFamily="49" charset="-122"/>
                <a:ea typeface="黑体" panose="02010609060101010101" pitchFamily="49" charset="-122"/>
              </a:rPr>
              <a:t>备注：本表内容为成片连片电梯加装规则主要控制要求，方案深化及实施过程中还应符合</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广州市既有住宅增设电梯办法</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广州市既有住宅增设电梯技术规程</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及国家和广州市相关法律、法规和标准规定。增设电梯涉及占用现状通道的，需要改造现状绿化以确保消防通道满足4米以上，人行通道1.5米以上。</a:t>
            </a:r>
            <a:endParaRPr lang="zh-CN" altLang="en-US" sz="800" dirty="0">
              <a:latin typeface="黑体" panose="02010609060101010101" pitchFamily="49" charset="-122"/>
              <a:ea typeface="黑体" panose="02010609060101010101" pitchFamily="49" charset="-122"/>
            </a:endParaRPr>
          </a:p>
        </p:txBody>
      </p:sp>
      <p:sp>
        <p:nvSpPr>
          <p:cNvPr id="45" name="TextBox 31"/>
          <p:cNvSpPr txBox="1"/>
          <p:nvPr/>
        </p:nvSpPr>
        <p:spPr>
          <a:xfrm>
            <a:off x="3380740" y="2247900"/>
            <a:ext cx="1944688" cy="371475"/>
          </a:xfrm>
          <a:prstGeom prst="rect">
            <a:avLst/>
          </a:prstGeom>
          <a:noFill/>
          <a:ln w="9525">
            <a:noFill/>
          </a:ln>
        </p:spPr>
        <p:txBody>
          <a:bodyPr>
            <a:spAutoFit/>
          </a:bodyPr>
          <a:p>
            <a:pPr algn="ctr" eaLnBrk="1" hangingPunct="1">
              <a:lnSpc>
                <a:spcPct val="150000"/>
              </a:lnSpc>
            </a:pPr>
            <a:r>
              <a:rPr lang="zh-CN" altLang="en-US" sz="700" dirty="0">
                <a:latin typeface="黑体" panose="02010609060101010101" pitchFamily="49" charset="-122"/>
                <a:ea typeface="黑体" panose="02010609060101010101" pitchFamily="49" charset="-122"/>
              </a:rPr>
              <a:t>首层平面图</a:t>
            </a:r>
            <a:endParaRPr lang="en-US" altLang="zh-CN" sz="700" dirty="0">
              <a:latin typeface="黑体" panose="02010609060101010101" pitchFamily="49" charset="-122"/>
              <a:ea typeface="黑体" panose="02010609060101010101" pitchFamily="49" charset="-122"/>
            </a:endParaRPr>
          </a:p>
          <a:p>
            <a:pPr algn="ctr" eaLnBrk="1" hangingPunct="1">
              <a:lnSpc>
                <a:spcPct val="150000"/>
              </a:lnSpc>
            </a:pPr>
            <a:r>
              <a:rPr lang="zh-CN" altLang="en-US" sz="600" dirty="0">
                <a:latin typeface="黑体" panose="02010609060101010101" pitchFamily="49" charset="-122"/>
                <a:ea typeface="黑体" panose="02010609060101010101" pitchFamily="49" charset="-122"/>
              </a:rPr>
              <a:t>（现状户型平面仅供示意）</a:t>
            </a:r>
            <a:endParaRPr lang="en-US" altLang="zh-CN" sz="600" dirty="0">
              <a:latin typeface="黑体" panose="02010609060101010101" pitchFamily="49" charset="-122"/>
              <a:ea typeface="黑体" panose="02010609060101010101" pitchFamily="49" charset="-122"/>
            </a:endParaRPr>
          </a:p>
        </p:txBody>
      </p:sp>
      <p:sp>
        <p:nvSpPr>
          <p:cNvPr id="46" name="TextBox 31"/>
          <p:cNvSpPr txBox="1"/>
          <p:nvPr/>
        </p:nvSpPr>
        <p:spPr>
          <a:xfrm>
            <a:off x="3402330" y="3822700"/>
            <a:ext cx="1944688" cy="371475"/>
          </a:xfrm>
          <a:prstGeom prst="rect">
            <a:avLst/>
          </a:prstGeom>
          <a:noFill/>
          <a:ln w="9525">
            <a:noFill/>
          </a:ln>
        </p:spPr>
        <p:txBody>
          <a:bodyPr>
            <a:spAutoFit/>
          </a:bodyPr>
          <a:p>
            <a:pPr algn="ctr" eaLnBrk="1" hangingPunct="1">
              <a:lnSpc>
                <a:spcPct val="150000"/>
              </a:lnSpc>
            </a:pPr>
            <a:r>
              <a:rPr lang="zh-CN" altLang="en-US" sz="700" dirty="0">
                <a:latin typeface="黑体" panose="02010609060101010101" pitchFamily="49" charset="-122"/>
                <a:ea typeface="黑体" panose="02010609060101010101" pitchFamily="49" charset="-122"/>
              </a:rPr>
              <a:t>标准层平面图</a:t>
            </a:r>
            <a:endParaRPr lang="en-US" altLang="zh-CN" sz="700" dirty="0">
              <a:latin typeface="黑体" panose="02010609060101010101" pitchFamily="49" charset="-122"/>
              <a:ea typeface="黑体" panose="02010609060101010101" pitchFamily="49" charset="-122"/>
            </a:endParaRPr>
          </a:p>
          <a:p>
            <a:pPr algn="ctr" eaLnBrk="1" hangingPunct="1">
              <a:lnSpc>
                <a:spcPct val="150000"/>
              </a:lnSpc>
            </a:pPr>
            <a:r>
              <a:rPr lang="zh-CN" altLang="en-US" sz="600" dirty="0">
                <a:latin typeface="黑体" panose="02010609060101010101" pitchFamily="49" charset="-122"/>
                <a:ea typeface="黑体" panose="02010609060101010101" pitchFamily="49" charset="-122"/>
              </a:rPr>
              <a:t>（现状户型平面仅供示意）</a:t>
            </a:r>
            <a:endParaRPr lang="en-US" altLang="zh-CN" sz="600" dirty="0">
              <a:latin typeface="黑体" panose="02010609060101010101" pitchFamily="49" charset="-122"/>
              <a:ea typeface="黑体" panose="02010609060101010101" pitchFamily="49" charset="-122"/>
            </a:endParaRPr>
          </a:p>
        </p:txBody>
      </p:sp>
      <p:grpSp>
        <p:nvGrpSpPr>
          <p:cNvPr id="47" name="组合 46"/>
          <p:cNvGrpSpPr/>
          <p:nvPr/>
        </p:nvGrpSpPr>
        <p:grpSpPr>
          <a:xfrm>
            <a:off x="3488013" y="1036972"/>
            <a:ext cx="1802200" cy="1378115"/>
            <a:chOff x="8613" y="2490"/>
            <a:chExt cx="8834" cy="6752"/>
          </a:xfrm>
        </p:grpSpPr>
        <p:pic>
          <p:nvPicPr>
            <p:cNvPr id="51" name="图片 50" descr="5"/>
            <p:cNvPicPr>
              <a:picLocks noChangeAspect="1"/>
            </p:cNvPicPr>
            <p:nvPr/>
          </p:nvPicPr>
          <p:blipFill>
            <a:blip r:embed="rId7"/>
            <a:srcRect l="6552" t="44200" r="65120" b="28154"/>
            <a:stretch>
              <a:fillRect/>
            </a:stretch>
          </p:blipFill>
          <p:spPr>
            <a:xfrm>
              <a:off x="8613" y="2490"/>
              <a:ext cx="8834" cy="6098"/>
            </a:xfrm>
            <a:prstGeom prst="rect">
              <a:avLst/>
            </a:prstGeom>
          </p:spPr>
        </p:pic>
        <p:sp>
          <p:nvSpPr>
            <p:cNvPr id="59" name="矩形 58"/>
            <p:cNvSpPr/>
            <p:nvPr/>
          </p:nvSpPr>
          <p:spPr>
            <a:xfrm>
              <a:off x="12277" y="6030"/>
              <a:ext cx="781" cy="1462"/>
            </a:xfrm>
            <a:prstGeom prst="rect">
              <a:avLst/>
            </a:prstGeom>
            <a:solidFill>
              <a:srgbClr val="FFFF00">
                <a:alpha val="20000"/>
              </a:srgbClr>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00">
                <a:sym typeface="+mn-ea"/>
              </a:endParaRPr>
            </a:p>
          </p:txBody>
        </p:sp>
        <p:grpSp>
          <p:nvGrpSpPr>
            <p:cNvPr id="60" name="组合 59"/>
            <p:cNvGrpSpPr/>
            <p:nvPr/>
          </p:nvGrpSpPr>
          <p:grpSpPr>
            <a:xfrm>
              <a:off x="11262" y="6281"/>
              <a:ext cx="2549" cy="2961"/>
              <a:chOff x="5503" y="11455"/>
              <a:chExt cx="2549" cy="2961"/>
            </a:xfrm>
          </p:grpSpPr>
          <p:sp>
            <p:nvSpPr>
              <p:cNvPr id="61" name="TextBox 31"/>
              <p:cNvSpPr txBox="1">
                <a:spLocks noChangeArrowheads="1"/>
              </p:cNvSpPr>
              <p:nvPr/>
            </p:nvSpPr>
            <p:spPr bwMode="auto">
              <a:xfrm>
                <a:off x="6448" y="13066"/>
                <a:ext cx="847" cy="13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2" name="TextBox 31"/>
              <p:cNvSpPr txBox="1">
                <a:spLocks noChangeArrowheads="1"/>
              </p:cNvSpPr>
              <p:nvPr/>
            </p:nvSpPr>
            <p:spPr bwMode="auto">
              <a:xfrm>
                <a:off x="5503" y="11455"/>
                <a:ext cx="847" cy="13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3" name="TextBox 31"/>
              <p:cNvSpPr txBox="1">
                <a:spLocks noChangeArrowheads="1"/>
              </p:cNvSpPr>
              <p:nvPr/>
            </p:nvSpPr>
            <p:spPr bwMode="auto">
              <a:xfrm>
                <a:off x="7205" y="13049"/>
                <a:ext cx="847" cy="135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80" name="组合 79"/>
          <p:cNvGrpSpPr/>
          <p:nvPr/>
        </p:nvGrpSpPr>
        <p:grpSpPr>
          <a:xfrm>
            <a:off x="1659255" y="1007745"/>
            <a:ext cx="1470207" cy="1407342"/>
            <a:chOff x="7452" y="1532"/>
            <a:chExt cx="8087" cy="7733"/>
          </a:xfrm>
        </p:grpSpPr>
        <p:pic>
          <p:nvPicPr>
            <p:cNvPr id="81" name="图片 80" descr="汇雅小区"/>
            <p:cNvPicPr>
              <a:picLocks noChangeAspect="1"/>
            </p:cNvPicPr>
            <p:nvPr/>
          </p:nvPicPr>
          <p:blipFill>
            <a:blip r:embed="rId5"/>
            <a:stretch>
              <a:fillRect/>
            </a:stretch>
          </p:blipFill>
          <p:spPr>
            <a:xfrm>
              <a:off x="7452" y="1532"/>
              <a:ext cx="8087" cy="7733"/>
            </a:xfrm>
            <a:prstGeom prst="rect">
              <a:avLst/>
            </a:prstGeom>
          </p:spPr>
        </p:pic>
        <p:grpSp>
          <p:nvGrpSpPr>
            <p:cNvPr id="82" name="组合 81"/>
            <p:cNvGrpSpPr/>
            <p:nvPr/>
          </p:nvGrpSpPr>
          <p:grpSpPr>
            <a:xfrm>
              <a:off x="12316" y="4473"/>
              <a:ext cx="1009" cy="2086"/>
              <a:chOff x="19068" y="5834"/>
              <a:chExt cx="1009" cy="2086"/>
            </a:xfrm>
          </p:grpSpPr>
          <p:sp>
            <p:nvSpPr>
              <p:cNvPr id="93" name="矩形 92"/>
              <p:cNvSpPr/>
              <p:nvPr/>
            </p:nvSpPr>
            <p:spPr bwMode="auto">
              <a:xfrm rot="18637296">
                <a:off x="19043" y="7423"/>
                <a:ext cx="521" cy="472"/>
              </a:xfrm>
              <a:prstGeom prst="rect">
                <a:avLst/>
              </a:prstGeom>
              <a:solidFill>
                <a:srgbClr val="7030A0">
                  <a:alpha val="20000"/>
                </a:srgbClr>
              </a:solid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sp>
            <p:nvSpPr>
              <p:cNvPr id="95" name="矩形 94"/>
              <p:cNvSpPr/>
              <p:nvPr/>
            </p:nvSpPr>
            <p:spPr bwMode="auto">
              <a:xfrm rot="18637296">
                <a:off x="19587" y="5804"/>
                <a:ext cx="460" cy="520"/>
              </a:xfrm>
              <a:prstGeom prst="rect">
                <a:avLst/>
              </a:prstGeom>
              <a:solidFill>
                <a:srgbClr val="7030A0">
                  <a:alpha val="20000"/>
                </a:srgbClr>
              </a:solid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defRPr/>
                </a:pPr>
                <a:endParaRPr lang="zh-CN" altLang="en-US" sz="1100" noProof="0">
                  <a:ln>
                    <a:noFill/>
                  </a:ln>
                  <a:effectLst/>
                  <a:uLnTx/>
                  <a:uFillTx/>
                  <a:sym typeface="+mn-ea"/>
                </a:endParaRPr>
              </a:p>
            </p:txBody>
          </p:sp>
        </p:grpSp>
      </p:grpSp>
      <p:pic>
        <p:nvPicPr>
          <p:cNvPr id="111" name="图片 110" descr="汇雅小区方案-模型"/>
          <p:cNvPicPr>
            <a:picLocks noChangeAspect="1"/>
          </p:cNvPicPr>
          <p:nvPr/>
        </p:nvPicPr>
        <p:blipFill>
          <a:blip r:embed="rId8"/>
          <a:srcRect l="61454" t="37175" r="5072" b="32503"/>
          <a:stretch>
            <a:fillRect/>
          </a:stretch>
        </p:blipFill>
        <p:spPr>
          <a:xfrm>
            <a:off x="3542030" y="2684145"/>
            <a:ext cx="1718945" cy="1101725"/>
          </a:xfrm>
          <a:prstGeom prst="rect">
            <a:avLst/>
          </a:prstGeom>
        </p:spPr>
      </p:pic>
      <p:grpSp>
        <p:nvGrpSpPr>
          <p:cNvPr id="113" name="组合 112"/>
          <p:cNvGrpSpPr/>
          <p:nvPr/>
        </p:nvGrpSpPr>
        <p:grpSpPr>
          <a:xfrm rot="0">
            <a:off x="4028440" y="3384550"/>
            <a:ext cx="506730" cy="586105"/>
            <a:chOff x="5371" y="11185"/>
            <a:chExt cx="2701" cy="3125"/>
          </a:xfrm>
        </p:grpSpPr>
        <p:sp>
          <p:nvSpPr>
            <p:cNvPr id="114" name="TextBox 31"/>
            <p:cNvSpPr txBox="1">
              <a:spLocks noChangeArrowheads="1"/>
            </p:cNvSpPr>
            <p:nvPr/>
          </p:nvSpPr>
          <p:spPr bwMode="auto">
            <a:xfrm>
              <a:off x="6470" y="12841"/>
              <a:ext cx="847" cy="146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15" name="TextBox 31"/>
            <p:cNvSpPr txBox="1">
              <a:spLocks noChangeArrowheads="1"/>
            </p:cNvSpPr>
            <p:nvPr/>
          </p:nvSpPr>
          <p:spPr bwMode="auto">
            <a:xfrm>
              <a:off x="5371" y="11185"/>
              <a:ext cx="918" cy="146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16" name="TextBox 31"/>
            <p:cNvSpPr txBox="1">
              <a:spLocks noChangeArrowheads="1"/>
            </p:cNvSpPr>
            <p:nvPr/>
          </p:nvSpPr>
          <p:spPr bwMode="auto">
            <a:xfrm>
              <a:off x="7225" y="12841"/>
              <a:ext cx="847" cy="146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a:t>
              </a:r>
              <a:endParaRPr kumimoji="0" lang="en-US" altLang="zh-CN" sz="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sp>
        <p:nvSpPr>
          <p:cNvPr id="118" name="矩形 117"/>
          <p:cNvSpPr/>
          <p:nvPr/>
        </p:nvSpPr>
        <p:spPr>
          <a:xfrm>
            <a:off x="4266565" y="3396615"/>
            <a:ext cx="127635" cy="207010"/>
          </a:xfrm>
          <a:prstGeom prst="rect">
            <a:avLst/>
          </a:prstGeom>
          <a:solidFill>
            <a:srgbClr val="FFFF00">
              <a:alpha val="20000"/>
            </a:srgbClr>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00">
              <a:sym typeface="+mn-ea"/>
            </a:endParaRPr>
          </a:p>
        </p:txBody>
      </p:sp>
      <p:sp>
        <p:nvSpPr>
          <p:cNvPr id="119" name="任意多边形 118"/>
          <p:cNvSpPr/>
          <p:nvPr/>
        </p:nvSpPr>
        <p:spPr>
          <a:xfrm>
            <a:off x="4173580" y="3179366"/>
            <a:ext cx="449973" cy="426299"/>
          </a:xfrm>
          <a:custGeom>
            <a:avLst/>
            <a:gdLst>
              <a:gd name="connisteX0" fmla="*/ 0 w 1800225"/>
              <a:gd name="connsiteY0" fmla="*/ 9525 h 1704975"/>
              <a:gd name="connisteX1" fmla="*/ 1800225 w 1800225"/>
              <a:gd name="connsiteY1" fmla="*/ 0 h 1704975"/>
              <a:gd name="connisteX2" fmla="*/ 1800225 w 1800225"/>
              <a:gd name="connsiteY2" fmla="*/ 371475 h 1704975"/>
              <a:gd name="connisteX3" fmla="*/ 1190625 w 1800225"/>
              <a:gd name="connsiteY3" fmla="*/ 371475 h 1704975"/>
              <a:gd name="connisteX4" fmla="*/ 1190625 w 1800225"/>
              <a:gd name="connsiteY4" fmla="*/ 533400 h 1704975"/>
              <a:gd name="connisteX5" fmla="*/ 1381125 w 1800225"/>
              <a:gd name="connsiteY5" fmla="*/ 933450 h 1704975"/>
              <a:gd name="connisteX6" fmla="*/ 1381125 w 1800225"/>
              <a:gd name="connsiteY6" fmla="*/ 1704975 h 1704975"/>
              <a:gd name="connisteX7" fmla="*/ 933450 w 1800225"/>
              <a:gd name="connsiteY7" fmla="*/ 1704975 h 1704975"/>
              <a:gd name="connisteX8" fmla="*/ 923925 w 1800225"/>
              <a:gd name="connsiteY8" fmla="*/ 895350 h 1704975"/>
              <a:gd name="connisteX9" fmla="*/ 695325 w 1800225"/>
              <a:gd name="connsiteY9" fmla="*/ 381000 h 1704975"/>
              <a:gd name="connisteX10" fmla="*/ 0 w 1800225"/>
              <a:gd name="connsiteY10" fmla="*/ 361950 h 1704975"/>
              <a:gd name="connisteX11" fmla="*/ 0 w 1800225"/>
              <a:gd name="connsiteY11" fmla="*/ 9525 h 17049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800225" h="1704975">
                <a:moveTo>
                  <a:pt x="0" y="9525"/>
                </a:moveTo>
                <a:lnTo>
                  <a:pt x="1800225" y="0"/>
                </a:lnTo>
                <a:lnTo>
                  <a:pt x="1800225" y="371475"/>
                </a:lnTo>
                <a:lnTo>
                  <a:pt x="1190625" y="371475"/>
                </a:lnTo>
                <a:lnTo>
                  <a:pt x="1190625" y="533400"/>
                </a:lnTo>
                <a:lnTo>
                  <a:pt x="1381125" y="933450"/>
                </a:lnTo>
                <a:lnTo>
                  <a:pt x="1381125" y="1704975"/>
                </a:lnTo>
                <a:lnTo>
                  <a:pt x="933450" y="1704975"/>
                </a:lnTo>
                <a:lnTo>
                  <a:pt x="923925" y="895350"/>
                </a:lnTo>
                <a:lnTo>
                  <a:pt x="695325" y="381000"/>
                </a:lnTo>
                <a:lnTo>
                  <a:pt x="0" y="361950"/>
                </a:lnTo>
                <a:lnTo>
                  <a:pt x="0" y="9525"/>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pic>
        <p:nvPicPr>
          <p:cNvPr id="3" name="图片 2" descr="汇雅小区电梯2"/>
          <p:cNvPicPr>
            <a:picLocks noChangeAspect="1"/>
          </p:cNvPicPr>
          <p:nvPr/>
        </p:nvPicPr>
        <p:blipFill>
          <a:blip r:embed="rId9"/>
          <a:srcRect l="16675" t="7988" r="28551" b="8594"/>
          <a:stretch>
            <a:fillRect/>
          </a:stretch>
        </p:blipFill>
        <p:spPr>
          <a:xfrm>
            <a:off x="6010910" y="2720340"/>
            <a:ext cx="1639570" cy="1395730"/>
          </a:xfrm>
          <a:prstGeom prst="rect">
            <a:avLst/>
          </a:prstGeom>
        </p:spPr>
      </p:pic>
      <p:pic>
        <p:nvPicPr>
          <p:cNvPr id="4" name="图片 3"/>
          <p:cNvPicPr>
            <a:picLocks noChangeAspect="1"/>
          </p:cNvPicPr>
          <p:nvPr/>
        </p:nvPicPr>
        <p:blipFill>
          <a:blip r:embed="rId10"/>
          <a:srcRect l="17491" r="6398"/>
          <a:stretch>
            <a:fillRect/>
          </a:stretch>
        </p:blipFill>
        <p:spPr>
          <a:xfrm>
            <a:off x="7722870" y="2706370"/>
            <a:ext cx="1701165" cy="1409700"/>
          </a:xfrm>
          <a:prstGeom prst="rect">
            <a:avLst/>
          </a:prstGeom>
        </p:spPr>
      </p:pic>
      <p:pic>
        <p:nvPicPr>
          <p:cNvPr id="6" name="图片 5"/>
          <p:cNvPicPr>
            <a:picLocks noChangeAspect="1"/>
          </p:cNvPicPr>
          <p:nvPr/>
        </p:nvPicPr>
        <p:blipFill>
          <a:blip r:embed="rId11"/>
          <a:stretch>
            <a:fillRect/>
          </a:stretch>
        </p:blipFill>
        <p:spPr>
          <a:xfrm>
            <a:off x="7795260" y="6044565"/>
            <a:ext cx="1753870" cy="1377315"/>
          </a:xfrm>
          <a:prstGeom prst="rect">
            <a:avLst/>
          </a:prstGeom>
        </p:spPr>
      </p:pic>
      <p:sp>
        <p:nvSpPr>
          <p:cNvPr id="7" name="矩形 6"/>
          <p:cNvSpPr/>
          <p:nvPr/>
        </p:nvSpPr>
        <p:spPr>
          <a:xfrm>
            <a:off x="4511040" y="5077460"/>
            <a:ext cx="76200" cy="1066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8" name="矩形 7"/>
          <p:cNvSpPr/>
          <p:nvPr/>
        </p:nvSpPr>
        <p:spPr>
          <a:xfrm>
            <a:off x="4528185" y="5293360"/>
            <a:ext cx="76200" cy="1066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9" name="矩形 8"/>
          <p:cNvSpPr/>
          <p:nvPr/>
        </p:nvSpPr>
        <p:spPr>
          <a:xfrm>
            <a:off x="4317365" y="5483225"/>
            <a:ext cx="166370" cy="76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10" name="矩形 9"/>
          <p:cNvSpPr/>
          <p:nvPr/>
        </p:nvSpPr>
        <p:spPr>
          <a:xfrm flipV="1">
            <a:off x="4338955" y="7018020"/>
            <a:ext cx="157480" cy="76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11" name="矩形 10"/>
          <p:cNvSpPr/>
          <p:nvPr/>
        </p:nvSpPr>
        <p:spPr>
          <a:xfrm>
            <a:off x="4528185" y="6647180"/>
            <a:ext cx="76200" cy="1066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12" name="矩形 11"/>
          <p:cNvSpPr/>
          <p:nvPr/>
        </p:nvSpPr>
        <p:spPr>
          <a:xfrm>
            <a:off x="4535170" y="6856095"/>
            <a:ext cx="76200" cy="1066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sz="1100"/>
          </a:p>
        </p:txBody>
      </p:sp>
      <p:sp>
        <p:nvSpPr>
          <p:cNvPr id="5" name="TextBox 31"/>
          <p:cNvSpPr txBox="1"/>
          <p:nvPr/>
        </p:nvSpPr>
        <p:spPr>
          <a:xfrm>
            <a:off x="1385888" y="5932805"/>
            <a:ext cx="1944687" cy="1568450"/>
          </a:xfrm>
          <a:prstGeom prst="rect">
            <a:avLst/>
          </a:prstGeom>
          <a:noFill/>
          <a:ln w="9525">
            <a:noFill/>
          </a:ln>
        </p:spPr>
        <p:txBody>
          <a:bodyPr>
            <a:spAutoFit/>
          </a:bodyPr>
          <a:p>
            <a:pPr algn="just" eaLnBrk="1" hangingPunct="1">
              <a:lnSpc>
                <a:spcPct val="150000"/>
              </a:lnSpc>
            </a:pPr>
            <a:r>
              <a:rPr lang="zh-CN" altLang="en-US" sz="800" dirty="0">
                <a:latin typeface="黑体" panose="02010609060101010101" pitchFamily="49" charset="-122"/>
                <a:ea typeface="黑体" panose="02010609060101010101" pitchFamily="49" charset="-122"/>
              </a:rPr>
              <a:t>备注：本表内容为成片连片电梯加装规则主要控制要求，方案深化及实施过程中还应符合</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广州市既有住宅增设电梯办法</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广州市既有住宅增设电梯技术规程</a:t>
            </a:r>
            <a:r>
              <a:rPr lang="en-US" altLang="zh-CN" sz="800" dirty="0">
                <a:latin typeface="黑体" panose="02010609060101010101" pitchFamily="49" charset="-122"/>
                <a:ea typeface="黑体" panose="02010609060101010101" pitchFamily="49" charset="-122"/>
              </a:rPr>
              <a:t>》</a:t>
            </a:r>
            <a:r>
              <a:rPr lang="zh-CN" altLang="en-US" sz="800" dirty="0">
                <a:latin typeface="黑体" panose="02010609060101010101" pitchFamily="49" charset="-122"/>
                <a:ea typeface="黑体" panose="02010609060101010101" pitchFamily="49" charset="-122"/>
              </a:rPr>
              <a:t>及国家和广州市相关法律、法规和标准规定。增设电梯涉及占用现状通道的，需要改造现状绿化以确保消防通道满足4米以上，人行通道1.5米以上。</a:t>
            </a:r>
            <a:endParaRPr lang="zh-CN" altLang="en-US" sz="800" dirty="0">
              <a:latin typeface="黑体" panose="02010609060101010101" pitchFamily="49" charset="-122"/>
              <a:ea typeface="黑体" panose="02010609060101010101" pitchFamily="49" charset="-122"/>
            </a:endParaRPr>
          </a:p>
        </p:txBody>
      </p:sp>
    </p:spTree>
  </p:cSld>
  <p:clrMapOvr>
    <a:masterClrMapping/>
  </p:clrMapOvr>
</p:sld>
</file>

<file path=ppt/tags/tag1.xml><?xml version="1.0" encoding="utf-8"?>
<p:tagLst xmlns:p="http://schemas.openxmlformats.org/presentationml/2006/main">
  <p:tag name="KSO_WM_UNIT_TABLE_BEAUTIFY" val="smartTable{516f265f-b43b-4500-ae6c-df8b89aba624}"/>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TABLE_BEAUTIFY" val="smartTable{77322d3f-e0fe-49d8-a675-d31346bbc7f1}"/>
</p:tagLst>
</file>

<file path=ppt/tags/tag15.xml><?xml version="1.0" encoding="utf-8"?>
<p:tagLst xmlns:p="http://schemas.openxmlformats.org/presentationml/2006/main">
  <p:tag name="KSO_WM_UNIT_TABLE_BEAUTIFY" val="smartTable{10ac3824-24f0-48ec-9ebc-607234b437d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UNIT_TABLE_BEAUTIFY" val="smartTable{77322d3f-e0fe-49d8-a675-d31346bbc7f1}"/>
</p:tagLst>
</file>

<file path=ppt/tags/tag19.xml><?xml version="1.0" encoding="utf-8"?>
<p:tagLst xmlns:p="http://schemas.openxmlformats.org/presentationml/2006/main">
  <p:tag name="KSO_WM_UNIT_TABLE_BEAUTIFY" val="smartTable{10ac3824-24f0-48ec-9ebc-607234b437d5}"/>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tx1"/>
          </a:solidFill>
        </a:ln>
      </a:spPr>
      <a:bodyPr anchor="ctr"/>
      <a:lstStyle>
        <a:defPPr algn="ctr">
          <a:defRPr sz="110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tx1"/>
          </a:solidFill>
        </a:ln>
      </a:spPr>
      <a:bodyPr anchor="ctr"/>
      <a:lstStyle>
        <a:defPPr algn="ctr">
          <a:defRPr sz="110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3915</Words>
  <Application>WPS 演示</Application>
  <PresentationFormat>自定义</PresentationFormat>
  <Paragraphs>940</Paragraphs>
  <Slides>3</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vt:i4>
      </vt:variant>
    </vt:vector>
  </HeadingPairs>
  <TitlesOfParts>
    <vt:vector size="14" baseType="lpstr">
      <vt:lpstr>Arial</vt:lpstr>
      <vt:lpstr>宋体</vt:lpstr>
      <vt:lpstr>Wingdings</vt:lpstr>
      <vt:lpstr>Calibri</vt:lpstr>
      <vt:lpstr>微软雅黑</vt:lpstr>
      <vt:lpstr>黑体</vt:lpstr>
      <vt:lpstr>等线</vt:lpstr>
      <vt:lpstr>楷体</vt:lpstr>
      <vt:lpstr>Arial Unicode MS</vt:lpstr>
      <vt:lpstr>Office 主题</vt:lpstr>
      <vt:lpstr>1_Office 主题</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ZETA-22</dc:creator>
  <cp:lastModifiedBy>王祖光</cp:lastModifiedBy>
  <cp:revision>1457</cp:revision>
  <cp:lastPrinted>2019-07-29T08:02:00Z</cp:lastPrinted>
  <dcterms:created xsi:type="dcterms:W3CDTF">2017-08-30T02:04:00Z</dcterms:created>
  <dcterms:modified xsi:type="dcterms:W3CDTF">2023-05-31T07:28:10Z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01139CF8549C4E3D80CCA95599D36420_13</vt:lpwstr>
  </property>
  <property fmtid="{D5CDD505-2E9C-101B-9397-08002B2CF9AE}" pid="3" name="KSOProductBuildVer">
    <vt:lpwstr>2052-11.8.2.11718</vt:lpwstr>
  </property>
</Properties>
</file>