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801600" cy="9601200" type="A3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 showGuides="1">
      <p:cViewPr varScale="1">
        <p:scale>
          <a:sx n="38" d="100"/>
          <a:sy n="38" d="100"/>
        </p:scale>
        <p:origin x="68" y="28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9F083-E62A-4A4B-9456-F43341E57525}" type="datetimeFigureOut">
              <a:rPr lang="zh-CN" altLang="en-US" smtClean="0"/>
              <a:t>2023/11/22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4D90D-FD13-4DFE-B052-EC3122B68D3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75055" rtl="0" eaLnBrk="1" latinLnBrk="0" hangingPunct="1">
      <a:defRPr sz="1410" kern="1200">
        <a:solidFill>
          <a:schemeClr val="tx1"/>
        </a:solidFill>
        <a:latin typeface="+mn-lt"/>
        <a:ea typeface="+mn-ea"/>
        <a:cs typeface="+mn-cs"/>
      </a:defRPr>
    </a:lvl1pPr>
    <a:lvl2pPr marL="537845" algn="l" defTabSz="1075055" rtl="0" eaLnBrk="1" latinLnBrk="0" hangingPunct="1">
      <a:defRPr sz="1410" kern="1200">
        <a:solidFill>
          <a:schemeClr val="tx1"/>
        </a:solidFill>
        <a:latin typeface="+mn-lt"/>
        <a:ea typeface="+mn-ea"/>
        <a:cs typeface="+mn-cs"/>
      </a:defRPr>
    </a:lvl2pPr>
    <a:lvl3pPr marL="1075055" algn="l" defTabSz="1075055" rtl="0" eaLnBrk="1" latinLnBrk="0" hangingPunct="1">
      <a:defRPr sz="1410" kern="1200">
        <a:solidFill>
          <a:schemeClr val="tx1"/>
        </a:solidFill>
        <a:latin typeface="+mn-lt"/>
        <a:ea typeface="+mn-ea"/>
        <a:cs typeface="+mn-cs"/>
      </a:defRPr>
    </a:lvl3pPr>
    <a:lvl4pPr marL="1612900" algn="l" defTabSz="1075055" rtl="0" eaLnBrk="1" latinLnBrk="0" hangingPunct="1">
      <a:defRPr sz="1410" kern="1200">
        <a:solidFill>
          <a:schemeClr val="tx1"/>
        </a:solidFill>
        <a:latin typeface="+mn-lt"/>
        <a:ea typeface="+mn-ea"/>
        <a:cs typeface="+mn-cs"/>
      </a:defRPr>
    </a:lvl4pPr>
    <a:lvl5pPr marL="2150745" algn="l" defTabSz="1075055" rtl="0" eaLnBrk="1" latinLnBrk="0" hangingPunct="1">
      <a:defRPr sz="1410" kern="1200">
        <a:solidFill>
          <a:schemeClr val="tx1"/>
        </a:solidFill>
        <a:latin typeface="+mn-lt"/>
        <a:ea typeface="+mn-ea"/>
        <a:cs typeface="+mn-cs"/>
      </a:defRPr>
    </a:lvl5pPr>
    <a:lvl6pPr marL="2688590" algn="l" defTabSz="1075055" rtl="0" eaLnBrk="1" latinLnBrk="0" hangingPunct="1">
      <a:defRPr sz="1410" kern="1200">
        <a:solidFill>
          <a:schemeClr val="tx1"/>
        </a:solidFill>
        <a:latin typeface="+mn-lt"/>
        <a:ea typeface="+mn-ea"/>
        <a:cs typeface="+mn-cs"/>
      </a:defRPr>
    </a:lvl6pPr>
    <a:lvl7pPr marL="3225800" algn="l" defTabSz="1075055" rtl="0" eaLnBrk="1" latinLnBrk="0" hangingPunct="1">
      <a:defRPr sz="1410" kern="1200">
        <a:solidFill>
          <a:schemeClr val="tx1"/>
        </a:solidFill>
        <a:latin typeface="+mn-lt"/>
        <a:ea typeface="+mn-ea"/>
        <a:cs typeface="+mn-cs"/>
      </a:defRPr>
    </a:lvl7pPr>
    <a:lvl8pPr marL="3763645" algn="l" defTabSz="1075055" rtl="0" eaLnBrk="1" latinLnBrk="0" hangingPunct="1">
      <a:defRPr sz="1410" kern="1200">
        <a:solidFill>
          <a:schemeClr val="tx1"/>
        </a:solidFill>
        <a:latin typeface="+mn-lt"/>
        <a:ea typeface="+mn-ea"/>
        <a:cs typeface="+mn-cs"/>
      </a:defRPr>
    </a:lvl8pPr>
    <a:lvl9pPr marL="4301490" algn="l" defTabSz="1075055" rtl="0" eaLnBrk="1" latinLnBrk="0" hangingPunct="1">
      <a:defRPr sz="141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 userDrawn="1"/>
        </p:nvSpPr>
        <p:spPr>
          <a:xfrm>
            <a:off x="387024" y="708000"/>
            <a:ext cx="12032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可采用多种形式表达设计构思与想法，独立成章，图文混排，需体现对本竞赛项目的理解。</a:t>
            </a:r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0" y="1319854"/>
            <a:ext cx="128016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 userDrawn="1"/>
        </p:nvSpPr>
        <p:spPr>
          <a:xfrm>
            <a:off x="550767" y="1647339"/>
            <a:ext cx="7524661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正文内容（微软雅黑</a:t>
            </a:r>
            <a:r>
              <a:rPr lang="en-US" altLang="zh-CN" sz="1600" dirty="0"/>
              <a:t>16</a:t>
            </a:r>
            <a:r>
              <a:rPr lang="zh-CN" altLang="en-US" sz="1600" dirty="0"/>
              <a:t>号字）</a:t>
            </a: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78627" y="8874328"/>
            <a:ext cx="10352922" cy="38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/>
              <a:t>设计机构（联合体主体）名称：                                  联合体成员一名称：                                          联合体成员二名称：</a:t>
            </a: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2094535" y="8910361"/>
            <a:ext cx="528439" cy="511175"/>
          </a:xfrm>
          <a:prstGeom prst="rect">
            <a:avLst/>
          </a:prstGeom>
        </p:spPr>
        <p:txBody>
          <a:bodyPr/>
          <a:lstStyle>
            <a:lvl1pPr algn="r">
              <a:defRPr sz="1470"/>
            </a:lvl1pPr>
          </a:lstStyle>
          <a:p>
            <a:fld id="{367B8E54-C63A-42EB-A73C-662C8348107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E54-C63A-42EB-A73C-662C834810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183129" y="1122233"/>
            <a:ext cx="8435340" cy="5012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琶洲东区（国际超级总部）</a:t>
            </a:r>
            <a:endParaRPr lang="en-US" altLang="zh-CN" sz="4200" b="1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algn="ctr"/>
            <a:r>
              <a:rPr lang="zh-CN" altLang="en-US" sz="4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城市设计国际竞赛</a:t>
            </a:r>
            <a:br>
              <a:rPr lang="zh-CN" altLang="en-US" sz="4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</a:br>
            <a:r>
              <a:rPr lang="zh-CN" altLang="en-US" sz="4200" b="1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International Competition of Urban Design for Pazhou East District (International Super Headquarters)</a:t>
            </a:r>
            <a:br>
              <a:rPr lang="en-US" altLang="zh-CN" sz="378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</a:br>
            <a:endParaRPr lang="en-US" altLang="zh-CN" sz="3780" dirty="0"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algn="ctr"/>
            <a:r>
              <a:rPr lang="zh-CN" altLang="en-US" sz="3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报名演示文件</a:t>
            </a:r>
          </a:p>
          <a:p>
            <a:pPr algn="ctr"/>
            <a:r>
              <a:rPr lang="en-US" altLang="zh-CN" sz="3600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Registration Presentation File Template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712897" y="7056225"/>
            <a:ext cx="7375806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Times New Roman" panose="02020603050405020304" charset="0"/>
                <a:ea typeface="微软雅黑" panose="020B0503020204020204" pitchFamily="34" charset="-122"/>
              </a:rPr>
              <a:t>设计机构（联合体主体）名称：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Times New Roman" panose="02020603050405020304" charset="0"/>
                <a:ea typeface="微软雅黑" panose="020B0503020204020204" pitchFamily="34" charset="-122"/>
              </a:rPr>
              <a:t>Name of Applicant (or Consortium Leader):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Times New Roman" panose="02020603050405020304" charset="0"/>
                <a:ea typeface="微软雅黑" panose="020B0503020204020204" pitchFamily="34" charset="-122"/>
              </a:rPr>
              <a:t>联合体成员一名称：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Times New Roman" panose="02020603050405020304" charset="0"/>
                <a:ea typeface="微软雅黑" panose="020B0503020204020204" pitchFamily="34" charset="-122"/>
              </a:rPr>
              <a:t>Name of Consortium Member 1: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Times New Roman" panose="02020603050405020304" charset="0"/>
                <a:ea typeface="微软雅黑" panose="020B0503020204020204" pitchFamily="34" charset="-122"/>
              </a:rPr>
              <a:t>联合体成员二名称：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Times New Roman" panose="02020603050405020304" charset="0"/>
                <a:ea typeface="微软雅黑" panose="020B0503020204020204" pitchFamily="34" charset="-122"/>
              </a:rPr>
              <a:t>Name of Consortium Member 2: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8350" y="476835"/>
            <a:ext cx="60166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附件</a:t>
            </a:r>
            <a:r>
              <a:rPr lang="en-US" altLang="zh-CN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4</a:t>
            </a:r>
          </a:p>
          <a:p>
            <a:r>
              <a:rPr lang="en-US" altLang="zh-CN" dirty="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Appendix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1505EEB3-D9B5-0EF9-28D6-5ED3E20E81B0}"/>
              </a:ext>
            </a:extLst>
          </p:cNvPr>
          <p:cNvGrpSpPr/>
          <p:nvPr/>
        </p:nvGrpSpPr>
        <p:grpSpPr>
          <a:xfrm>
            <a:off x="178435" y="45085"/>
            <a:ext cx="12886055" cy="9511030"/>
            <a:chOff x="178435" y="45085"/>
            <a:chExt cx="12886055" cy="951103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CD940861-90E3-D7C1-FE2B-88CC2E06156F}"/>
                </a:ext>
              </a:extLst>
            </p:cNvPr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4BEACF7A-5AF5-7A72-ED4C-945F16EA9B40}"/>
                </a:ext>
              </a:extLst>
            </p:cNvPr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4F669919-6D61-B3AA-EADB-FA455C38A7CD}"/>
                </a:ext>
              </a:extLst>
            </p:cNvPr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09054113-9560-0F6C-6921-A6E9069C4680}"/>
              </a:ext>
            </a:extLst>
          </p:cNvPr>
          <p:cNvGrpSpPr/>
          <p:nvPr/>
        </p:nvGrpSpPr>
        <p:grpSpPr>
          <a:xfrm>
            <a:off x="178435" y="45085"/>
            <a:ext cx="12886055" cy="9511030"/>
            <a:chOff x="178435" y="45085"/>
            <a:chExt cx="12886055" cy="951103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67F1FC47-CD06-F04D-E6FC-D7058878A287}"/>
                </a:ext>
              </a:extLst>
            </p:cNvPr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05088ED5-4524-3EAA-23AE-45F3B91B9D7E}"/>
                </a:ext>
              </a:extLst>
            </p:cNvPr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196A1375-DB9F-9275-442C-F5243B732FD9}"/>
                </a:ext>
              </a:extLst>
            </p:cNvPr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>
          <a:xfrm>
            <a:off x="11462385" y="9044940"/>
            <a:ext cx="1160780" cy="511175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905E92E7-58C4-9EEF-B2E5-BBFF6477F0BE}"/>
              </a:ext>
            </a:extLst>
          </p:cNvPr>
          <p:cNvGrpSpPr/>
          <p:nvPr/>
        </p:nvGrpSpPr>
        <p:grpSpPr>
          <a:xfrm>
            <a:off x="178435" y="45085"/>
            <a:ext cx="12886055" cy="9511030"/>
            <a:chOff x="178435" y="45085"/>
            <a:chExt cx="12886055" cy="9511030"/>
          </a:xfrm>
        </p:grpSpPr>
        <p:sp>
          <p:nvSpPr>
            <p:cNvPr id="4" name="文本框 3"/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7F563522-446D-4D97-76D8-A0F05945E135}"/>
              </a:ext>
            </a:extLst>
          </p:cNvPr>
          <p:cNvGrpSpPr/>
          <p:nvPr/>
        </p:nvGrpSpPr>
        <p:grpSpPr>
          <a:xfrm>
            <a:off x="178435" y="45085"/>
            <a:ext cx="12886055" cy="9511030"/>
            <a:chOff x="178435" y="45085"/>
            <a:chExt cx="12886055" cy="951103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8FF6744F-6E14-1DF9-535D-643271A821D1}"/>
                </a:ext>
              </a:extLst>
            </p:cNvPr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26ACFDA9-E41B-7E18-FDC4-E297229F30B0}"/>
                </a:ext>
              </a:extLst>
            </p:cNvPr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E8438E39-3C57-C606-206A-E0D75AE21B75}"/>
                </a:ext>
              </a:extLst>
            </p:cNvPr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ACBEC2FB-0773-BBF6-E987-43DBDFC23903}"/>
              </a:ext>
            </a:extLst>
          </p:cNvPr>
          <p:cNvGrpSpPr/>
          <p:nvPr/>
        </p:nvGrpSpPr>
        <p:grpSpPr>
          <a:xfrm>
            <a:off x="178435" y="57117"/>
            <a:ext cx="12886055" cy="9511030"/>
            <a:chOff x="178435" y="45085"/>
            <a:chExt cx="12886055" cy="951103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89936930-0A51-2524-E512-7393FCB371D4}"/>
                </a:ext>
              </a:extLst>
            </p:cNvPr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EE4A4C70-0967-5F74-4E15-D48C16A38DC8}"/>
                </a:ext>
              </a:extLst>
            </p:cNvPr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6DEA29E3-D31C-8D43-05A3-3B81C3B64221}"/>
                </a:ext>
              </a:extLst>
            </p:cNvPr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E746384B-015B-C9BC-E26A-D8D858790AC7}"/>
              </a:ext>
            </a:extLst>
          </p:cNvPr>
          <p:cNvGrpSpPr/>
          <p:nvPr/>
        </p:nvGrpSpPr>
        <p:grpSpPr>
          <a:xfrm>
            <a:off x="178435" y="45085"/>
            <a:ext cx="12886055" cy="9511030"/>
            <a:chOff x="178435" y="45085"/>
            <a:chExt cx="12886055" cy="951103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80F73B9F-1B16-2A1B-5085-80322E79D69C}"/>
                </a:ext>
              </a:extLst>
            </p:cNvPr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B3206020-33BF-FB0E-E9E4-2884C31875DD}"/>
                </a:ext>
              </a:extLst>
            </p:cNvPr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068F26C6-1C98-4951-9E7E-EA0C63512C2C}"/>
                </a:ext>
              </a:extLst>
            </p:cNvPr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BD635C0F-2867-04AB-C31E-EFB7CC386B74}"/>
              </a:ext>
            </a:extLst>
          </p:cNvPr>
          <p:cNvGrpSpPr/>
          <p:nvPr/>
        </p:nvGrpSpPr>
        <p:grpSpPr>
          <a:xfrm>
            <a:off x="178435" y="45085"/>
            <a:ext cx="12886055" cy="9511030"/>
            <a:chOff x="178435" y="45085"/>
            <a:chExt cx="12886055" cy="951103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71519F24-3C71-DC7F-B33F-8FE0E11C4C97}"/>
                </a:ext>
              </a:extLst>
            </p:cNvPr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675CD5E8-734F-C248-F0A9-E696012717EA}"/>
                </a:ext>
              </a:extLst>
            </p:cNvPr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E1339036-FAAF-EE7D-4401-178566602E60}"/>
                </a:ext>
              </a:extLst>
            </p:cNvPr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2FFB4DFA-5DAC-ADE8-C666-4255472D4192}"/>
              </a:ext>
            </a:extLst>
          </p:cNvPr>
          <p:cNvGrpSpPr/>
          <p:nvPr/>
        </p:nvGrpSpPr>
        <p:grpSpPr>
          <a:xfrm>
            <a:off x="178435" y="45085"/>
            <a:ext cx="12886055" cy="9511030"/>
            <a:chOff x="178435" y="45085"/>
            <a:chExt cx="12886055" cy="951103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28E1A9E8-2507-CBA2-DBF6-F24AA29C04CD}"/>
                </a:ext>
              </a:extLst>
            </p:cNvPr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464750AC-4E88-7C9B-C39D-B3294BF5F092}"/>
                </a:ext>
              </a:extLst>
            </p:cNvPr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6254D80D-DF96-2FF4-7F13-09BDF58F6995}"/>
                </a:ext>
              </a:extLst>
            </p:cNvPr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5A6AC8FB-938A-1F75-2A48-226D883EDB92}"/>
              </a:ext>
            </a:extLst>
          </p:cNvPr>
          <p:cNvGrpSpPr/>
          <p:nvPr/>
        </p:nvGrpSpPr>
        <p:grpSpPr>
          <a:xfrm>
            <a:off x="178435" y="45085"/>
            <a:ext cx="12886055" cy="9511030"/>
            <a:chOff x="178435" y="45085"/>
            <a:chExt cx="12886055" cy="951103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34FBA0E6-1BFB-D3B6-5AED-350319C3FB36}"/>
                </a:ext>
              </a:extLst>
            </p:cNvPr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5AEC8DB2-EDFF-1DAB-B6BC-C0C92EEAA3C1}"/>
                </a:ext>
              </a:extLst>
            </p:cNvPr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CECC63F3-705F-0DE5-7462-B47F32C54BA7}"/>
                </a:ext>
              </a:extLst>
            </p:cNvPr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FB0F5326-C690-82D8-7222-136AEFE0318D}"/>
              </a:ext>
            </a:extLst>
          </p:cNvPr>
          <p:cNvGrpSpPr/>
          <p:nvPr/>
        </p:nvGrpSpPr>
        <p:grpSpPr>
          <a:xfrm>
            <a:off x="178435" y="45085"/>
            <a:ext cx="12886055" cy="9511030"/>
            <a:chOff x="178435" y="45085"/>
            <a:chExt cx="12886055" cy="951103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C135935D-6C73-01C2-1604-607D400E9C96}"/>
                </a:ext>
              </a:extLst>
            </p:cNvPr>
            <p:cNvSpPr txBox="1"/>
            <p:nvPr/>
          </p:nvSpPr>
          <p:spPr>
            <a:xfrm>
              <a:off x="355549" y="45085"/>
              <a:ext cx="12004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kern="100" dirty="0">
                  <a:effectLst/>
                  <a:latin typeface="Times New Roman" panose="02020603050405020304" pitchFamily="18" charset="0"/>
                  <a:ea typeface="仿宋_GB2312"/>
                </a:rPr>
                <a:t>A variety of forms may be adopted for the representation of design concepts and ideas in the concept proposal, which may have independent chapters and a mixed layout of images and text, and shall reflect the design team's understanding of the Project.</a:t>
              </a:r>
              <a:endParaRPr lang="en-US" altLang="zh-CN" dirty="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4134D6E4-F004-38C5-E000-B02C66ACBE9A}"/>
                </a:ext>
              </a:extLst>
            </p:cNvPr>
            <p:cNvSpPr txBox="1"/>
            <p:nvPr/>
          </p:nvSpPr>
          <p:spPr>
            <a:xfrm>
              <a:off x="532130" y="1957705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charset="0"/>
                  <a:cs typeface="Times New Roman" panose="02020603050405020304" charset="0"/>
                </a:rPr>
                <a:t>Text (Microsoft Accor Black, font size 16)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D84AB34F-C827-39C5-9183-E73F1B74CC11}"/>
                </a:ext>
              </a:extLst>
            </p:cNvPr>
            <p:cNvSpPr txBox="1"/>
            <p:nvPr/>
          </p:nvSpPr>
          <p:spPr>
            <a:xfrm>
              <a:off x="178435" y="9217561"/>
              <a:ext cx="12886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Times New Roman" panose="02020603050405020304" charset="0"/>
                  <a:cs typeface="Times New Roman" panose="02020603050405020304" charset="0"/>
                </a:rPr>
                <a:t>Name of Applicant (or Consortium Leader):            Name of Consortium Member 1:                    Name of Consortium Member 2 :                     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GE2ZWJjZWI0ZWQ0ZWI1YWZmODZkMjZjMWY0YmRiODY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837</Words>
  <Application>Microsoft Office PowerPoint</Application>
  <PresentationFormat>A3 纸张(297x420 毫米)</PresentationFormat>
  <Paragraphs>52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等线</vt:lpstr>
      <vt:lpstr>Arial</vt:lpstr>
      <vt:lpstr>Arial Black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丁嘉菱</dc:creator>
  <cp:lastModifiedBy>20200428</cp:lastModifiedBy>
  <cp:revision>30</cp:revision>
  <dcterms:created xsi:type="dcterms:W3CDTF">2021-07-03T06:09:00Z</dcterms:created>
  <dcterms:modified xsi:type="dcterms:W3CDTF">2023-11-21T23:58:43Z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B917B6BF9CA64CDDB2041FA2A56AE15F_12</vt:lpwstr>
  </property>
</Properties>
</file>