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5"/>
  </p:notesMasterIdLst>
  <p:handoutMasterIdLst>
    <p:handoutMasterId r:id="rId7"/>
  </p:handoutMasterIdLst>
  <p:sldIdLst>
    <p:sldId id="632" r:id="rId3"/>
    <p:sldId id="638" r:id="rId4"/>
    <p:sldId id="639" r:id="rId6"/>
  </p:sldIdLst>
  <p:sldSz cx="10693400" cy="7561580"/>
  <p:notesSz cx="6797675" cy="9926955"/>
  <p:custDataLst>
    <p:tags r:id="rId11"/>
  </p:custDataLst>
  <p:defaultTextStyle>
    <a:defPPr>
      <a:defRPr lang="zh-CN"/>
    </a:defPPr>
    <a:lvl1pPr marL="0" lvl="0" indent="0"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1pPr>
    <a:lvl2pPr marL="520700" lvl="1" indent="-63500"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2pPr>
    <a:lvl3pPr marL="1043305" lvl="2" indent="-12890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3pPr>
    <a:lvl4pPr marL="1564005" lvl="3" indent="-19240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4pPr>
    <a:lvl5pPr marL="2085975" lvl="4"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012" userDrawn="1">
          <p15:clr>
            <a:srgbClr val="A4A3A4"/>
          </p15:clr>
        </p15:guide>
        <p15:guide id="2" pos="35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B5B5"/>
    <a:srgbClr val="FE00FD"/>
    <a:srgbClr val="FF0000"/>
    <a:srgbClr val="F0FF6D"/>
    <a:srgbClr val="E3EA22"/>
    <a:srgbClr val="F5F5DA"/>
    <a:srgbClr val="FCE396"/>
    <a:srgbClr val="FF9A9A"/>
    <a:srgbClr val="B50909"/>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706"/>
    <p:restoredTop sz="96365"/>
  </p:normalViewPr>
  <p:slideViewPr>
    <p:cSldViewPr showGuides="1">
      <p:cViewPr varScale="1">
        <p:scale>
          <a:sx n="100" d="100"/>
          <a:sy n="100" d="100"/>
        </p:scale>
        <p:origin x="1596" y="84"/>
      </p:cViewPr>
      <p:guideLst>
        <p:guide orient="horz" pos="1012"/>
        <p:guide pos="3508"/>
      </p:guideLst>
    </p:cSldViewPr>
  </p:slideViewPr>
  <p:notesTextViewPr>
    <p:cViewPr>
      <p:scale>
        <a:sx n="3" d="2"/>
        <a:sy n="3" d="2"/>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handoutMaster" Target="handoutMasters/handoutMaster1.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gs" Target="tags/tag84.xml"/><Relationship Id="rId10" Type="http://schemas.openxmlformats.org/officeDocument/2006/relationships/tableStyles" Target="tableStyle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defTabSz="1043305" eaLnBrk="0" hangingPunct="0">
              <a:defRPr sz="1200"/>
            </a:lvl1pPr>
          </a:lstStyle>
          <a:p>
            <a:pPr marL="0" marR="0" lvl="0" indent="0" algn="l" defTabSz="1043305"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defTabSz="1043305" eaLnBrk="0" hangingPunct="0">
              <a:defRPr sz="1200"/>
            </a:lvl1pPr>
          </a:lstStyle>
          <a:p>
            <a:pPr marL="0" marR="0" lvl="0" indent="0" algn="r" defTabSz="1043305" rtl="0" eaLnBrk="0" fontAlgn="base" latinLnBrk="0" hangingPunct="0">
              <a:lnSpc>
                <a:spcPct val="100000"/>
              </a:lnSpc>
              <a:spcBef>
                <a:spcPct val="0"/>
              </a:spcBef>
              <a:spcAft>
                <a:spcPct val="0"/>
              </a:spcAft>
              <a:buClrTx/>
              <a:buSzTx/>
              <a:buFontTx/>
              <a:buNone/>
              <a:defRPr/>
            </a:pPr>
            <a:fld id="{7C7DEA9E-052C-4395-8358-C2363091E97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defTabSz="1043305" eaLnBrk="0" hangingPunct="0">
              <a:defRPr sz="1200"/>
            </a:lvl1pPr>
          </a:lstStyle>
          <a:p>
            <a:pPr marL="0" marR="0" lvl="0" indent="0" algn="l" defTabSz="1043305"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44813" cy="496888"/>
          </a:xfrm>
          <a:prstGeom prst="rect">
            <a:avLst/>
          </a:prstGeom>
        </p:spPr>
        <p:txBody>
          <a:bodyPr vert="horz" lIns="91312" tIns="45656" rIns="91312" bIns="45656" rtlCol="0"/>
          <a:lstStyle>
            <a:lvl1pPr algn="l" defTabSz="1041400" eaLnBrk="1" fontAlgn="auto" hangingPunct="1">
              <a:spcBef>
                <a:spcPts val="0"/>
              </a:spcBef>
              <a:spcAft>
                <a:spcPts val="0"/>
              </a:spcAft>
              <a:defRPr sz="1200">
                <a:latin typeface="+mn-lt"/>
                <a:ea typeface="+mn-ea"/>
              </a:defRPr>
            </a:lvl1pPr>
          </a:lstStyle>
          <a:p>
            <a:pPr marL="0" marR="0" lvl="0" indent="0" algn="l" defTabSz="1041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51275" y="0"/>
            <a:ext cx="2944813" cy="496888"/>
          </a:xfrm>
          <a:prstGeom prst="rect">
            <a:avLst/>
          </a:prstGeom>
        </p:spPr>
        <p:txBody>
          <a:bodyPr vert="horz" lIns="91312" tIns="45656" rIns="91312" bIns="45656" rtlCol="0"/>
          <a:lstStyle>
            <a:lvl1pPr algn="r" defTabSz="1041400" eaLnBrk="1" fontAlgn="auto" hangingPunct="1">
              <a:spcBef>
                <a:spcPts val="0"/>
              </a:spcBef>
              <a:spcAft>
                <a:spcPts val="0"/>
              </a:spcAft>
              <a:defRPr sz="1200">
                <a:latin typeface="+mn-lt"/>
                <a:ea typeface="+mn-ea"/>
              </a:defRPr>
            </a:lvl1pPr>
          </a:lstStyle>
          <a:p>
            <a:pPr marL="0" marR="0" lvl="0" indent="0" algn="r" defTabSz="1041400" rtl="0" eaLnBrk="1" fontAlgn="auto" latinLnBrk="0" hangingPunct="1">
              <a:lnSpc>
                <a:spcPct val="100000"/>
              </a:lnSpc>
              <a:spcBef>
                <a:spcPts val="0"/>
              </a:spcBef>
              <a:spcAft>
                <a:spcPts val="0"/>
              </a:spcAft>
              <a:buClrTx/>
              <a:buSzTx/>
              <a:buFontTx/>
              <a:buNone/>
              <a:defRPr/>
            </a:pPr>
            <a:fld id="{BAC08D43-41E5-4AC6-94FD-9E9BAF7BE42D}"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768350" y="744538"/>
            <a:ext cx="5260975" cy="3721100"/>
          </a:xfrm>
          <a:prstGeom prst="rect">
            <a:avLst/>
          </a:prstGeom>
          <a:noFill/>
          <a:ln w="12700">
            <a:solidFill>
              <a:prstClr val="black"/>
            </a:solidFill>
          </a:ln>
        </p:spPr>
        <p:txBody>
          <a:bodyPr vert="horz" lIns="91312" tIns="45656" rIns="91312" bIns="45656" rtlCol="0" anchor="ctr"/>
          <a:lstStyle/>
          <a:p>
            <a:pPr marL="0" marR="0" lvl="0" indent="0" algn="l" defTabSz="1043305" rtl="0" eaLnBrk="0" fontAlgn="base" latinLnBrk="0" hangingPunct="0">
              <a:lnSpc>
                <a:spcPct val="100000"/>
              </a:lnSpc>
              <a:spcBef>
                <a:spcPct val="3000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79450" y="4714875"/>
            <a:ext cx="5438775" cy="4467225"/>
          </a:xfrm>
          <a:prstGeom prst="rect">
            <a:avLst/>
          </a:prstGeom>
        </p:spPr>
        <p:txBody>
          <a:bodyPr vert="horz" lIns="91312" tIns="45656" rIns="91312" bIns="45656" rtlCol="0">
            <a:normAutofit/>
          </a:bodyPr>
          <a:lstStyle/>
          <a:p>
            <a:pPr marL="0" marR="0" lvl="0"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520700" marR="0" lvl="1"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1043305" marR="0" lvl="2"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1564005" marR="0" lvl="3"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a:p>
            <a:pPr marL="2085975" marR="0" lvl="4"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9428163"/>
            <a:ext cx="2944813" cy="496888"/>
          </a:xfrm>
          <a:prstGeom prst="rect">
            <a:avLst/>
          </a:prstGeom>
        </p:spPr>
        <p:txBody>
          <a:bodyPr vert="horz" lIns="91312" tIns="45656" rIns="91312" bIns="45656" rtlCol="0" anchor="b"/>
          <a:lstStyle>
            <a:lvl1pPr algn="l" defTabSz="1041400" eaLnBrk="1" fontAlgn="auto" hangingPunct="1">
              <a:spcBef>
                <a:spcPts val="0"/>
              </a:spcBef>
              <a:spcAft>
                <a:spcPts val="0"/>
              </a:spcAft>
              <a:defRPr sz="1200">
                <a:latin typeface="+mn-lt"/>
                <a:ea typeface="+mn-ea"/>
              </a:defRPr>
            </a:lvl1pPr>
          </a:lstStyle>
          <a:p>
            <a:pPr marL="0" marR="0" lvl="0" indent="0" algn="l" defTabSz="1041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51275" y="9428163"/>
            <a:ext cx="2944813" cy="496888"/>
          </a:xfrm>
          <a:prstGeom prst="rect">
            <a:avLst/>
          </a:prstGeom>
        </p:spPr>
        <p:txBody>
          <a:bodyPr vert="horz" wrap="square" lIns="91312" tIns="45656" rIns="91312" bIns="45656"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defTabSz="1043305" rtl="0" eaLnBrk="0" fontAlgn="base" hangingPunct="0">
      <a:spcBef>
        <a:spcPct val="30000"/>
      </a:spcBef>
      <a:spcAft>
        <a:spcPct val="0"/>
      </a:spcAft>
      <a:defRPr sz="1400" kern="1200">
        <a:solidFill>
          <a:schemeClr val="tx1"/>
        </a:solidFill>
        <a:latin typeface="+mn-lt"/>
        <a:ea typeface="+mn-ea"/>
        <a:cs typeface="+mn-cs"/>
      </a:defRPr>
    </a:lvl1pPr>
    <a:lvl2pPr marL="520700" algn="l" defTabSz="1043305" rtl="0" eaLnBrk="0" fontAlgn="base" hangingPunct="0">
      <a:spcBef>
        <a:spcPct val="30000"/>
      </a:spcBef>
      <a:spcAft>
        <a:spcPct val="0"/>
      </a:spcAft>
      <a:defRPr sz="1400" kern="1200">
        <a:solidFill>
          <a:schemeClr val="tx1"/>
        </a:solidFill>
        <a:latin typeface="+mn-lt"/>
        <a:ea typeface="+mn-ea"/>
        <a:cs typeface="+mn-cs"/>
      </a:defRPr>
    </a:lvl2pPr>
    <a:lvl3pPr marL="1043305" algn="l" defTabSz="1043305" rtl="0" eaLnBrk="0" fontAlgn="base" hangingPunct="0">
      <a:spcBef>
        <a:spcPct val="30000"/>
      </a:spcBef>
      <a:spcAft>
        <a:spcPct val="0"/>
      </a:spcAft>
      <a:defRPr sz="1400" kern="1200">
        <a:solidFill>
          <a:schemeClr val="tx1"/>
        </a:solidFill>
        <a:latin typeface="+mn-lt"/>
        <a:ea typeface="+mn-ea"/>
        <a:cs typeface="+mn-cs"/>
      </a:defRPr>
    </a:lvl3pPr>
    <a:lvl4pPr marL="1564005" algn="l" defTabSz="1043305" rtl="0" eaLnBrk="0" fontAlgn="base" hangingPunct="0">
      <a:spcBef>
        <a:spcPct val="30000"/>
      </a:spcBef>
      <a:spcAft>
        <a:spcPct val="0"/>
      </a:spcAft>
      <a:defRPr sz="1400" kern="1200">
        <a:solidFill>
          <a:schemeClr val="tx1"/>
        </a:solidFill>
        <a:latin typeface="+mn-lt"/>
        <a:ea typeface="+mn-ea"/>
        <a:cs typeface="+mn-cs"/>
      </a:defRPr>
    </a:lvl4pPr>
    <a:lvl5pPr marL="2085975" algn="l" defTabSz="1043305" rtl="0" eaLnBrk="0" fontAlgn="base" hangingPunct="0">
      <a:spcBef>
        <a:spcPct val="30000"/>
      </a:spcBef>
      <a:spcAft>
        <a:spcPct val="0"/>
      </a:spcAft>
      <a:defRPr sz="1400" kern="1200">
        <a:solidFill>
          <a:schemeClr val="tx1"/>
        </a:solidFill>
        <a:latin typeface="+mn-lt"/>
        <a:ea typeface="+mn-ea"/>
        <a:cs typeface="+mn-cs"/>
      </a:defRPr>
    </a:lvl5pPr>
    <a:lvl6pPr marL="2607945" algn="l" defTabSz="1043305" rtl="0" eaLnBrk="1" latinLnBrk="0" hangingPunct="1">
      <a:defRPr sz="1400" kern="1200">
        <a:solidFill>
          <a:schemeClr val="tx1"/>
        </a:solidFill>
        <a:latin typeface="+mn-lt"/>
        <a:ea typeface="+mn-ea"/>
        <a:cs typeface="+mn-cs"/>
      </a:defRPr>
    </a:lvl6pPr>
    <a:lvl7pPr marL="3129280" algn="l" defTabSz="1043305" rtl="0" eaLnBrk="1" latinLnBrk="0" hangingPunct="1">
      <a:defRPr sz="1400" kern="1200">
        <a:solidFill>
          <a:schemeClr val="tx1"/>
        </a:solidFill>
        <a:latin typeface="+mn-lt"/>
        <a:ea typeface="+mn-ea"/>
        <a:cs typeface="+mn-cs"/>
      </a:defRPr>
    </a:lvl7pPr>
    <a:lvl8pPr marL="3650615" algn="l" defTabSz="1043305" rtl="0" eaLnBrk="1" latinLnBrk="0" hangingPunct="1">
      <a:defRPr sz="1400" kern="1200">
        <a:solidFill>
          <a:schemeClr val="tx1"/>
        </a:solidFill>
        <a:latin typeface="+mn-lt"/>
        <a:ea typeface="+mn-ea"/>
        <a:cs typeface="+mn-cs"/>
      </a:defRPr>
    </a:lvl8pPr>
    <a:lvl9pPr marL="4171950" algn="l" defTabSz="104330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
        <p:nvSpPr>
          <p:cNvPr id="2050" name="TextBox 5"/>
          <p:cNvSpPr txBox="1"/>
          <p:nvPr userDrawn="1"/>
        </p:nvSpPr>
        <p:spPr>
          <a:xfrm>
            <a:off x="7699375"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ONE</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2051" name="TextBox 5"/>
          <p:cNvSpPr txBox="1"/>
          <p:nvPr userDrawn="1"/>
        </p:nvSpPr>
        <p:spPr>
          <a:xfrm>
            <a:off x="9185275" y="74613"/>
            <a:ext cx="1352550" cy="323850"/>
          </a:xfrm>
          <a:prstGeom prst="rect">
            <a:avLst/>
          </a:prstGeom>
          <a:noFill/>
          <a:ln w="9525">
            <a:noFill/>
          </a:ln>
        </p:spPr>
        <p:txBody>
          <a:bodyPr>
            <a:spAutoFit/>
          </a:bodyPr>
          <a:p>
            <a:pPr lvl="0" algn="ctr" eaLnBrk="1" hangingPunct="1"/>
            <a:r>
              <a:rPr lang="zh-CN" altLang="en-US" sz="1500" b="1" dirty="0">
                <a:latin typeface="微软雅黑" panose="020B0503020204020204" pitchFamily="34" charset="-122"/>
                <a:ea typeface="微软雅黑" panose="020B0503020204020204" pitchFamily="34" charset="-122"/>
              </a:rPr>
              <a:t>现状分析</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8194675" y="369888"/>
            <a:ext cx="1009650" cy="46038"/>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55"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chOff x="0" y="0"/>
          <a:chExt cx="0" cy="0"/>
        </a:xfrm>
      </p:grpSpPr>
      <p:sp>
        <p:nvSpPr>
          <p:cNvPr id="3074" name="TextBox 5"/>
          <p:cNvSpPr txBox="1"/>
          <p:nvPr userDrawn="1"/>
        </p:nvSpPr>
        <p:spPr>
          <a:xfrm>
            <a:off x="7605713"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TWO</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3075" name="TextBox 5"/>
          <p:cNvSpPr txBox="1"/>
          <p:nvPr userDrawn="1"/>
        </p:nvSpPr>
        <p:spPr>
          <a:xfrm>
            <a:off x="9091613" y="74613"/>
            <a:ext cx="1446212" cy="323850"/>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00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8010525" y="369888"/>
            <a:ext cx="1014413" cy="46038"/>
          </a:xfrm>
          <a:prstGeom prst="rect">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79"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sp>
        <p:nvSpPr>
          <p:cNvPr id="4098" name="TextBox 5"/>
          <p:cNvSpPr txBox="1"/>
          <p:nvPr userDrawn="1"/>
        </p:nvSpPr>
        <p:spPr>
          <a:xfrm>
            <a:off x="7681913"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THREE</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4099" name="TextBox 5"/>
          <p:cNvSpPr txBox="1"/>
          <p:nvPr userDrawn="1"/>
        </p:nvSpPr>
        <p:spPr>
          <a:xfrm>
            <a:off x="8132763" y="66675"/>
            <a:ext cx="2405062" cy="322263"/>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9" name="矩形 8"/>
          <p:cNvSpPr/>
          <p:nvPr/>
        </p:nvSpPr>
        <p:spPr>
          <a:xfrm>
            <a:off x="8204200" y="369888"/>
            <a:ext cx="2489200" cy="46038"/>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7977188" y="369888"/>
            <a:ext cx="1227138" cy="46038"/>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直接连接符 10"/>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03"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p>
            <a:pPr algn="ctr"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sp>
        <p:nvSpPr>
          <p:cNvPr id="5122" name="TextBox 10"/>
          <p:cNvSpPr txBox="1"/>
          <p:nvPr userDrawn="1"/>
        </p:nvSpPr>
        <p:spPr>
          <a:xfrm>
            <a:off x="3208338" y="7135813"/>
            <a:ext cx="6934200" cy="461962"/>
          </a:xfrm>
          <a:prstGeom prst="rect">
            <a:avLst/>
          </a:prstGeom>
          <a:noFill/>
          <a:ln w="9525">
            <a:noFill/>
          </a:ln>
        </p:spPr>
        <p:txBody>
          <a:bodyPr>
            <a:spAutoFit/>
          </a:bodyPr>
          <a:p>
            <a:pPr lvl="0" algn="r" eaLnBrk="1" hangingPunct="1"/>
            <a:r>
              <a:rPr lang="zh-CN" altLang="en-US" sz="800" b="1" dirty="0">
                <a:solidFill>
                  <a:srgbClr val="BFBFBF"/>
                </a:solidFill>
                <a:latin typeface="微软雅黑" panose="020B0503020204020204" pitchFamily="34" charset="-122"/>
                <a:ea typeface="微软雅黑" panose="020B0503020204020204" pitchFamily="34" charset="-122"/>
              </a:rPr>
              <a:t>广州市城市规划勘测设计研究院</a:t>
            </a:r>
            <a:endParaRPr lang="en-US" altLang="zh-CN" sz="800" b="1" dirty="0">
              <a:solidFill>
                <a:srgbClr val="BFBFBF"/>
              </a:solidFill>
              <a:latin typeface="微软雅黑" panose="020B0503020204020204" pitchFamily="34" charset="-122"/>
              <a:ea typeface="微软雅黑" panose="020B0503020204020204" pitchFamily="34" charset="-122"/>
            </a:endParaRPr>
          </a:p>
          <a:p>
            <a:pPr lvl="0" algn="r" eaLnBrk="1" hangingPunct="1"/>
            <a:r>
              <a:rPr lang="en-US" altLang="zh-CN" sz="800" dirty="0">
                <a:solidFill>
                  <a:srgbClr val="BFBFBF"/>
                </a:solidFill>
                <a:latin typeface="微软雅黑" panose="020B0503020204020204" pitchFamily="34" charset="-122"/>
                <a:ea typeface="微软雅黑" panose="020B0503020204020204" pitchFamily="34" charset="-122"/>
              </a:rPr>
              <a:t>GUANGZHOU URBAN PLANNING&amp;DESIGN SURVEY RESEARCH INSTITUTE </a:t>
            </a:r>
            <a:endParaRPr lang="en-US" altLang="zh-CN" sz="800" dirty="0">
              <a:solidFill>
                <a:srgbClr val="BFBFBF"/>
              </a:solidFill>
              <a:latin typeface="微软雅黑" panose="020B0503020204020204" pitchFamily="34" charset="-122"/>
              <a:ea typeface="微软雅黑" panose="020B0503020204020204" pitchFamily="34" charset="-122"/>
            </a:endParaRPr>
          </a:p>
          <a:p>
            <a:pPr lvl="0" algn="r" eaLnBrk="1" hangingPunct="1"/>
            <a:endParaRPr lang="zh-CN" altLang="en-US" sz="800" dirty="0">
              <a:solidFill>
                <a:srgbClr val="BFBFBF"/>
              </a:solidFill>
              <a:latin typeface="微软雅黑" panose="020B0503020204020204" pitchFamily="34" charset="-122"/>
              <a:ea typeface="微软雅黑" panose="020B0503020204020204" pitchFamily="34" charset="-122"/>
            </a:endParaRPr>
          </a:p>
        </p:txBody>
      </p:sp>
      <p:sp>
        <p:nvSpPr>
          <p:cNvPr id="5123" name="TextBox 5"/>
          <p:cNvSpPr txBox="1"/>
          <p:nvPr userDrawn="1"/>
        </p:nvSpPr>
        <p:spPr>
          <a:xfrm>
            <a:off x="7608888" y="85725"/>
            <a:ext cx="1485900" cy="323850"/>
          </a:xfrm>
          <a:prstGeom prst="rect">
            <a:avLst/>
          </a:prstGeom>
          <a:noFill/>
          <a:ln w="9525">
            <a:noFill/>
          </a:ln>
        </p:spPr>
        <p:txBody>
          <a:bodyPr>
            <a:spAutoFit/>
          </a:bodyPr>
          <a:p>
            <a:pPr lvl="0" algn="r" eaLnBrk="1" hangingPunct="1"/>
            <a:r>
              <a:rPr lang="en-US" altLang="zh-CN" sz="1500" dirty="0">
                <a:solidFill>
                  <a:srgbClr val="BFBFBF"/>
                </a:solidFill>
                <a:latin typeface="微软雅黑" panose="020B0503020204020204" pitchFamily="34" charset="-122"/>
                <a:ea typeface="微软雅黑" panose="020B0503020204020204" pitchFamily="34" charset="-122"/>
              </a:rPr>
              <a:t>PART</a:t>
            </a:r>
            <a:r>
              <a:rPr lang="en-US" altLang="zh-CN" sz="1500" b="1" dirty="0">
                <a:solidFill>
                  <a:srgbClr val="BFBFBF"/>
                </a:solidFill>
                <a:latin typeface="微软雅黑" panose="020B0503020204020204" pitchFamily="34" charset="-122"/>
                <a:ea typeface="微软雅黑" panose="020B0503020204020204" pitchFamily="34" charset="-122"/>
              </a:rPr>
              <a:t>FOUR</a:t>
            </a:r>
            <a:r>
              <a:rPr lang="en-US" altLang="zh-CN" sz="1500" dirty="0">
                <a:solidFill>
                  <a:srgbClr val="BFBFBF"/>
                </a:solidFill>
                <a:latin typeface="微软雅黑" panose="020B0503020204020204" pitchFamily="34" charset="-122"/>
                <a:ea typeface="微软雅黑" panose="020B0503020204020204" pitchFamily="34" charset="-122"/>
              </a:rPr>
              <a:t> </a:t>
            </a:r>
            <a:endParaRPr lang="zh-CN" altLang="en-US" sz="1500" dirty="0">
              <a:solidFill>
                <a:srgbClr val="BFBFBF"/>
              </a:solidFill>
              <a:latin typeface="微软雅黑" panose="020B0503020204020204" pitchFamily="34" charset="-122"/>
              <a:ea typeface="微软雅黑" panose="020B0503020204020204" pitchFamily="34" charset="-122"/>
            </a:endParaRPr>
          </a:p>
        </p:txBody>
      </p:sp>
      <p:sp>
        <p:nvSpPr>
          <p:cNvPr id="5124" name="TextBox 5"/>
          <p:cNvSpPr txBox="1"/>
          <p:nvPr userDrawn="1"/>
        </p:nvSpPr>
        <p:spPr>
          <a:xfrm>
            <a:off x="8132763" y="66675"/>
            <a:ext cx="2405062" cy="322263"/>
          </a:xfrm>
          <a:prstGeom prst="rect">
            <a:avLst/>
          </a:prstGeom>
          <a:noFill/>
          <a:ln w="9525">
            <a:noFill/>
          </a:ln>
        </p:spPr>
        <p:txBody>
          <a:bodyPr>
            <a:spAutoFit/>
          </a:bodyPr>
          <a:p>
            <a:pPr lvl="0" algn="r" eaLnBrk="1" hangingPunct="1"/>
            <a:r>
              <a:rPr lang="zh-CN" altLang="en-US" sz="1500" b="1" dirty="0">
                <a:latin typeface="微软雅黑" panose="020B0503020204020204" pitchFamily="34" charset="-122"/>
                <a:ea typeface="微软雅黑" panose="020B0503020204020204" pitchFamily="34" charset="-122"/>
              </a:rPr>
              <a:t>规划设计方案</a:t>
            </a:r>
            <a:endParaRPr lang="zh-CN" altLang="en-US" sz="1500" b="1" dirty="0">
              <a:latin typeface="微软雅黑" panose="020B0503020204020204" pitchFamily="34" charset="-122"/>
              <a:ea typeface="微软雅黑" panose="020B0503020204020204" pitchFamily="34" charset="-122"/>
            </a:endParaRPr>
          </a:p>
        </p:txBody>
      </p:sp>
      <p:sp>
        <p:nvSpPr>
          <p:cNvPr id="10" name="矩形 9"/>
          <p:cNvSpPr/>
          <p:nvPr/>
        </p:nvSpPr>
        <p:spPr>
          <a:xfrm>
            <a:off x="8204200" y="369888"/>
            <a:ext cx="2489200" cy="46038"/>
          </a:xfrm>
          <a:prstGeom prst="rect">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7939088" y="369888"/>
            <a:ext cx="1155700" cy="460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043305" rtl="0" eaLnBrk="1" fontAlgn="base" latinLnBrk="0" hangingPunct="1">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mn-lt"/>
              <a:ea typeface="+mn-ea"/>
              <a:cs typeface="+mn-cs"/>
            </a:endParaRPr>
          </a:p>
        </p:txBody>
      </p:sp>
      <p:cxnSp>
        <p:nvCxnSpPr>
          <p:cNvPr id="12" name="直接连接符 11"/>
          <p:cNvCxnSpPr/>
          <p:nvPr/>
        </p:nvCxnSpPr>
        <p:spPr>
          <a:xfrm rot="5400000">
            <a:off x="9934575" y="7350125"/>
            <a:ext cx="423863"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灯片编号占位符 5"/>
          <p:cNvSpPr>
            <a:spLocks noGrp="1"/>
          </p:cNvSpPr>
          <p:nvPr>
            <p:ph type="sldNum" sz="quarter" idx="4"/>
          </p:nvPr>
        </p:nvSpPr>
        <p:spPr>
          <a:xfrm>
            <a:off x="10171113" y="7051675"/>
            <a:ext cx="431800" cy="401638"/>
          </a:xfrm>
          <a:prstGeom prst="rect">
            <a:avLst/>
          </a:prstGeom>
        </p:spPr>
        <p:txBody>
          <a:bodyPr vert="horz" wrap="square" lIns="104306" tIns="52153" rIns="104306" bIns="52153" numCol="1" anchor="ctr" anchorCtr="0" compatLnSpc="1"/>
          <a:lstStyle>
            <a:lvl1pPr algn="ctr" defTabSz="1043305">
              <a:defRPr sz="1400"/>
            </a:lvl1pPr>
          </a:lstStyle>
          <a:p>
            <a:pPr marL="0" marR="0" lvl="0" indent="0" algn="ctr" defTabSz="1043305"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01</a:t>
            </a:r>
            <a:endParaRPr kumimoji="0" lang="zh-CN" altLang="en-US" sz="14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4" name="日期占位符 1"/>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页脚占位符 2"/>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534988" y="303213"/>
            <a:ext cx="9623425" cy="1260475"/>
          </a:xfrm>
          <a:prstGeom prst="rect">
            <a:avLst/>
          </a:prstGeom>
          <a:noFill/>
          <a:ln w="9525">
            <a:noFill/>
          </a:ln>
        </p:spPr>
        <p:txBody>
          <a:bodyPr lIns="104306" tIns="52153" rIns="104306" bIns="52153"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534988" y="1763713"/>
            <a:ext cx="9623425" cy="4991100"/>
          </a:xfrm>
          <a:prstGeom prst="rect">
            <a:avLst/>
          </a:prstGeom>
          <a:noFill/>
          <a:ln w="9525">
            <a:noFill/>
          </a:ln>
        </p:spPr>
        <p:txBody>
          <a:bodyPr lIns="104306" tIns="52153" rIns="104306" bIns="52153"/>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534988" y="7008813"/>
            <a:ext cx="2495550" cy="401638"/>
          </a:xfrm>
          <a:prstGeom prst="rect">
            <a:avLst/>
          </a:prstGeom>
        </p:spPr>
        <p:txBody>
          <a:bodyPr vert="horz" lIns="104306" tIns="52153" rIns="104306" bIns="52153" rtlCol="0" anchor="ctr"/>
          <a:lstStyle>
            <a:lvl1pPr algn="l" defTabSz="1043305" eaLnBrk="1" fontAlgn="auto" hangingPunct="1">
              <a:spcBef>
                <a:spcPts val="0"/>
              </a:spcBef>
              <a:spcAft>
                <a:spcPts val="0"/>
              </a:spcAft>
              <a:defRPr sz="1400">
                <a:solidFill>
                  <a:schemeClr val="tx1">
                    <a:tint val="75000"/>
                  </a:schemeClr>
                </a:solidFill>
                <a:latin typeface="+mn-lt"/>
                <a:ea typeface="+mn-ea"/>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652838" y="7008813"/>
            <a:ext cx="3387725" cy="401638"/>
          </a:xfrm>
          <a:prstGeom prst="rect">
            <a:avLst/>
          </a:prstGeom>
        </p:spPr>
        <p:txBody>
          <a:bodyPr vert="horz" lIns="104306" tIns="52153" rIns="104306" bIns="52153" rtlCol="0" anchor="ctr"/>
          <a:lstStyle>
            <a:lvl1pPr algn="ctr" defTabSz="1043305" eaLnBrk="1" fontAlgn="auto" hangingPunct="1">
              <a:spcBef>
                <a:spcPts val="0"/>
              </a:spcBef>
              <a:spcAft>
                <a:spcPts val="0"/>
              </a:spcAft>
              <a:defRPr sz="1400">
                <a:solidFill>
                  <a:schemeClr val="tx1">
                    <a:tint val="75000"/>
                  </a:schemeClr>
                </a:solidFill>
                <a:latin typeface="+mn-lt"/>
                <a:ea typeface="+mn-ea"/>
              </a:defRPr>
            </a:lvl1pPr>
          </a:lstStyle>
          <a:p>
            <a:pPr marL="0" marR="0" lvl="0" indent="0" algn="ctr" defTabSz="1043305"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7662863" y="7008813"/>
            <a:ext cx="2495550" cy="401638"/>
          </a:xfrm>
          <a:prstGeom prst="rect">
            <a:avLst/>
          </a:prstGeom>
        </p:spPr>
        <p:txBody>
          <a:bodyPr vert="horz" wrap="square" lIns="104306" tIns="52153" rIns="104306" bIns="52153" numCol="1" anchor="ctr" anchorCtr="0" compatLnSpc="1"/>
          <a:lstStyle>
            <a:lvl1pPr algn="r">
              <a:defRPr sz="14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defTabSz="1043305" rtl="0" eaLnBrk="0" fontAlgn="base" hangingPunct="0">
        <a:spcBef>
          <a:spcPct val="0"/>
        </a:spcBef>
        <a:spcAft>
          <a:spcPct val="0"/>
        </a:spcAft>
        <a:defRPr sz="5000" kern="1200">
          <a:solidFill>
            <a:schemeClr val="tx1"/>
          </a:solidFill>
          <a:latin typeface="+mj-lt"/>
          <a:ea typeface="+mj-ea"/>
          <a:cs typeface="+mj-cs"/>
        </a:defRPr>
      </a:lvl1pPr>
      <a:lvl2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2pPr>
      <a:lvl3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3pPr>
      <a:lvl4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4pPr>
      <a:lvl5pPr algn="ctr" defTabSz="1043305" rtl="0" eaLnBrk="0" fontAlgn="base" hangingPunct="0">
        <a:spcBef>
          <a:spcPct val="0"/>
        </a:spcBef>
        <a:spcAft>
          <a:spcPct val="0"/>
        </a:spcAft>
        <a:defRPr sz="5000">
          <a:solidFill>
            <a:schemeClr val="tx1"/>
          </a:solidFill>
          <a:latin typeface="Calibri" panose="020F0502020204030204" pitchFamily="34" charset="0"/>
          <a:ea typeface="宋体" panose="02010600030101010101" pitchFamily="2" charset="-122"/>
        </a:defRPr>
      </a:lvl5pPr>
      <a:lvl6pPr marL="4572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6pPr>
      <a:lvl7pPr marL="9144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7pPr>
      <a:lvl8pPr marL="13716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8pPr>
      <a:lvl9pPr marL="1828800" algn="ctr" defTabSz="1043305" rtl="0" fontAlgn="base">
        <a:spcBef>
          <a:spcPct val="0"/>
        </a:spcBef>
        <a:spcAft>
          <a:spcPct val="0"/>
        </a:spcAft>
        <a:defRPr sz="5000">
          <a:solidFill>
            <a:schemeClr val="tx1"/>
          </a:solidFill>
          <a:latin typeface="Calibri" panose="020F0502020204030204" pitchFamily="34" charset="0"/>
          <a:ea typeface="宋体" panose="02010600030101010101" pitchFamily="2" charset="-122"/>
        </a:defRPr>
      </a:lvl9pPr>
    </p:titleStyle>
    <p:bodyStyle>
      <a:lvl1pPr marL="390525" indent="-390525" algn="l" defTabSz="1043305"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455" indent="-325755" algn="l" defTabSz="1043305"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655" indent="-260350" algn="l" defTabSz="1043305"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355" indent="-260350" algn="l" defTabSz="1043305"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3305"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295"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89630"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911600"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432935"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43305" rtl="0" eaLnBrk="1" latinLnBrk="0" hangingPunct="1">
        <a:defRPr sz="2100" kern="1200">
          <a:solidFill>
            <a:schemeClr val="tx1"/>
          </a:solidFill>
          <a:latin typeface="+mn-lt"/>
          <a:ea typeface="+mn-ea"/>
          <a:cs typeface="+mn-cs"/>
        </a:defRPr>
      </a:lvl1pPr>
      <a:lvl2pPr marL="521335" algn="l" defTabSz="1043305" rtl="0" eaLnBrk="1" latinLnBrk="0" hangingPunct="1">
        <a:defRPr sz="2100" kern="1200">
          <a:solidFill>
            <a:schemeClr val="tx1"/>
          </a:solidFill>
          <a:latin typeface="+mn-lt"/>
          <a:ea typeface="+mn-ea"/>
          <a:cs typeface="+mn-cs"/>
        </a:defRPr>
      </a:lvl2pPr>
      <a:lvl3pPr marL="1043305" algn="l" defTabSz="1043305" rtl="0" eaLnBrk="1" latinLnBrk="0" hangingPunct="1">
        <a:defRPr sz="2100" kern="1200">
          <a:solidFill>
            <a:schemeClr val="tx1"/>
          </a:solidFill>
          <a:latin typeface="+mn-lt"/>
          <a:ea typeface="+mn-ea"/>
          <a:cs typeface="+mn-cs"/>
        </a:defRPr>
      </a:lvl3pPr>
      <a:lvl4pPr marL="1564640" algn="l" defTabSz="1043305" rtl="0" eaLnBrk="1" latinLnBrk="0" hangingPunct="1">
        <a:defRPr sz="2100" kern="1200">
          <a:solidFill>
            <a:schemeClr val="tx1"/>
          </a:solidFill>
          <a:latin typeface="+mn-lt"/>
          <a:ea typeface="+mn-ea"/>
          <a:cs typeface="+mn-cs"/>
        </a:defRPr>
      </a:lvl4pPr>
      <a:lvl5pPr marL="2085975" algn="l" defTabSz="1043305" rtl="0" eaLnBrk="1" latinLnBrk="0" hangingPunct="1">
        <a:defRPr sz="2100" kern="1200">
          <a:solidFill>
            <a:schemeClr val="tx1"/>
          </a:solidFill>
          <a:latin typeface="+mn-lt"/>
          <a:ea typeface="+mn-ea"/>
          <a:cs typeface="+mn-cs"/>
        </a:defRPr>
      </a:lvl5pPr>
      <a:lvl6pPr marL="2607945" algn="l" defTabSz="1043305" rtl="0" eaLnBrk="1" latinLnBrk="0" hangingPunct="1">
        <a:defRPr sz="2100" kern="1200">
          <a:solidFill>
            <a:schemeClr val="tx1"/>
          </a:solidFill>
          <a:latin typeface="+mn-lt"/>
          <a:ea typeface="+mn-ea"/>
          <a:cs typeface="+mn-cs"/>
        </a:defRPr>
      </a:lvl6pPr>
      <a:lvl7pPr marL="3129280" algn="l" defTabSz="1043305" rtl="0" eaLnBrk="1" latinLnBrk="0" hangingPunct="1">
        <a:defRPr sz="2100" kern="1200">
          <a:solidFill>
            <a:schemeClr val="tx1"/>
          </a:solidFill>
          <a:latin typeface="+mn-lt"/>
          <a:ea typeface="+mn-ea"/>
          <a:cs typeface="+mn-cs"/>
        </a:defRPr>
      </a:lvl7pPr>
      <a:lvl8pPr marL="3650615" algn="l" defTabSz="1043305" rtl="0" eaLnBrk="1" latinLnBrk="0" hangingPunct="1">
        <a:defRPr sz="2100" kern="1200">
          <a:solidFill>
            <a:schemeClr val="tx1"/>
          </a:solidFill>
          <a:latin typeface="+mn-lt"/>
          <a:ea typeface="+mn-ea"/>
          <a:cs typeface="+mn-cs"/>
        </a:defRPr>
      </a:lvl8pPr>
      <a:lvl9pPr marL="4171950" algn="l" defTabSz="104330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1.jpe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7" Type="http://schemas.openxmlformats.org/officeDocument/2006/relationships/slideLayout" Target="../slideLayouts/slideLayout10.xml"/><Relationship Id="rId36" Type="http://schemas.openxmlformats.org/officeDocument/2006/relationships/image" Target="../media/image3.png"/><Relationship Id="rId35" Type="http://schemas.openxmlformats.org/officeDocument/2006/relationships/tags" Target="../tags/tag33.xml"/><Relationship Id="rId34" Type="http://schemas.openxmlformats.org/officeDocument/2006/relationships/tags" Target="../tags/tag32.xml"/><Relationship Id="rId33" Type="http://schemas.openxmlformats.org/officeDocument/2006/relationships/image" Target="../media/image2.jpeg"/><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3.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2.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tags" Target="../tags/tag37.xml"/><Relationship Id="rId30" Type="http://schemas.openxmlformats.org/officeDocument/2006/relationships/notesSlide" Target="../notesSlides/notesSlide1.xml"/><Relationship Id="rId3" Type="http://schemas.openxmlformats.org/officeDocument/2006/relationships/tags" Target="../tags/tag36.xml"/><Relationship Id="rId29" Type="http://schemas.openxmlformats.org/officeDocument/2006/relationships/slideLayout" Target="../slideLayouts/slideLayout10.xml"/><Relationship Id="rId28" Type="http://schemas.openxmlformats.org/officeDocument/2006/relationships/tags" Target="../tags/tag57.xml"/><Relationship Id="rId27" Type="http://schemas.openxmlformats.org/officeDocument/2006/relationships/tags" Target="../tags/tag56.xml"/><Relationship Id="rId26" Type="http://schemas.openxmlformats.org/officeDocument/2006/relationships/tags" Target="../tags/tag55.xml"/><Relationship Id="rId25" Type="http://schemas.openxmlformats.org/officeDocument/2006/relationships/tags" Target="../tags/tag54.xml"/><Relationship Id="rId24" Type="http://schemas.openxmlformats.org/officeDocument/2006/relationships/image" Target="../media/image6.jpeg"/><Relationship Id="rId23" Type="http://schemas.openxmlformats.org/officeDocument/2006/relationships/tags" Target="../tags/tag53.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5.xml"/><Relationship Id="rId19" Type="http://schemas.openxmlformats.org/officeDocument/2006/relationships/image" Target="../media/image1.jpeg"/><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1.jpeg"/><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media/image4.jpeg"/><Relationship Id="rId32" Type="http://schemas.openxmlformats.org/officeDocument/2006/relationships/notesSlide" Target="../notesSlides/notesSlide2.xml"/><Relationship Id="rId31" Type="http://schemas.openxmlformats.org/officeDocument/2006/relationships/slideLayout" Target="../slideLayouts/slideLayout10.xml"/><Relationship Id="rId30" Type="http://schemas.openxmlformats.org/officeDocument/2006/relationships/image" Target="../media/image8.jpeg"/><Relationship Id="rId3" Type="http://schemas.openxmlformats.org/officeDocument/2006/relationships/tags" Target="../tags/tag60.xml"/><Relationship Id="rId29" Type="http://schemas.openxmlformats.org/officeDocument/2006/relationships/tags" Target="../tags/tag83.xml"/><Relationship Id="rId28" Type="http://schemas.openxmlformats.org/officeDocument/2006/relationships/tags" Target="../tags/tag82.xml"/><Relationship Id="rId27" Type="http://schemas.openxmlformats.org/officeDocument/2006/relationships/tags" Target="../tags/tag81.xml"/><Relationship Id="rId26" Type="http://schemas.openxmlformats.org/officeDocument/2006/relationships/tags" Target="../tags/tag80.xml"/><Relationship Id="rId25" Type="http://schemas.openxmlformats.org/officeDocument/2006/relationships/tags" Target="../tags/tag79.xml"/><Relationship Id="rId24" Type="http://schemas.openxmlformats.org/officeDocument/2006/relationships/tags" Target="../tags/tag78.xml"/><Relationship Id="rId23" Type="http://schemas.openxmlformats.org/officeDocument/2006/relationships/tags" Target="../tags/tag77.xml"/><Relationship Id="rId22" Type="http://schemas.openxmlformats.org/officeDocument/2006/relationships/tags" Target="../tags/tag76.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59.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image" Target="../media/image7.jpeg"/><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3" name="表格 92"/>
          <p:cNvGraphicFramePr>
            <a:graphicFrameLocks noGrp="1"/>
          </p:cNvGraphicFramePr>
          <p:nvPr>
            <p:custDataLst>
              <p:tags r:id="rId1"/>
            </p:custDataLst>
          </p:nvPr>
        </p:nvGraphicFramePr>
        <p:xfrm>
          <a:off x="686118" y="3175"/>
          <a:ext cx="9342120" cy="7521575"/>
        </p:xfrm>
        <a:graphic>
          <a:graphicData uri="http://schemas.openxmlformats.org/drawingml/2006/table">
            <a:tbl>
              <a:tblPr>
                <a:tableStyleId>{5C22544A-7EE6-4342-B048-85BDC9FD1C3A}</a:tableStyleId>
              </a:tblPr>
              <a:tblGrid>
                <a:gridCol w="3823335"/>
                <a:gridCol w="1008352"/>
                <a:gridCol w="4510405"/>
              </a:tblGrid>
              <a:tr h="825500">
                <a:tc gridSpan="3">
                  <a:txBody>
                    <a:bodyPr/>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a:t>
                      </a:r>
                      <a:r>
                        <a:rPr lang="zh-CN" altLang="en-US" sz="2000" b="1" u="none" strike="noStrike" dirty="0">
                          <a:solidFill>
                            <a:schemeClr val="bg1"/>
                          </a:solidFill>
                          <a:effectLst/>
                          <a:latin typeface="黑体" panose="02010609060101010101" pitchFamily="49" charset="-122"/>
                          <a:ea typeface="黑体" panose="02010609060101010101" pitchFamily="49" charset="-122"/>
                        </a:rPr>
                        <a:t>白云区</a:t>
                      </a:r>
                      <a:r>
                        <a:rPr lang="zh-CN" altLang="en-US" sz="2000" b="1" dirty="0">
                          <a:solidFill>
                            <a:schemeClr val="bg1"/>
                          </a:solidFill>
                          <a:effectLst/>
                          <a:latin typeface="黑体" panose="02010609060101010101" pitchFamily="49" charset="-122"/>
                          <a:ea typeface="黑体" panose="02010609060101010101" pitchFamily="49" charset="-122"/>
                          <a:sym typeface="+mn-ea"/>
                        </a:rPr>
                        <a:t>山畔雍庭</a:t>
                      </a:r>
                      <a:r>
                        <a:rPr lang="zh-CN" altLang="en-US" sz="2000" b="1" u="none" strike="noStrike" dirty="0">
                          <a:solidFill>
                            <a:schemeClr val="bg1"/>
                          </a:solidFill>
                          <a:effectLst/>
                          <a:latin typeface="黑体" panose="02010609060101010101" pitchFamily="49" charset="-122"/>
                          <a:ea typeface="黑体" panose="02010609060101010101" pitchFamily="49" charset="-122"/>
                        </a:rPr>
                        <a:t>成片连片加装电梯设计方案</a:t>
                      </a:r>
                      <a:r>
                        <a:rPr lang="zh-CN" altLang="en-US" sz="2000" b="1" u="none" strike="noStrike" dirty="0">
                          <a:solidFill>
                            <a:schemeClr val="bg1"/>
                          </a:solidFill>
                          <a:effectLst/>
                          <a:latin typeface="黑体" panose="02010609060101010101" pitchFamily="49" charset="-122"/>
                          <a:ea typeface="黑体" panose="02010609060101010101" pitchFamily="49" charset="-122"/>
                        </a:rPr>
                        <a:t>公布</a:t>
                      </a:r>
                      <a:endParaRPr lang="zh-CN" altLang="en-US" sz="2000" b="1" u="none" strike="noStrike" dirty="0">
                        <a:solidFill>
                          <a:schemeClr val="bg1"/>
                        </a:solidFill>
                        <a:effectLst/>
                        <a:latin typeface="黑体" panose="02010609060101010101" pitchFamily="49" charset="-122"/>
                        <a:ea typeface="黑体" panose="02010609060101010101" pitchFamily="49"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r>
              <a:tr h="5328057">
                <a:tc rowSpan="2">
                  <a:txBody>
                    <a:bodyPr/>
                    <a:p>
                      <a:pPr algn="ctr" fontAlgn="ctr"/>
                      <a:r>
                        <a:rPr lang="zh-CN" altLang="en-US" sz="700" u="none" strike="noStrike" dirty="0">
                          <a:effectLst/>
                          <a:latin typeface="微软雅黑" panose="020B0503020204020204" pitchFamily="34" charset="-122"/>
                          <a:ea typeface="微软雅黑" panose="020B0503020204020204" pitchFamily="34" charset="-122"/>
                        </a:rPr>
                        <a:t>　</a:t>
                      </a: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700" u="none" strike="noStrike" dirty="0">
                          <a:effectLst/>
                          <a:latin typeface="微软雅黑" panose="020B0503020204020204" pitchFamily="34" charset="-122"/>
                          <a:ea typeface="微软雅黑" panose="020B0503020204020204" pitchFamily="34" charset="-122"/>
                        </a:rPr>
                        <a:t>　</a:t>
                      </a: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5F5DA"/>
                    </a:solidFill>
                  </a:tcPr>
                </a:tc>
                <a:tc gridSpan="2">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68015">
                <a:tc vMerge="1">
                  <a:tcPr/>
                </a:tc>
                <a:tc>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p>
                      <a:pPr algn="ctr" fontAlgn="ctr"/>
                      <a:endParaRPr lang="zh-CN" altLang="en-US" sz="7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298" marR="6298" marT="62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21" name="矩形 220"/>
          <p:cNvSpPr/>
          <p:nvPr/>
        </p:nvSpPr>
        <p:spPr bwMode="auto">
          <a:xfrm>
            <a:off x="5645468" y="6392863"/>
            <a:ext cx="504825" cy="219075"/>
          </a:xfrm>
          <a:prstGeom prst="rect">
            <a:avLst/>
          </a:prstGeom>
          <a:solidFill>
            <a:schemeClr val="accent6">
              <a:alpha val="20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29" name="TextBox 31"/>
          <p:cNvSpPr txBox="1"/>
          <p:nvPr/>
        </p:nvSpPr>
        <p:spPr>
          <a:xfrm>
            <a:off x="4759643" y="6140450"/>
            <a:ext cx="606425" cy="1308100"/>
          </a:xfrm>
          <a:prstGeom prst="rect">
            <a:avLst/>
          </a:prstGeom>
          <a:noFill/>
          <a:ln w="9525">
            <a:noFill/>
          </a:ln>
        </p:spPr>
        <p:txBody>
          <a:bodyPr>
            <a:spAutoFit/>
          </a:bodyPr>
          <a:p>
            <a:pPr algn="just" eaLnBrk="1" hangingPunct="1">
              <a:lnSpc>
                <a:spcPct val="150000"/>
              </a:lnSpc>
            </a:pPr>
            <a:r>
              <a:rPr lang="zh-CN" altLang="en-US" sz="2800" dirty="0">
                <a:latin typeface="黑体" panose="02010609060101010101" pitchFamily="49" charset="-122"/>
                <a:ea typeface="黑体" panose="02010609060101010101" pitchFamily="49" charset="-122"/>
              </a:rPr>
              <a:t>图</a:t>
            </a:r>
            <a:endParaRPr lang="en-US" altLang="zh-CN" sz="2800" dirty="0">
              <a:latin typeface="黑体" panose="02010609060101010101" pitchFamily="49" charset="-122"/>
              <a:ea typeface="黑体" panose="02010609060101010101" pitchFamily="49" charset="-122"/>
            </a:endParaRPr>
          </a:p>
          <a:p>
            <a:pPr algn="just" eaLnBrk="1" hangingPunct="1">
              <a:lnSpc>
                <a:spcPct val="150000"/>
              </a:lnSpc>
            </a:pPr>
            <a:r>
              <a:rPr lang="zh-CN" altLang="en-US" sz="2800" dirty="0">
                <a:latin typeface="黑体" panose="02010609060101010101" pitchFamily="49" charset="-122"/>
                <a:ea typeface="黑体" panose="02010609060101010101" pitchFamily="49" charset="-122"/>
              </a:rPr>
              <a:t>例</a:t>
            </a:r>
            <a:endParaRPr lang="en-US" altLang="zh-CN" sz="2800" dirty="0">
              <a:latin typeface="黑体" panose="02010609060101010101" pitchFamily="49" charset="-122"/>
              <a:ea typeface="黑体" panose="02010609060101010101" pitchFamily="49" charset="-122"/>
            </a:endParaRPr>
          </a:p>
        </p:txBody>
      </p:sp>
      <p:sp>
        <p:nvSpPr>
          <p:cNvPr id="234" name="TextBox 31"/>
          <p:cNvSpPr txBox="1"/>
          <p:nvPr/>
        </p:nvSpPr>
        <p:spPr>
          <a:xfrm>
            <a:off x="6202680" y="6301105"/>
            <a:ext cx="1311275" cy="368300"/>
          </a:xfrm>
          <a:prstGeom prst="rect">
            <a:avLst/>
          </a:prstGeom>
          <a:noFill/>
          <a:ln w="9525">
            <a:noFill/>
          </a:ln>
        </p:spPr>
        <p:txBody>
          <a:bodyPr wrap="square">
            <a:spAutoFit/>
          </a:bodyPr>
          <a:p>
            <a:pPr algn="just" eaLnBrk="1" hangingPunct="1">
              <a:lnSpc>
                <a:spcPct val="150000"/>
              </a:lnSpc>
            </a:pPr>
            <a:r>
              <a:rPr lang="zh-CN" altLang="en-US" sz="1200" dirty="0">
                <a:latin typeface="黑体" panose="02010609060101010101" pitchFamily="49" charset="-122"/>
                <a:ea typeface="黑体" panose="02010609060101010101" pitchFamily="49" charset="-122"/>
              </a:rPr>
              <a:t>电梯</a:t>
            </a:r>
            <a:r>
              <a:rPr lang="zh-CN" altLang="en-US" sz="1200" dirty="0">
                <a:latin typeface="黑体" panose="02010609060101010101" pitchFamily="49" charset="-122"/>
                <a:ea typeface="黑体" panose="02010609060101010101" pitchFamily="49" charset="-122"/>
              </a:rPr>
              <a:t>样式</a:t>
            </a:r>
            <a:endParaRPr lang="zh-CN" altLang="en-US" sz="1200" dirty="0">
              <a:latin typeface="黑体" panose="02010609060101010101" pitchFamily="49" charset="-122"/>
              <a:ea typeface="黑体" panose="02010609060101010101" pitchFamily="49" charset="-122"/>
            </a:endParaRPr>
          </a:p>
        </p:txBody>
      </p:sp>
      <p:grpSp>
        <p:nvGrpSpPr>
          <p:cNvPr id="55" name="组合 54"/>
          <p:cNvGrpSpPr/>
          <p:nvPr/>
        </p:nvGrpSpPr>
        <p:grpSpPr>
          <a:xfrm>
            <a:off x="7435215" y="6838315"/>
            <a:ext cx="1338580" cy="260350"/>
            <a:chOff x="11675" y="10965"/>
            <a:chExt cx="2108" cy="410"/>
          </a:xfrm>
        </p:grpSpPr>
        <p:sp>
          <p:nvSpPr>
            <p:cNvPr id="14" name="矩形 13"/>
            <p:cNvSpPr/>
            <p:nvPr>
              <p:custDataLst>
                <p:tags r:id="rId2"/>
              </p:custDataLst>
            </p:nvPr>
          </p:nvSpPr>
          <p:spPr bwMode="auto">
            <a:xfrm>
              <a:off x="11675" y="11008"/>
              <a:ext cx="336" cy="249"/>
            </a:xfrm>
            <a:prstGeom prst="rect">
              <a:avLst/>
            </a:prstGeom>
            <a:solidFill>
              <a:srgbClr val="00B0F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sp>
          <p:nvSpPr>
            <p:cNvPr id="16" name="文本框 15"/>
            <p:cNvSpPr txBox="1"/>
            <p:nvPr>
              <p:custDataLst>
                <p:tags r:id="rId3"/>
              </p:custDataLst>
            </p:nvPr>
          </p:nvSpPr>
          <p:spPr>
            <a:xfrm>
              <a:off x="12014" y="10965"/>
              <a:ext cx="1769" cy="410"/>
            </a:xfrm>
            <a:prstGeom prst="rect">
              <a:avLst/>
            </a:prstGeom>
            <a:noFill/>
          </p:spPr>
          <p:txBody>
            <a:bodyPr wrap="square" rtlCol="0">
              <a:noAutofit/>
            </a:bodyPr>
            <a:p>
              <a:r>
                <a:rPr lang="zh-CN" altLang="en-US" sz="1000" dirty="0">
                  <a:latin typeface="微软雅黑" panose="020B0503020204020204" pitchFamily="34" charset="-122"/>
                  <a:ea typeface="微软雅黑" panose="020B0503020204020204" pitchFamily="34" charset="-122"/>
                  <a:sym typeface="+mn-ea"/>
                </a:rPr>
                <a:t>半开敞式连廊</a:t>
              </a:r>
              <a:endParaRPr lang="zh-CN" altLang="en-US" sz="1000" dirty="0">
                <a:solidFill>
                  <a:schemeClr val="tx1"/>
                </a:solidFill>
                <a:latin typeface="微软雅黑" panose="020B0503020204020204" pitchFamily="34" charset="-122"/>
                <a:ea typeface="微软雅黑" panose="020B0503020204020204" pitchFamily="34" charset="-122"/>
                <a:cs typeface="楷体" panose="02010609060101010101" pitchFamily="49" charset="-122"/>
                <a:sym typeface="+mn-ea"/>
              </a:endParaRPr>
            </a:p>
          </p:txBody>
        </p:sp>
      </p:grpSp>
      <p:grpSp>
        <p:nvGrpSpPr>
          <p:cNvPr id="41" name="组合 40"/>
          <p:cNvGrpSpPr/>
          <p:nvPr/>
        </p:nvGrpSpPr>
        <p:grpSpPr>
          <a:xfrm>
            <a:off x="7434580" y="6393180"/>
            <a:ext cx="1339215" cy="225425"/>
            <a:chOff x="12126" y="10753"/>
            <a:chExt cx="2109" cy="355"/>
          </a:xfrm>
        </p:grpSpPr>
        <p:grpSp>
          <p:nvGrpSpPr>
            <p:cNvPr id="8" name="组合 7"/>
            <p:cNvGrpSpPr/>
            <p:nvPr/>
          </p:nvGrpSpPr>
          <p:grpSpPr>
            <a:xfrm>
              <a:off x="12127" y="10753"/>
              <a:ext cx="2108" cy="355"/>
              <a:chOff x="11675" y="11431"/>
              <a:chExt cx="2108" cy="355"/>
            </a:xfrm>
          </p:grpSpPr>
          <p:sp>
            <p:nvSpPr>
              <p:cNvPr id="19" name="文本框 18"/>
              <p:cNvSpPr txBox="1"/>
              <p:nvPr>
                <p:custDataLst>
                  <p:tags r:id="rId4"/>
                </p:custDataLst>
              </p:nvPr>
            </p:nvSpPr>
            <p:spPr>
              <a:xfrm>
                <a:off x="12014" y="11431"/>
                <a:ext cx="1769" cy="355"/>
              </a:xfrm>
              <a:prstGeom prst="rect">
                <a:avLst/>
              </a:prstGeom>
              <a:noFill/>
            </p:spPr>
            <p:txBody>
              <a:bodyPr wrap="square" rtlCol="0">
                <a:noAutofit/>
              </a:bodyPr>
              <a:p>
                <a:r>
                  <a:rPr lang="zh-CN" altLang="en-US" sz="1000" dirty="0">
                    <a:latin typeface="微软雅黑" panose="020B0503020204020204" pitchFamily="34" charset="-122"/>
                    <a:ea typeface="微软雅黑" panose="020B0503020204020204" pitchFamily="34" charset="-122"/>
                    <a:sym typeface="+mn-ea"/>
                  </a:rPr>
                  <a:t>加装</a:t>
                </a:r>
                <a:r>
                  <a:rPr lang="zh-CN" altLang="en-US" sz="1000" dirty="0">
                    <a:latin typeface="微软雅黑" panose="020B0503020204020204" pitchFamily="34" charset="-122"/>
                    <a:ea typeface="微软雅黑" panose="020B0503020204020204" pitchFamily="34" charset="-122"/>
                    <a:sym typeface="+mn-ea"/>
                  </a:rPr>
                  <a:t>梯井</a:t>
                </a:r>
                <a:endParaRPr lang="zh-CN" altLang="en-US" sz="1000" dirty="0">
                  <a:latin typeface="微软雅黑" panose="020B0503020204020204" pitchFamily="34" charset="-122"/>
                  <a:ea typeface="微软雅黑" panose="020B0503020204020204" pitchFamily="34" charset="-122"/>
                  <a:sym typeface="+mn-ea"/>
                </a:endParaRPr>
              </a:p>
            </p:txBody>
          </p:sp>
          <p:sp>
            <p:nvSpPr>
              <p:cNvPr id="25" name="矩形 24"/>
              <p:cNvSpPr/>
              <p:nvPr>
                <p:custDataLst>
                  <p:tags r:id="rId5"/>
                </p:custDataLst>
              </p:nvPr>
            </p:nvSpPr>
            <p:spPr bwMode="auto">
              <a:xfrm>
                <a:off x="11675" y="11481"/>
                <a:ext cx="336" cy="249"/>
              </a:xfrm>
              <a:prstGeom prst="rect">
                <a:avLst/>
              </a:prstGeom>
              <a:solidFill>
                <a:srgbClr val="FF0000"/>
              </a:solidFill>
              <a:ln w="3175" cmpd="sng">
                <a:solidFill>
                  <a:schemeClr val="tx1">
                    <a:lumMod val="75000"/>
                    <a:lumOff val="2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000">
                  <a:sym typeface="+mn-ea"/>
                </a:endParaRPr>
              </a:p>
            </p:txBody>
          </p:sp>
        </p:grpSp>
        <p:sp>
          <p:nvSpPr>
            <p:cNvPr id="27" name="任意多边形 26"/>
            <p:cNvSpPr/>
            <p:nvPr>
              <p:custDataLst>
                <p:tags r:id="rId6"/>
              </p:custDataLst>
            </p:nvPr>
          </p:nvSpPr>
          <p:spPr>
            <a:xfrm>
              <a:off x="12126" y="10809"/>
              <a:ext cx="330" cy="247"/>
            </a:xfrm>
            <a:custGeom>
              <a:avLst/>
              <a:gdLst>
                <a:gd name="connisteX0" fmla="*/ 0 w 209550"/>
                <a:gd name="connsiteY0" fmla="*/ 156845 h 156845"/>
                <a:gd name="connisteX1" fmla="*/ 209550 w 209550"/>
                <a:gd name="connsiteY1" fmla="*/ 0 h 156845"/>
              </a:gdLst>
              <a:ahLst/>
              <a:cxnLst>
                <a:cxn ang="0">
                  <a:pos x="connisteX0" y="connsiteY0"/>
                </a:cxn>
                <a:cxn ang="0">
                  <a:pos x="connisteX1" y="connsiteY1"/>
                </a:cxn>
              </a:cxnLst>
              <a:rect l="l" t="t" r="r" b="b"/>
              <a:pathLst>
                <a:path w="209550" h="156845">
                  <a:moveTo>
                    <a:pt x="0" y="156845"/>
                  </a:moveTo>
                  <a:lnTo>
                    <a:pt x="209550" y="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34" name="任意多边形 33"/>
            <p:cNvSpPr/>
            <p:nvPr>
              <p:custDataLst>
                <p:tags r:id="rId7"/>
              </p:custDataLst>
            </p:nvPr>
          </p:nvSpPr>
          <p:spPr>
            <a:xfrm>
              <a:off x="12127" y="10809"/>
              <a:ext cx="336" cy="232"/>
            </a:xfrm>
            <a:custGeom>
              <a:avLst/>
              <a:gdLst>
                <a:gd name="connisteX0" fmla="*/ 0 w 204470"/>
                <a:gd name="connsiteY0" fmla="*/ 0 h 152400"/>
                <a:gd name="connisteX1" fmla="*/ 204470 w 204470"/>
                <a:gd name="connsiteY1" fmla="*/ 152400 h 152400"/>
              </a:gdLst>
              <a:ahLst/>
              <a:cxnLst>
                <a:cxn ang="0">
                  <a:pos x="connisteX0" y="connsiteY0"/>
                </a:cxn>
                <a:cxn ang="0">
                  <a:pos x="connisteX1" y="connsiteY1"/>
                </a:cxn>
              </a:cxnLst>
              <a:rect l="l" t="t" r="r" b="b"/>
              <a:pathLst>
                <a:path w="204470" h="152400">
                  <a:moveTo>
                    <a:pt x="0" y="0"/>
                  </a:moveTo>
                  <a:lnTo>
                    <a:pt x="204470" y="15240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pic>
        <p:nvPicPr>
          <p:cNvPr id="20" name="图片 19" descr="C:/Users/Administrator/Desktop/山畔/山畔雍庭总5.jpg山畔雍庭总5"/>
          <p:cNvPicPr>
            <a:picLocks noChangeAspect="1"/>
          </p:cNvPicPr>
          <p:nvPr/>
        </p:nvPicPr>
        <p:blipFill>
          <a:blip r:embed="rId8"/>
          <a:srcRect l="7" r="7"/>
          <a:stretch>
            <a:fillRect/>
          </a:stretch>
        </p:blipFill>
        <p:spPr>
          <a:xfrm>
            <a:off x="4626610" y="1218565"/>
            <a:ext cx="5296535" cy="4554855"/>
          </a:xfrm>
          <a:prstGeom prst="rect">
            <a:avLst/>
          </a:prstGeom>
          <a:ln w="0">
            <a:solidFill>
              <a:schemeClr val="tx1">
                <a:lumMod val="50000"/>
                <a:lumOff val="50000"/>
              </a:schemeClr>
            </a:solidFill>
          </a:ln>
        </p:spPr>
      </p:pic>
      <p:grpSp>
        <p:nvGrpSpPr>
          <p:cNvPr id="38" name="组合 37"/>
          <p:cNvGrpSpPr/>
          <p:nvPr/>
        </p:nvGrpSpPr>
        <p:grpSpPr>
          <a:xfrm>
            <a:off x="5507990" y="2524760"/>
            <a:ext cx="3937635" cy="2241550"/>
            <a:chOff x="8674" y="3976"/>
            <a:chExt cx="6201" cy="3530"/>
          </a:xfrm>
        </p:grpSpPr>
        <p:sp>
          <p:nvSpPr>
            <p:cNvPr id="29" name="矩形 28"/>
            <p:cNvSpPr/>
            <p:nvPr>
              <p:custDataLst>
                <p:tags r:id="rId9"/>
              </p:custDataLst>
            </p:nvPr>
          </p:nvSpPr>
          <p:spPr bwMode="auto">
            <a:xfrm rot="5220000">
              <a:off x="13056" y="3335"/>
              <a:ext cx="1178" cy="2460"/>
            </a:xfrm>
            <a:prstGeom prst="rect">
              <a:avLst/>
            </a:prstGeom>
            <a:solidFill>
              <a:schemeClr val="accent6">
                <a:alpha val="20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31" name="矩形 30"/>
            <p:cNvSpPr/>
            <p:nvPr>
              <p:custDataLst>
                <p:tags r:id="rId10"/>
              </p:custDataLst>
            </p:nvPr>
          </p:nvSpPr>
          <p:spPr bwMode="auto">
            <a:xfrm rot="5220000">
              <a:off x="9940" y="3139"/>
              <a:ext cx="1196" cy="3729"/>
            </a:xfrm>
            <a:prstGeom prst="rect">
              <a:avLst/>
            </a:prstGeom>
            <a:solidFill>
              <a:schemeClr val="accent6">
                <a:alpha val="20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2" name="矩形 1"/>
            <p:cNvSpPr/>
            <p:nvPr>
              <p:custDataLst>
                <p:tags r:id="rId11"/>
              </p:custDataLst>
            </p:nvPr>
          </p:nvSpPr>
          <p:spPr bwMode="auto">
            <a:xfrm rot="5400000">
              <a:off x="9842" y="5408"/>
              <a:ext cx="1151" cy="3045"/>
            </a:xfrm>
            <a:prstGeom prst="rect">
              <a:avLst/>
            </a:prstGeom>
            <a:solidFill>
              <a:schemeClr val="accent6">
                <a:alpha val="19000"/>
              </a:schemeClr>
            </a:solid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36" name="TextBox 31"/>
          <p:cNvSpPr txBox="1"/>
          <p:nvPr>
            <p:custDataLst>
              <p:tags r:id="rId12"/>
            </p:custDataLst>
          </p:nvPr>
        </p:nvSpPr>
        <p:spPr>
          <a:xfrm>
            <a:off x="8615045" y="6292215"/>
            <a:ext cx="1308100" cy="1060450"/>
          </a:xfrm>
          <a:prstGeom prst="rect">
            <a:avLst/>
          </a:prstGeom>
          <a:noFill/>
          <a:ln w="9525">
            <a:noFill/>
          </a:ln>
        </p:spPr>
        <p:txBody>
          <a:bodyPr wrap="square">
            <a:spAutoFit/>
          </a:bodyPr>
          <a:p>
            <a:pPr algn="just" eaLnBrk="1" hangingPunct="1">
              <a:lnSpc>
                <a:spcPct val="120000"/>
              </a:lnSpc>
              <a:spcBef>
                <a:spcPts val="0"/>
              </a:spcBef>
              <a:spcAft>
                <a:spcPts val="0"/>
              </a:spcAft>
            </a:pPr>
            <a:r>
              <a:rPr lang="zh-CN" altLang="en-US" sz="750" dirty="0">
                <a:latin typeface="黑体" panose="02010609060101010101" pitchFamily="49" charset="-122"/>
                <a:ea typeface="黑体" panose="02010609060101010101" pitchFamily="49" charset="-122"/>
              </a:rPr>
              <a:t>备注：增设电梯</a:t>
            </a:r>
            <a:r>
              <a:rPr lang="zh-CN" altLang="en-US" sz="750" dirty="0">
                <a:latin typeface="黑体" panose="02010609060101010101" pitchFamily="49" charset="-122"/>
                <a:ea typeface="黑体" panose="02010609060101010101" pitchFamily="49" charset="-122"/>
              </a:rPr>
              <a:t>如涉及占用现状通道的，需要改造现状绿化以确保消防通道满足4米以上，人行通道1.5米以上，并确保满足车辆转弯半径要求，不降低原消防</a:t>
            </a:r>
            <a:r>
              <a:rPr lang="zh-CN" altLang="en-US" sz="750" dirty="0">
                <a:latin typeface="黑体" panose="02010609060101010101" pitchFamily="49" charset="-122"/>
                <a:ea typeface="黑体" panose="02010609060101010101" pitchFamily="49" charset="-122"/>
              </a:rPr>
              <a:t>等级。</a:t>
            </a:r>
            <a:endParaRPr lang="zh-CN" altLang="en-US" sz="750" dirty="0">
              <a:latin typeface="黑体" panose="02010609060101010101" pitchFamily="49" charset="-122"/>
              <a:ea typeface="黑体" panose="02010609060101010101" pitchFamily="49" charset="-122"/>
            </a:endParaRPr>
          </a:p>
        </p:txBody>
      </p:sp>
      <p:sp>
        <p:nvSpPr>
          <p:cNvPr id="39" name="文本框 38"/>
          <p:cNvSpPr txBox="1"/>
          <p:nvPr>
            <p:custDataLst>
              <p:tags r:id="rId13"/>
            </p:custDataLst>
          </p:nvPr>
        </p:nvSpPr>
        <p:spPr>
          <a:xfrm rot="21420000">
            <a:off x="7877175" y="271272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B3</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40" name="文本框 39"/>
          <p:cNvSpPr txBox="1"/>
          <p:nvPr>
            <p:custDataLst>
              <p:tags r:id="rId14"/>
            </p:custDataLst>
          </p:nvPr>
        </p:nvSpPr>
        <p:spPr>
          <a:xfrm rot="21420000">
            <a:off x="8381365" y="271272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B2</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45" name="文本框 44"/>
          <p:cNvSpPr txBox="1"/>
          <p:nvPr>
            <p:custDataLst>
              <p:tags r:id="rId15"/>
            </p:custDataLst>
          </p:nvPr>
        </p:nvSpPr>
        <p:spPr>
          <a:xfrm rot="21420000">
            <a:off x="8957310" y="268859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B1</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47" name="文本框 46"/>
          <p:cNvSpPr txBox="1"/>
          <p:nvPr>
            <p:custDataLst>
              <p:tags r:id="rId16"/>
            </p:custDataLst>
          </p:nvPr>
        </p:nvSpPr>
        <p:spPr>
          <a:xfrm rot="21420000">
            <a:off x="7373620" y="293243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C4</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48" name="文本框 47"/>
          <p:cNvSpPr txBox="1"/>
          <p:nvPr>
            <p:custDataLst>
              <p:tags r:id="rId17"/>
            </p:custDataLst>
          </p:nvPr>
        </p:nvSpPr>
        <p:spPr>
          <a:xfrm>
            <a:off x="7113905" y="417957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A10</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49" name="文本框 48"/>
          <p:cNvSpPr txBox="1"/>
          <p:nvPr>
            <p:custDataLst>
              <p:tags r:id="rId18"/>
            </p:custDataLst>
          </p:nvPr>
        </p:nvSpPr>
        <p:spPr>
          <a:xfrm rot="21420000">
            <a:off x="6988810" y="2959735"/>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C5</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50" name="文本框 49"/>
          <p:cNvSpPr txBox="1"/>
          <p:nvPr>
            <p:custDataLst>
              <p:tags r:id="rId19"/>
            </p:custDataLst>
          </p:nvPr>
        </p:nvSpPr>
        <p:spPr>
          <a:xfrm rot="21420000">
            <a:off x="6581140" y="297561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C6</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51" name="文本框 50"/>
          <p:cNvSpPr txBox="1"/>
          <p:nvPr>
            <p:custDataLst>
              <p:tags r:id="rId20"/>
            </p:custDataLst>
          </p:nvPr>
        </p:nvSpPr>
        <p:spPr>
          <a:xfrm rot="21420000">
            <a:off x="6212840" y="3004185"/>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C7</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52" name="文本框 51"/>
          <p:cNvSpPr txBox="1"/>
          <p:nvPr>
            <p:custDataLst>
              <p:tags r:id="rId21"/>
            </p:custDataLst>
          </p:nvPr>
        </p:nvSpPr>
        <p:spPr>
          <a:xfrm rot="21420000">
            <a:off x="5822315" y="3024505"/>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C8</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53" name="文本框 52"/>
          <p:cNvSpPr txBox="1"/>
          <p:nvPr>
            <p:custDataLst>
              <p:tags r:id="rId22"/>
            </p:custDataLst>
          </p:nvPr>
        </p:nvSpPr>
        <p:spPr>
          <a:xfrm rot="21420000">
            <a:off x="5428615" y="3025775"/>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C9</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54" name="文本框 53"/>
          <p:cNvSpPr txBox="1"/>
          <p:nvPr>
            <p:custDataLst>
              <p:tags r:id="rId23"/>
            </p:custDataLst>
          </p:nvPr>
        </p:nvSpPr>
        <p:spPr>
          <a:xfrm>
            <a:off x="6715125" y="417957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A11</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56" name="文本框 55"/>
          <p:cNvSpPr txBox="1"/>
          <p:nvPr>
            <p:custDataLst>
              <p:tags r:id="rId24"/>
            </p:custDataLst>
          </p:nvPr>
        </p:nvSpPr>
        <p:spPr>
          <a:xfrm>
            <a:off x="6355080" y="417957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A12</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57" name="文本框 56"/>
          <p:cNvSpPr txBox="1"/>
          <p:nvPr>
            <p:custDataLst>
              <p:tags r:id="rId25"/>
            </p:custDataLst>
          </p:nvPr>
        </p:nvSpPr>
        <p:spPr>
          <a:xfrm>
            <a:off x="5961380" y="417957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A13</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58" name="文本框 57"/>
          <p:cNvSpPr txBox="1"/>
          <p:nvPr>
            <p:custDataLst>
              <p:tags r:id="rId26"/>
            </p:custDataLst>
          </p:nvPr>
        </p:nvSpPr>
        <p:spPr>
          <a:xfrm>
            <a:off x="5569585" y="4179570"/>
            <a:ext cx="581025" cy="399415"/>
          </a:xfrm>
          <a:prstGeom prst="rect">
            <a:avLst/>
          </a:prstGeom>
          <a:noFill/>
        </p:spPr>
        <p:txBody>
          <a:bodyPr wrap="square" rtlCol="0">
            <a:noAutofit/>
          </a:bodyPr>
          <a:p>
            <a:pPr algn="ctr"/>
            <a:r>
              <a:rPr lang="zh-CN" altLang="en-US" sz="700">
                <a:latin typeface="等线" panose="02010600030101010101" pitchFamily="2" charset="-122"/>
                <a:ea typeface="等线" panose="02010600030101010101" pitchFamily="2" charset="-122"/>
                <a:sym typeface="+mn-ea"/>
              </a:rPr>
              <a:t>山畔雍庭</a:t>
            </a:r>
            <a:endParaRPr lang="zh-CN" altLang="en-US" sz="700">
              <a:latin typeface="等线" panose="02010600030101010101" pitchFamily="2" charset="-122"/>
              <a:ea typeface="等线" panose="02010600030101010101" pitchFamily="2" charset="-122"/>
              <a:sym typeface="+mn-ea"/>
            </a:endParaRPr>
          </a:p>
          <a:p>
            <a:pPr algn="ctr"/>
            <a:r>
              <a:rPr lang="en-US" sz="700">
                <a:latin typeface="等线" panose="02010600030101010101" pitchFamily="2" charset="-122"/>
                <a:ea typeface="等线" panose="02010600030101010101" pitchFamily="2" charset="-122"/>
                <a:sym typeface="+mn-ea"/>
              </a:rPr>
              <a:t>A14</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endParaRPr>
          </a:p>
          <a:p>
            <a:pPr algn="ctr"/>
            <a:r>
              <a:rPr lang="en-US" altLang="zh-CN" sz="700">
                <a:latin typeface="等线" panose="02010600030101010101" pitchFamily="2" charset="-122"/>
                <a:ea typeface="等线" panose="02010600030101010101" pitchFamily="2" charset="-122"/>
              </a:rPr>
              <a:t>5F</a:t>
            </a:r>
            <a:endParaRPr lang="en-US" altLang="zh-CN" sz="700">
              <a:latin typeface="等线" panose="02010600030101010101" pitchFamily="2" charset="-122"/>
              <a:ea typeface="等线" panose="02010600030101010101" pitchFamily="2" charset="-122"/>
            </a:endParaRPr>
          </a:p>
        </p:txBody>
      </p:sp>
      <p:sp>
        <p:nvSpPr>
          <p:cNvPr id="110" name="任意多边形 109"/>
          <p:cNvSpPr/>
          <p:nvPr/>
        </p:nvSpPr>
        <p:spPr>
          <a:xfrm>
            <a:off x="5280025" y="1936115"/>
            <a:ext cx="4286250" cy="3346450"/>
          </a:xfrm>
          <a:custGeom>
            <a:avLst/>
            <a:gdLst>
              <a:gd name="connisteX0" fmla="*/ 1974850 w 4286250"/>
              <a:gd name="connsiteY0" fmla="*/ 0 h 3346450"/>
              <a:gd name="connisteX1" fmla="*/ 2292350 w 4286250"/>
              <a:gd name="connsiteY1" fmla="*/ 0 h 3346450"/>
              <a:gd name="connisteX2" fmla="*/ 2343150 w 4286250"/>
              <a:gd name="connsiteY2" fmla="*/ 488950 h 3346450"/>
              <a:gd name="connisteX3" fmla="*/ 4210050 w 4286250"/>
              <a:gd name="connsiteY3" fmla="*/ 381000 h 3346450"/>
              <a:gd name="connisteX4" fmla="*/ 4286250 w 4286250"/>
              <a:gd name="connsiteY4" fmla="*/ 2032000 h 3346450"/>
              <a:gd name="connisteX5" fmla="*/ 3816350 w 4286250"/>
              <a:gd name="connsiteY5" fmla="*/ 2063750 h 3346450"/>
              <a:gd name="connisteX6" fmla="*/ 2717800 w 4286250"/>
              <a:gd name="connsiteY6" fmla="*/ 1943100 h 3346450"/>
              <a:gd name="connisteX7" fmla="*/ 2794000 w 4286250"/>
              <a:gd name="connsiteY7" fmla="*/ 3346450 h 3346450"/>
              <a:gd name="connisteX8" fmla="*/ 304800 w 4286250"/>
              <a:gd name="connsiteY8" fmla="*/ 3308350 h 3346450"/>
              <a:gd name="connisteX9" fmla="*/ 228600 w 4286250"/>
              <a:gd name="connsiteY9" fmla="*/ 2679700 h 3346450"/>
              <a:gd name="connisteX10" fmla="*/ 190500 w 4286250"/>
              <a:gd name="connsiteY10" fmla="*/ 1905000 h 3346450"/>
              <a:gd name="connisteX11" fmla="*/ 127000 w 4286250"/>
              <a:gd name="connsiteY11" fmla="*/ 1612900 h 3346450"/>
              <a:gd name="connisteX12" fmla="*/ 0 w 4286250"/>
              <a:gd name="connsiteY12" fmla="*/ 622300 h 3346450"/>
              <a:gd name="connisteX13" fmla="*/ 76200 w 4286250"/>
              <a:gd name="connsiteY13" fmla="*/ 615950 h 3346450"/>
              <a:gd name="connisteX14" fmla="*/ 323850 w 4286250"/>
              <a:gd name="connsiteY14" fmla="*/ 768350 h 3346450"/>
              <a:gd name="connisteX15" fmla="*/ 1854200 w 4286250"/>
              <a:gd name="connsiteY15" fmla="*/ 685800 h 3346450"/>
              <a:gd name="connisteX16" fmla="*/ 1854200 w 4286250"/>
              <a:gd name="connsiteY16" fmla="*/ 641350 h 3346450"/>
              <a:gd name="connisteX17" fmla="*/ 2012950 w 4286250"/>
              <a:gd name="connsiteY17" fmla="*/ 546100 h 3346450"/>
              <a:gd name="connisteX18" fmla="*/ 1974850 w 4286250"/>
              <a:gd name="connsiteY18" fmla="*/ 0 h 334645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Lst>
            <a:rect l="l" t="t" r="r" b="b"/>
            <a:pathLst>
              <a:path w="4286250" h="3346450">
                <a:moveTo>
                  <a:pt x="1974850" y="0"/>
                </a:moveTo>
                <a:lnTo>
                  <a:pt x="2292350" y="0"/>
                </a:lnTo>
                <a:lnTo>
                  <a:pt x="2343150" y="488950"/>
                </a:lnTo>
                <a:lnTo>
                  <a:pt x="4210050" y="381000"/>
                </a:lnTo>
                <a:lnTo>
                  <a:pt x="4286250" y="2032000"/>
                </a:lnTo>
                <a:lnTo>
                  <a:pt x="3816350" y="2063750"/>
                </a:lnTo>
                <a:lnTo>
                  <a:pt x="2717800" y="1943100"/>
                </a:lnTo>
                <a:lnTo>
                  <a:pt x="2794000" y="3346450"/>
                </a:lnTo>
                <a:lnTo>
                  <a:pt x="304800" y="3308350"/>
                </a:lnTo>
                <a:lnTo>
                  <a:pt x="228600" y="2679700"/>
                </a:lnTo>
                <a:lnTo>
                  <a:pt x="190500" y="1905000"/>
                </a:lnTo>
                <a:lnTo>
                  <a:pt x="127000" y="1612900"/>
                </a:lnTo>
                <a:lnTo>
                  <a:pt x="0" y="622300"/>
                </a:lnTo>
                <a:lnTo>
                  <a:pt x="76200" y="615950"/>
                </a:lnTo>
                <a:lnTo>
                  <a:pt x="323850" y="768350"/>
                </a:lnTo>
                <a:lnTo>
                  <a:pt x="1854200" y="685800"/>
                </a:lnTo>
                <a:lnTo>
                  <a:pt x="1854200" y="641350"/>
                </a:lnTo>
                <a:lnTo>
                  <a:pt x="2012950" y="546100"/>
                </a:lnTo>
                <a:lnTo>
                  <a:pt x="1974850" y="0"/>
                </a:lnTo>
                <a:close/>
              </a:path>
            </a:pathLst>
          </a:cu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60" name="文本框 59"/>
          <p:cNvSpPr txBox="1"/>
          <p:nvPr>
            <p:custDataLst>
              <p:tags r:id="rId27"/>
            </p:custDataLst>
          </p:nvPr>
        </p:nvSpPr>
        <p:spPr>
          <a:xfrm>
            <a:off x="6240145" y="6748145"/>
            <a:ext cx="1123315" cy="275590"/>
          </a:xfrm>
          <a:prstGeom prst="rect">
            <a:avLst/>
          </a:prstGeom>
          <a:noFill/>
          <a:ln w="9525">
            <a:noFill/>
          </a:ln>
        </p:spPr>
        <p:txBody>
          <a:bodyPr wrap="square" rtlCol="0">
            <a:spAutoFit/>
          </a:bodyPr>
          <a:p>
            <a:pPr lvl="0" algn="just" eaLnBrk="1" hangingPunct="1">
              <a:lnSpc>
                <a:spcPct val="150000"/>
              </a:lnSpc>
              <a:buClrTx/>
              <a:buSzTx/>
              <a:buFontTx/>
            </a:pPr>
            <a:r>
              <a:rPr lang="zh-CN" altLang="en-US" sz="1200" dirty="0">
                <a:latin typeface="黑体" panose="02010609060101010101" pitchFamily="49" charset="-122"/>
                <a:ea typeface="黑体" panose="02010609060101010101" pitchFamily="49" charset="-122"/>
                <a:sym typeface="+mn-ea"/>
              </a:rPr>
              <a:t>规划</a:t>
            </a:r>
            <a:r>
              <a:rPr lang="zh-CN" altLang="en-US" sz="1200" dirty="0">
                <a:latin typeface="黑体" panose="02010609060101010101" pitchFamily="49" charset="-122"/>
                <a:ea typeface="黑体" panose="02010609060101010101" pitchFamily="49" charset="-122"/>
                <a:sym typeface="+mn-ea"/>
              </a:rPr>
              <a:t>范围</a:t>
            </a:r>
            <a:endParaRPr lang="zh-CN" altLang="en-US" sz="1200" dirty="0">
              <a:latin typeface="黑体" panose="02010609060101010101" pitchFamily="49" charset="-122"/>
              <a:ea typeface="黑体" panose="02010609060101010101" pitchFamily="49" charset="-122"/>
              <a:sym typeface="+mn-ea"/>
            </a:endParaRPr>
          </a:p>
        </p:txBody>
      </p:sp>
      <p:sp>
        <p:nvSpPr>
          <p:cNvPr id="63" name="任意多边形 62"/>
          <p:cNvSpPr/>
          <p:nvPr/>
        </p:nvSpPr>
        <p:spPr>
          <a:xfrm>
            <a:off x="5654040" y="6944360"/>
            <a:ext cx="495300" cy="76200"/>
          </a:xfrm>
          <a:custGeom>
            <a:avLst/>
            <a:gdLst>
              <a:gd name="connisteX0" fmla="*/ 0 w 273050"/>
              <a:gd name="connsiteY0" fmla="*/ 0 h 0"/>
              <a:gd name="connisteX1" fmla="*/ 273050 w 273050"/>
              <a:gd name="connsiteY1" fmla="*/ 0 h 0"/>
            </a:gdLst>
            <a:ahLst/>
            <a:cxnLst>
              <a:cxn ang="0">
                <a:pos x="connisteX0" y="connsiteY0"/>
              </a:cxn>
              <a:cxn ang="0">
                <a:pos x="connisteX1" y="connsiteY1"/>
              </a:cxn>
            </a:cxnLst>
            <a:rect l="l" t="t" r="r" b="b"/>
            <a:pathLst>
              <a:path w="273050">
                <a:moveTo>
                  <a:pt x="0" y="0"/>
                </a:moveTo>
                <a:lnTo>
                  <a:pt x="273050" y="0"/>
                </a:lnTo>
              </a:path>
            </a:pathLst>
          </a:cu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11" name="TextBox 31"/>
          <p:cNvSpPr txBox="1"/>
          <p:nvPr>
            <p:custDataLst>
              <p:tags r:id="rId28"/>
            </p:custDataLst>
          </p:nvPr>
        </p:nvSpPr>
        <p:spPr>
          <a:xfrm>
            <a:off x="2186940" y="988695"/>
            <a:ext cx="898525" cy="368300"/>
          </a:xfrm>
          <a:prstGeom prst="rect">
            <a:avLst/>
          </a:prstGeom>
          <a:noFill/>
          <a:ln w="9525">
            <a:noFill/>
          </a:ln>
        </p:spPr>
        <p:txBody>
          <a:bodyPr anchor="t" anchorCtr="0">
            <a:spAutoFit/>
          </a:bodyPr>
          <a:p>
            <a:pPr algn="just">
              <a:lnSpc>
                <a:spcPct val="150000"/>
              </a:lnSpc>
            </a:pPr>
            <a:r>
              <a:rPr lang="zh-CN" altLang="en-US" sz="1200" dirty="0">
                <a:latin typeface="黑体" panose="02010609060101010101" pitchFamily="49" charset="-122"/>
                <a:ea typeface="黑体" panose="02010609060101010101" pitchFamily="49" charset="-122"/>
              </a:rPr>
              <a:t>公布说明</a:t>
            </a:r>
            <a:endParaRPr lang="en-US" altLang="zh-CN" sz="1200" dirty="0">
              <a:latin typeface="黑体" panose="02010609060101010101" pitchFamily="49" charset="-122"/>
              <a:ea typeface="黑体" panose="02010609060101010101" pitchFamily="49" charset="-122"/>
            </a:endParaRPr>
          </a:p>
        </p:txBody>
      </p:sp>
      <p:sp>
        <p:nvSpPr>
          <p:cNvPr id="13" name="TextBox 31"/>
          <p:cNvSpPr txBox="1"/>
          <p:nvPr>
            <p:custDataLst>
              <p:tags r:id="rId29"/>
            </p:custDataLst>
          </p:nvPr>
        </p:nvSpPr>
        <p:spPr>
          <a:xfrm>
            <a:off x="683578" y="1325245"/>
            <a:ext cx="3762375" cy="501650"/>
          </a:xfrm>
          <a:prstGeom prst="rect">
            <a:avLst/>
          </a:prstGeom>
          <a:noFill/>
          <a:ln w="9525">
            <a:noFill/>
          </a:ln>
        </p:spPr>
        <p:txBody>
          <a:bodyPr anchor="t" anchorCtr="0">
            <a:spAutoFit/>
          </a:bodyPr>
          <a:p>
            <a:pPr algn="just">
              <a:lnSpc>
                <a:spcPts val="1600"/>
              </a:lnSpc>
            </a:pPr>
            <a:r>
              <a:rPr lang="zh-CN" altLang="zh-CN" sz="1000" dirty="0">
                <a:latin typeface="黑体" panose="02010609060101010101" pitchFamily="49" charset="-122"/>
                <a:ea typeface="黑体" panose="02010609060101010101" pitchFamily="49" charset="-122"/>
              </a:rPr>
              <a:t>发布单位：广州市白云区电梯办</a:t>
            </a:r>
            <a:r>
              <a:rPr lang="zh-CN" altLang="en-US" sz="1000" dirty="0">
                <a:latin typeface="黑体" panose="02010609060101010101" pitchFamily="49" charset="-122"/>
                <a:ea typeface="黑体" panose="02010609060101010101" pitchFamily="49" charset="-122"/>
              </a:rPr>
              <a:t> </a:t>
            </a:r>
            <a:endParaRPr lang="en-US" altLang="zh-CN" sz="1000" dirty="0">
              <a:latin typeface="黑体" panose="02010609060101010101" pitchFamily="49" charset="-122"/>
              <a:ea typeface="黑体" panose="02010609060101010101" pitchFamily="49" charset="-122"/>
            </a:endParaRPr>
          </a:p>
          <a:p>
            <a:pPr algn="just">
              <a:lnSpc>
                <a:spcPts val="1600"/>
              </a:lnSpc>
            </a:pPr>
            <a:r>
              <a:rPr lang="zh-CN" altLang="en-US" sz="1000" dirty="0">
                <a:latin typeface="黑体" panose="02010609060101010101" pitchFamily="49" charset="-122"/>
                <a:ea typeface="黑体" panose="02010609060101010101" pitchFamily="49" charset="-122"/>
              </a:rPr>
              <a:t>批准日期：</a:t>
            </a:r>
            <a:r>
              <a:rPr lang="en-US" altLang="zh-CN" sz="1000" dirty="0">
                <a:latin typeface="黑体" panose="02010609060101010101" pitchFamily="49" charset="-122"/>
                <a:ea typeface="黑体" panose="02010609060101010101" pitchFamily="49" charset="-122"/>
              </a:rPr>
              <a:t>2023</a:t>
            </a:r>
            <a:r>
              <a:rPr lang="zh-CN" altLang="en-US" sz="1000" dirty="0">
                <a:latin typeface="黑体" panose="02010609060101010101" pitchFamily="49" charset="-122"/>
                <a:ea typeface="黑体" panose="02010609060101010101" pitchFamily="49" charset="-122"/>
              </a:rPr>
              <a:t>年</a:t>
            </a:r>
            <a:r>
              <a:rPr lang="en-US" altLang="zh-CN" sz="1000" dirty="0">
                <a:latin typeface="黑体" panose="02010609060101010101" pitchFamily="49" charset="-122"/>
                <a:ea typeface="黑体" panose="02010609060101010101" pitchFamily="49" charset="-122"/>
              </a:rPr>
              <a:t>12</a:t>
            </a:r>
            <a:r>
              <a:rPr lang="zh-CN" altLang="en-US" sz="1000" dirty="0">
                <a:latin typeface="黑体" panose="02010609060101010101" pitchFamily="49" charset="-122"/>
                <a:ea typeface="黑体" panose="02010609060101010101" pitchFamily="49" charset="-122"/>
              </a:rPr>
              <a:t>月</a:t>
            </a:r>
            <a:r>
              <a:rPr lang="en-US" altLang="zh-CN" sz="1000" dirty="0">
                <a:latin typeface="黑体" panose="02010609060101010101" pitchFamily="49" charset="-122"/>
                <a:ea typeface="黑体" panose="02010609060101010101" pitchFamily="49" charset="-122"/>
              </a:rPr>
              <a:t>14</a:t>
            </a:r>
            <a:r>
              <a:rPr lang="zh-CN" altLang="en-US" sz="1000" dirty="0">
                <a:latin typeface="黑体" panose="02010609060101010101" pitchFamily="49" charset="-122"/>
                <a:ea typeface="黑体" panose="02010609060101010101" pitchFamily="49" charset="-122"/>
              </a:rPr>
              <a:t>日</a:t>
            </a:r>
            <a:endParaRPr lang="zh-CN" altLang="en-US" sz="1000" dirty="0">
              <a:latin typeface="黑体" panose="02010609060101010101" pitchFamily="49" charset="-122"/>
              <a:ea typeface="黑体" panose="02010609060101010101" pitchFamily="49" charset="-122"/>
            </a:endParaRPr>
          </a:p>
        </p:txBody>
      </p:sp>
      <p:sp>
        <p:nvSpPr>
          <p:cNvPr id="15" name="TextBox 31"/>
          <p:cNvSpPr txBox="1"/>
          <p:nvPr>
            <p:custDataLst>
              <p:tags r:id="rId30"/>
            </p:custDataLst>
          </p:nvPr>
        </p:nvSpPr>
        <p:spPr>
          <a:xfrm>
            <a:off x="683578" y="1976120"/>
            <a:ext cx="3856037" cy="1938020"/>
          </a:xfrm>
          <a:prstGeom prst="rect">
            <a:avLst/>
          </a:prstGeom>
          <a:noFill/>
          <a:ln w="9525">
            <a:noFill/>
          </a:ln>
        </p:spPr>
        <p:txBody>
          <a:bodyPr wrap="square" anchor="t" anchorCtr="0">
            <a:spAutoFit/>
          </a:bodyPr>
          <a:p>
            <a:pPr algn="just">
              <a:lnSpc>
                <a:spcPts val="1600"/>
              </a:lnSpc>
            </a:pPr>
            <a:r>
              <a:rPr lang="zh-CN" altLang="zh-CN" sz="900" dirty="0">
                <a:latin typeface="黑体" panose="02010609060101010101" pitchFamily="49" charset="-122"/>
                <a:ea typeface="黑体" panose="02010609060101010101" pitchFamily="49" charset="-122"/>
              </a:rPr>
              <a:t>一、项目名称：</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a:t>
            </a:r>
            <a:r>
              <a:rPr lang="zh-CN" altLang="zh-CN" sz="900" dirty="0">
                <a:latin typeface="黑体" panose="02010609060101010101" pitchFamily="49" charset="-122"/>
                <a:ea typeface="黑体" panose="02010609060101010101" pitchFamily="49" charset="-122"/>
                <a:sym typeface="+mn-ea"/>
              </a:rPr>
              <a:t>广州市</a:t>
            </a:r>
            <a:r>
              <a:rPr lang="zh-CN" altLang="en-US" sz="900" dirty="0">
                <a:latin typeface="黑体" panose="02010609060101010101" pitchFamily="49" charset="-122"/>
                <a:ea typeface="黑体" panose="02010609060101010101" pitchFamily="49" charset="-122"/>
                <a:sym typeface="+mn-ea"/>
              </a:rPr>
              <a:t>白云区</a:t>
            </a:r>
            <a:r>
              <a:rPr lang="zh-CN" altLang="en-US" sz="900" dirty="0">
                <a:latin typeface="黑体" panose="02010609060101010101" pitchFamily="49" charset="-122"/>
                <a:ea typeface="黑体" panose="02010609060101010101" pitchFamily="49" charset="-122"/>
                <a:sym typeface="+mn-ea"/>
              </a:rPr>
              <a:t>山畔雍庭成片连片加装电梯设计方案</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二、建设位置：</a:t>
            </a: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900" dirty="0">
                <a:latin typeface="黑体" panose="02010609060101010101" pitchFamily="49" charset="-122"/>
                <a:ea typeface="黑体" panose="02010609060101010101" pitchFamily="49" charset="-122"/>
              </a:rPr>
              <a:t>   </a:t>
            </a:r>
            <a:r>
              <a:rPr lang="en-US" altLang="zh-CN" sz="900" dirty="0">
                <a:latin typeface="黑体" panose="02010609060101010101" pitchFamily="49" charset="-122"/>
                <a:ea typeface="黑体" panose="02010609060101010101" pitchFamily="49" charset="-122"/>
              </a:rPr>
              <a:t> </a:t>
            </a:r>
            <a:r>
              <a:rPr lang="zh-CN" altLang="zh-CN" sz="900" dirty="0">
                <a:latin typeface="黑体" panose="02010609060101010101" pitchFamily="49" charset="-122"/>
                <a:ea typeface="黑体" panose="02010609060101010101" pitchFamily="49" charset="-122"/>
              </a:rPr>
              <a:t>广州市</a:t>
            </a:r>
            <a:r>
              <a:rPr lang="zh-CN" altLang="en-US" sz="900" dirty="0">
                <a:latin typeface="黑体" panose="02010609060101010101" pitchFamily="49" charset="-122"/>
                <a:ea typeface="黑体" panose="02010609060101010101" pitchFamily="49" charset="-122"/>
                <a:sym typeface="+mn-ea"/>
              </a:rPr>
              <a:t>白云区</a:t>
            </a:r>
            <a:r>
              <a:rPr lang="zh-CN" altLang="en-US" sz="900" dirty="0">
                <a:latin typeface="黑体" panose="02010609060101010101" pitchFamily="49" charset="-122"/>
                <a:ea typeface="黑体" panose="02010609060101010101" pitchFamily="49" charset="-122"/>
                <a:sym typeface="+mn-ea"/>
              </a:rPr>
              <a:t>山畔雍庭</a:t>
            </a:r>
            <a:endParaRPr lang="zh-CN" altLang="zh-CN" sz="900" dirty="0">
              <a:latin typeface="黑体" panose="02010609060101010101" pitchFamily="49" charset="-122"/>
              <a:ea typeface="黑体" panose="02010609060101010101" pitchFamily="49" charset="-122"/>
            </a:endParaRPr>
          </a:p>
          <a:p>
            <a:pPr algn="just">
              <a:lnSpc>
                <a:spcPts val="1600"/>
              </a:lnSpc>
            </a:pPr>
            <a:endParaRPr lang="zh-CN" altLang="zh-CN" sz="900" dirty="0">
              <a:latin typeface="黑体" panose="02010609060101010101" pitchFamily="49" charset="-122"/>
              <a:ea typeface="黑体" panose="02010609060101010101" pitchFamily="49" charset="-122"/>
            </a:endParaRPr>
          </a:p>
          <a:p>
            <a:pPr algn="just">
              <a:lnSpc>
                <a:spcPts val="1600"/>
              </a:lnSpc>
            </a:pPr>
            <a:r>
              <a:rPr lang="zh-CN" altLang="zh-CN" sz="1200" dirty="0">
                <a:latin typeface="黑体" panose="02010609060101010101" pitchFamily="49" charset="-122"/>
                <a:ea typeface="黑体" panose="02010609060101010101" pitchFamily="49" charset="-122"/>
              </a:rPr>
              <a:t>   </a:t>
            </a:r>
            <a:r>
              <a:rPr altLang="zh-CN" sz="900" dirty="0">
                <a:latin typeface="黑体" panose="02010609060101010101" pitchFamily="49" charset="-122"/>
                <a:ea typeface="黑体" panose="02010609060101010101" pitchFamily="49" charset="-122"/>
              </a:rPr>
              <a:t>广州市</a:t>
            </a:r>
            <a:r>
              <a:rPr lang="zh-CN" sz="900" dirty="0">
                <a:latin typeface="黑体" panose="02010609060101010101" pitchFamily="49" charset="-122"/>
                <a:ea typeface="黑体" panose="02010609060101010101" pitchFamily="49" charset="-122"/>
              </a:rPr>
              <a:t>白云</a:t>
            </a:r>
            <a:r>
              <a:rPr altLang="zh-CN" sz="900" dirty="0">
                <a:latin typeface="黑体" panose="02010609060101010101" pitchFamily="49" charset="-122"/>
                <a:ea typeface="黑体" panose="02010609060101010101" pitchFamily="49" charset="-122"/>
              </a:rPr>
              <a:t>区既有住宅增设电梯工作领导小组办公室根据设计方案征询各职能部门的意见，综合各部门意见后，通过联审形成最终设计（推荐性）方案，该设计（推荐性）方案符合相关规定要求，增设电梯的业主经法定程序决定后，可作为街道施工信息录入的审核参考依据。</a:t>
            </a:r>
            <a:endParaRPr altLang="zh-CN" sz="900" dirty="0">
              <a:latin typeface="黑体" panose="02010609060101010101" pitchFamily="49" charset="-122"/>
              <a:ea typeface="黑体" panose="02010609060101010101" pitchFamily="49" charset="-122"/>
            </a:endParaRPr>
          </a:p>
        </p:txBody>
      </p:sp>
      <p:sp>
        <p:nvSpPr>
          <p:cNvPr id="18" name="TextBox 31"/>
          <p:cNvSpPr txBox="1"/>
          <p:nvPr>
            <p:custDataLst>
              <p:tags r:id="rId31"/>
            </p:custDataLst>
          </p:nvPr>
        </p:nvSpPr>
        <p:spPr>
          <a:xfrm>
            <a:off x="683578" y="4157345"/>
            <a:ext cx="3762375" cy="1116965"/>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广州市老旧小区住宅成片连片加装电梯开工建设信息录入表及加装电</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梯告知承诺书相关模板网址：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http://ghzyj.gz.gov.cn/sjb/zw/jzdt/bszy/content/post_8138725.html</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查询二维码：</a:t>
            </a:r>
            <a:endParaRPr lang="zh-CN" altLang="en-US" sz="900" dirty="0">
              <a:latin typeface="黑体" panose="02010609060101010101" pitchFamily="49" charset="-122"/>
              <a:ea typeface="黑体" panose="02010609060101010101" pitchFamily="49" charset="-122"/>
            </a:endParaRPr>
          </a:p>
        </p:txBody>
      </p:sp>
      <p:pic>
        <p:nvPicPr>
          <p:cNvPr id="23" name="图片 1"/>
          <p:cNvPicPr>
            <a:picLocks noChangeAspect="1"/>
          </p:cNvPicPr>
          <p:nvPr>
            <p:custDataLst>
              <p:tags r:id="rId32"/>
            </p:custDataLst>
          </p:nvPr>
        </p:nvPicPr>
        <p:blipFill>
          <a:blip r:embed="rId33"/>
          <a:stretch>
            <a:fillRect/>
          </a:stretch>
        </p:blipFill>
        <p:spPr>
          <a:xfrm>
            <a:off x="1890078" y="6665595"/>
            <a:ext cx="782637" cy="781050"/>
          </a:xfrm>
          <a:prstGeom prst="rect">
            <a:avLst/>
          </a:prstGeom>
          <a:noFill/>
          <a:ln w="9525">
            <a:noFill/>
          </a:ln>
        </p:spPr>
      </p:pic>
      <p:sp>
        <p:nvSpPr>
          <p:cNvPr id="4" name="TextBox 31"/>
          <p:cNvSpPr txBox="1"/>
          <p:nvPr>
            <p:custDataLst>
              <p:tags r:id="rId34"/>
            </p:custDataLst>
          </p:nvPr>
        </p:nvSpPr>
        <p:spPr>
          <a:xfrm>
            <a:off x="683578" y="5973445"/>
            <a:ext cx="3762375" cy="706438"/>
          </a:xfrm>
          <a:prstGeom prst="rect">
            <a:avLst/>
          </a:prstGeom>
          <a:noFill/>
          <a:ln w="9525">
            <a:noFill/>
          </a:ln>
        </p:spPr>
        <p:txBody>
          <a:bodyPr anchor="t" anchorCtr="0">
            <a:spAutoFit/>
          </a:bodyPr>
          <a:p>
            <a:pPr algn="just">
              <a:lnSpc>
                <a:spcPts val="1600"/>
              </a:lnSpc>
            </a:pPr>
            <a:r>
              <a:rPr lang="zh-CN" altLang="en-US" sz="900" dirty="0">
                <a:latin typeface="黑体" panose="02010609060101010101" pitchFamily="49" charset="-122"/>
                <a:ea typeface="黑体" panose="02010609060101010101" pitchFamily="49" charset="-122"/>
              </a:rPr>
              <a:t>公布查询网址：</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http://ghzyj.gz.gov.cn/zwgk/ztzl/jzdt/cplpjzdt</a:t>
            </a:r>
            <a:endParaRPr lang="zh-CN" altLang="en-US" sz="900" dirty="0">
              <a:latin typeface="黑体" panose="02010609060101010101" pitchFamily="49" charset="-122"/>
              <a:ea typeface="黑体" panose="02010609060101010101" pitchFamily="49" charset="-122"/>
            </a:endParaRPr>
          </a:p>
          <a:p>
            <a:pPr algn="just">
              <a:lnSpc>
                <a:spcPts val="1600"/>
              </a:lnSpc>
            </a:pPr>
            <a:r>
              <a:rPr lang="zh-CN" altLang="en-US" sz="900" dirty="0">
                <a:latin typeface="黑体" panose="02010609060101010101" pitchFamily="49" charset="-122"/>
                <a:ea typeface="黑体" panose="02010609060101010101" pitchFamily="49" charset="-122"/>
              </a:rPr>
              <a:t>公布查询二维码：</a:t>
            </a:r>
            <a:endParaRPr lang="zh-CN" altLang="en-US" sz="900" dirty="0">
              <a:latin typeface="黑体" panose="02010609060101010101" pitchFamily="49" charset="-122"/>
              <a:ea typeface="黑体" panose="02010609060101010101" pitchFamily="49" charset="-122"/>
            </a:endParaRPr>
          </a:p>
        </p:txBody>
      </p:sp>
      <p:pic>
        <p:nvPicPr>
          <p:cNvPr id="100" name="图片 99"/>
          <p:cNvPicPr/>
          <p:nvPr>
            <p:custDataLst>
              <p:tags r:id="rId35"/>
            </p:custDataLst>
          </p:nvPr>
        </p:nvPicPr>
        <p:blipFill>
          <a:blip r:embed="rId36"/>
          <a:stretch>
            <a:fillRect/>
          </a:stretch>
        </p:blipFill>
        <p:spPr>
          <a:xfrm>
            <a:off x="1890395" y="5220970"/>
            <a:ext cx="782955" cy="782955"/>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260" y="3175"/>
          <a:ext cx="9134475" cy="7504430"/>
        </p:xfrm>
        <a:graphic>
          <a:graphicData uri="http://schemas.openxmlformats.org/drawingml/2006/table">
            <a:tbl>
              <a:tblPr>
                <a:tableStyleId>{5C22544A-7EE6-4342-B048-85BDC9FD1C3A}</a:tableStyleId>
              </a:tblPr>
              <a:tblGrid>
                <a:gridCol w="648084"/>
                <a:gridCol w="4204970"/>
                <a:gridCol w="823595"/>
                <a:gridCol w="874395"/>
                <a:gridCol w="473326"/>
                <a:gridCol w="616378"/>
                <a:gridCol w="936123"/>
                <a:gridCol w="557287"/>
              </a:tblGrid>
              <a:tr h="740410">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a:t>
                      </a:r>
                      <a:r>
                        <a:rPr lang="zh-CN" altLang="en-US" sz="2000" b="1" dirty="0">
                          <a:solidFill>
                            <a:schemeClr val="bg1"/>
                          </a:solidFill>
                          <a:effectLst/>
                          <a:latin typeface="黑体" panose="02010609060101010101" pitchFamily="49" charset="-122"/>
                          <a:ea typeface="黑体" panose="02010609060101010101" pitchFamily="49" charset="-122"/>
                          <a:sym typeface="+mn-ea"/>
                        </a:rPr>
                        <a:t>白云区山畔雍庭成片连片加装电梯设计方案</a:t>
                      </a:r>
                      <a:r>
                        <a:rPr lang="zh-CN" altLang="en-US" sz="2000" b="1" dirty="0">
                          <a:solidFill>
                            <a:schemeClr val="bg1"/>
                          </a:solidFill>
                          <a:effectLst/>
                          <a:latin typeface="黑体" panose="02010609060101010101" pitchFamily="49" charset="-122"/>
                          <a:ea typeface="黑体" panose="02010609060101010101" pitchFamily="49" charset="-122"/>
                          <a:sym typeface="+mn-ea"/>
                        </a:rPr>
                        <a:t>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a:t>
                      </a:r>
                      <a:r>
                        <a:rPr lang="zh-CN" altLang="en-US" sz="700" b="1" dirty="0">
                          <a:effectLst/>
                          <a:latin typeface="黑体" panose="02010609060101010101" pitchFamily="49" charset="-122"/>
                          <a:ea typeface="黑体" panose="02010609060101010101" pitchFamily="49" charset="-122"/>
                          <a:sym typeface="+mn-ea"/>
                        </a:rPr>
                        <a:t>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533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95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2100">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a:t>
                      </a:r>
                      <a:r>
                        <a:rPr lang="zh-CN" altLang="en-US" sz="700" b="0" i="0" u="none" strike="noStrike" dirty="0">
                          <a:solidFill>
                            <a:schemeClr val="dk1"/>
                          </a:solidFill>
                          <a:effectLst/>
                          <a:latin typeface="黑体" panose="02010609060101010101" pitchFamily="49" charset="-122"/>
                          <a:ea typeface="黑体" panose="02010609060101010101" pitchFamily="49" charset="-122"/>
                        </a:rPr>
                        <a:t>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a:txBody>
                    <a:bodyPr/>
                    <a:lstStyle/>
                    <a:p>
                      <a:pPr algn="ctr" fontAlgn="ctr"/>
                      <a:r>
                        <a:rPr lang="en-US" altLang="zh-CN" sz="700" dirty="0">
                          <a:effectLst/>
                          <a:latin typeface="黑体" panose="02010609060101010101" pitchFamily="49" charset="-122"/>
                          <a:ea typeface="黑体" panose="02010609060101010101" pitchFamily="49" charset="-122"/>
                          <a:sym typeface="+mn-ea"/>
                        </a:rPr>
                        <a:t>A</a:t>
                      </a:r>
                      <a:r>
                        <a:rPr lang="zh-CN" altLang="en-US" sz="700" dirty="0">
                          <a:effectLst/>
                          <a:latin typeface="黑体" panose="02010609060101010101" pitchFamily="49" charset="-122"/>
                          <a:ea typeface="黑体" panose="02010609060101010101" pitchFamily="49" charset="-122"/>
                          <a:sym typeface="+mn-ea"/>
                        </a:rPr>
                        <a:t>≤</a:t>
                      </a:r>
                      <a:r>
                        <a:rPr lang="en-US" altLang="zh-CN" sz="700" dirty="0">
                          <a:effectLst/>
                          <a:latin typeface="黑体" panose="02010609060101010101" pitchFamily="49" charset="-122"/>
                          <a:ea typeface="黑体" panose="02010609060101010101" pitchFamily="49" charset="-122"/>
                          <a:sym typeface="+mn-ea"/>
                        </a:rPr>
                        <a:t>1200</a:t>
                      </a:r>
                      <a:endParaRPr lang="en-US" altLang="zh-CN" sz="700" u="none" strike="noStrike" dirty="0">
                        <a:effectLst/>
                        <a:latin typeface="黑体" panose="02010609060101010101" pitchFamily="49" charset="-122"/>
                        <a:ea typeface="黑体" panose="02010609060101010101" pitchFamily="49"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B</a:t>
                      </a:r>
                      <a:r>
                        <a:rPr lang="zh-CN" altLang="en-US" sz="700" dirty="0">
                          <a:effectLst/>
                          <a:latin typeface="黑体" panose="02010609060101010101" pitchFamily="49" charset="-122"/>
                          <a:ea typeface="黑体" panose="02010609060101010101" pitchFamily="49" charset="-122"/>
                          <a:sym typeface="+mn-ea"/>
                        </a:rPr>
                        <a:t>≤</a:t>
                      </a:r>
                      <a:r>
                        <a:rPr lang="en-US" altLang="zh-CN" sz="700" dirty="0">
                          <a:effectLst/>
                          <a:latin typeface="黑体" panose="02010609060101010101" pitchFamily="49" charset="-122"/>
                          <a:ea typeface="黑体" panose="02010609060101010101" pitchFamily="49" charset="-122"/>
                          <a:sym typeface="+mn-ea"/>
                        </a:rPr>
                        <a:t>2</a:t>
                      </a:r>
                      <a:r>
                        <a:rPr lang="en-US" sz="700" dirty="0">
                          <a:effectLst/>
                          <a:latin typeface="黑体" panose="02010609060101010101" pitchFamily="49" charset="-122"/>
                          <a:ea typeface="黑体" panose="02010609060101010101" pitchFamily="49" charset="-122"/>
                          <a:sym typeface="+mn-ea"/>
                        </a:rPr>
                        <a:t>1</a:t>
                      </a:r>
                      <a:r>
                        <a:rPr lang="en-US" sz="700" dirty="0">
                          <a:effectLst/>
                          <a:latin typeface="黑体" panose="02010609060101010101" pitchFamily="49" charset="-122"/>
                          <a:ea typeface="黑体" panose="02010609060101010101" pitchFamily="49" charset="-122"/>
                          <a:sym typeface="+mn-ea"/>
                        </a:rPr>
                        <a:t>00</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不小于</a:t>
                      </a:r>
                      <a:r>
                        <a:rPr lang="en-US" altLang="zh-CN" sz="700" u="none" strike="noStrike" dirty="0">
                          <a:effectLst/>
                          <a:latin typeface="黑体" panose="02010609060101010101" pitchFamily="49" charset="-122"/>
                          <a:ea typeface="黑体" panose="02010609060101010101" pitchFamily="49" charset="-122"/>
                        </a:rPr>
                        <a:t>1200</a:t>
                      </a:r>
                      <a:endParaRPr lang="en-US" altLang="zh-CN" sz="70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sz="700" dirty="0">
                          <a:solidFill>
                            <a:schemeClr val="tx1"/>
                          </a:solidFill>
                          <a:latin typeface="微软雅黑" panose="020B0503020204020204" pitchFamily="34" charset="-122"/>
                          <a:ea typeface="微软雅黑" panose="020B0503020204020204" pitchFamily="34" charset="-122"/>
                          <a:sym typeface="+mn-ea"/>
                        </a:rPr>
                        <a:t>C</a:t>
                      </a:r>
                      <a:r>
                        <a:rPr lang="zh-CN" altLang="en-US" sz="700" dirty="0">
                          <a:solidFill>
                            <a:schemeClr val="tx1"/>
                          </a:solidFill>
                          <a:latin typeface="微软雅黑" panose="020B0503020204020204" pitchFamily="34" charset="-122"/>
                          <a:ea typeface="微软雅黑" panose="020B0503020204020204" pitchFamily="34" charset="-122"/>
                          <a:sym typeface="+mn-ea"/>
                        </a:rPr>
                        <a:t>＝</a:t>
                      </a:r>
                      <a:r>
                        <a:rPr lang="en-US" sz="700" dirty="0">
                          <a:solidFill>
                            <a:schemeClr val="tx1"/>
                          </a:solidFill>
                          <a:latin typeface="微软雅黑" panose="020B0503020204020204" pitchFamily="34" charset="-122"/>
                          <a:ea typeface="微软雅黑" panose="020B0503020204020204" pitchFamily="34" charset="-122"/>
                          <a:sym typeface="+mn-ea"/>
                        </a:rPr>
                        <a:t>1200</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设置在楼宇入口，结合楼梯</a:t>
                      </a:r>
                      <a:r>
                        <a:rPr lang="zh-CN" altLang="en-US" sz="700" dirty="0">
                          <a:solidFill>
                            <a:schemeClr val="tx1"/>
                          </a:solidFill>
                          <a:latin typeface="微软雅黑" panose="020B0503020204020204" pitchFamily="34" charset="-122"/>
                          <a:ea typeface="微软雅黑" panose="020B0503020204020204" pitchFamily="34" charset="-122"/>
                          <a:sym typeface="+mn-ea"/>
                        </a:rPr>
                        <a:t>平台加装　</a:t>
                      </a:r>
                      <a:r>
                        <a:rPr lang="zh-CN" altLang="en-US" sz="700" dirty="0">
                          <a:solidFill>
                            <a:schemeClr val="tx1"/>
                          </a:solidFill>
                          <a:latin typeface="微软雅黑" panose="020B0503020204020204" pitchFamily="34" charset="-122"/>
                          <a:ea typeface="微软雅黑" panose="020B0503020204020204" pitchFamily="34" charset="-122"/>
                          <a:sym typeface="+mn-ea"/>
                        </a:rPr>
                        <a:t>　</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effectLst/>
                          <a:latin typeface="黑体" panose="02010609060101010101" pitchFamily="49" charset="-122"/>
                          <a:ea typeface="黑体" panose="02010609060101010101" pitchFamily="49" charset="-122"/>
                          <a:sym typeface="+mn-ea"/>
                        </a:rPr>
                        <a:t>错层入户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1200x2100</a:t>
                      </a:r>
                      <a:endParaRPr lang="en-US" altLang="zh-CN" sz="700" b="0" i="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钢结构梯井、半开敞</a:t>
                      </a:r>
                      <a:r>
                        <a:rPr lang="zh-CN" altLang="en-US" sz="700" dirty="0">
                          <a:solidFill>
                            <a:schemeClr val="tx1"/>
                          </a:solidFill>
                          <a:latin typeface="微软雅黑" panose="020B0503020204020204" pitchFamily="34" charset="-122"/>
                          <a:ea typeface="微软雅黑" panose="020B0503020204020204" pitchFamily="34" charset="-122"/>
                          <a:sym typeface="+mn-ea"/>
                        </a:rPr>
                        <a:t>连廊</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pitchFamily="34" charset="-122"/>
                          <a:ea typeface="微软雅黑" panose="020B0503020204020204" pitchFamily="34" charset="-122"/>
                          <a:sym typeface="+mn-ea"/>
                        </a:rPr>
                        <a:t>透明钢化玻璃</a:t>
                      </a:r>
                      <a:endParaRPr lang="zh-CN" altLang="en-US" sz="700" dirty="0">
                        <a:effectLst/>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a:latin typeface="等线" panose="02010600030101010101" pitchFamily="2" charset="-122"/>
                          <a:ea typeface="等线" panose="02010600030101010101" pitchFamily="2" charset="-122"/>
                          <a:sym typeface="+mn-ea"/>
                        </a:rPr>
                        <a:t>山畔雍庭</a:t>
                      </a:r>
                      <a:r>
                        <a:rPr lang="en-US" sz="700">
                          <a:latin typeface="等线" panose="02010600030101010101" pitchFamily="2" charset="-122"/>
                          <a:ea typeface="等线" panose="02010600030101010101" pitchFamily="2" charset="-122"/>
                          <a:sym typeface="+mn-ea"/>
                        </a:rPr>
                        <a:t>B1</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B2</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B3</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C4</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C5</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C6</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C7</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C8</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C9</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A10</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A11</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A12</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A13</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A14</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a:t>
                      </a:r>
                      <a:r>
                        <a:rPr lang="zh-CN" altLang="en-US" sz="700" b="0" i="0" u="none" strike="noStrike" dirty="0">
                          <a:solidFill>
                            <a:srgbClr val="000000"/>
                          </a:solidFill>
                          <a:effectLst/>
                          <a:latin typeface="黑体" panose="02010609060101010101" pitchFamily="49" charset="-122"/>
                          <a:ea typeface="黑体" panose="02010609060101010101" pitchFamily="49" charset="-122"/>
                        </a:rPr>
                        <a:t>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a:t>
                      </a:r>
                      <a:r>
                        <a:rPr lang="zh-CN" altLang="en-US" sz="700" dirty="0">
                          <a:solidFill>
                            <a:srgbClr val="000000"/>
                          </a:solidFill>
                          <a:effectLst/>
                          <a:latin typeface="黑体" panose="02010609060101010101" pitchFamily="49" charset="-122"/>
                          <a:ea typeface="黑体" panose="02010609060101010101" pitchFamily="49" charset="-122"/>
                          <a:sym typeface="+mn-ea"/>
                        </a:rPr>
                        <a:t>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460" y="3103245"/>
            <a:ext cx="431800" cy="1198880"/>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a:t>
            </a:r>
            <a:endParaRPr lang="zh-CN" altLang="en-US" sz="1200" b="1" dirty="0">
              <a:latin typeface="黑体" panose="02010609060101010101" pitchFamily="49" charset="-122"/>
              <a:ea typeface="黑体" panose="02010609060101010101" pitchFamily="49" charset="-122"/>
            </a:endParaRPr>
          </a:p>
        </p:txBody>
      </p:sp>
      <p:sp>
        <p:nvSpPr>
          <p:cNvPr id="8" name="矩形 7"/>
          <p:cNvSpPr/>
          <p:nvPr>
            <p:custDataLst>
              <p:tags r:id="rId2"/>
            </p:custDataLst>
          </p:nvPr>
        </p:nvSpPr>
        <p:spPr>
          <a:xfrm>
            <a:off x="7579360" y="1260475"/>
            <a:ext cx="476885" cy="132715"/>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26" name="TextBox 31"/>
          <p:cNvSpPr txBox="1"/>
          <p:nvPr>
            <p:custDataLst>
              <p:tags r:id="rId3"/>
            </p:custDataLst>
          </p:nvPr>
        </p:nvSpPr>
        <p:spPr>
          <a:xfrm>
            <a:off x="1809750" y="5922645"/>
            <a:ext cx="3425825" cy="101473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a:t>
            </a:r>
            <a:endParaRPr lang="zh-CN" altLang="en-US" sz="800" dirty="0">
              <a:latin typeface="黑体" panose="02010609060101010101" pitchFamily="49" charset="-122"/>
              <a:ea typeface="黑体" panose="02010609060101010101" pitchFamily="49" charset="-122"/>
            </a:endParaRPr>
          </a:p>
        </p:txBody>
      </p:sp>
      <p:pic>
        <p:nvPicPr>
          <p:cNvPr id="3" name="图片 2"/>
          <p:cNvPicPr>
            <a:picLocks noChangeAspect="1"/>
          </p:cNvPicPr>
          <p:nvPr>
            <p:custDataLst>
              <p:tags r:id="rId4"/>
            </p:custDataLst>
          </p:nvPr>
        </p:nvPicPr>
        <p:blipFill>
          <a:blip r:embed="rId5"/>
          <a:srcRect l="4280" r="18695"/>
          <a:stretch>
            <a:fillRect/>
          </a:stretch>
        </p:blipFill>
        <p:spPr>
          <a:xfrm rot="5400000">
            <a:off x="6048375" y="6078855"/>
            <a:ext cx="1409700" cy="1372870"/>
          </a:xfrm>
          <a:prstGeom prst="rect">
            <a:avLst/>
          </a:prstGeom>
        </p:spPr>
      </p:pic>
      <p:pic>
        <p:nvPicPr>
          <p:cNvPr id="4" name="图片 3" descr="山畔雍庭163号-模型"/>
          <p:cNvPicPr>
            <a:picLocks noChangeAspect="1"/>
          </p:cNvPicPr>
          <p:nvPr/>
        </p:nvPicPr>
        <p:blipFill>
          <a:blip r:embed="rId6"/>
          <a:srcRect t="3814" r="47499" b="2823"/>
          <a:stretch>
            <a:fillRect/>
          </a:stretch>
        </p:blipFill>
        <p:spPr>
          <a:xfrm>
            <a:off x="2466340" y="1090295"/>
            <a:ext cx="2219325" cy="2789555"/>
          </a:xfrm>
          <a:prstGeom prst="rect">
            <a:avLst/>
          </a:prstGeom>
        </p:spPr>
      </p:pic>
      <p:sp>
        <p:nvSpPr>
          <p:cNvPr id="10" name="TextBox 31"/>
          <p:cNvSpPr txBox="1"/>
          <p:nvPr>
            <p:custDataLst>
              <p:tags r:id="rId7"/>
            </p:custDataLst>
          </p:nvPr>
        </p:nvSpPr>
        <p:spPr>
          <a:xfrm>
            <a:off x="2550160" y="3781425"/>
            <a:ext cx="1944688"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12" name="TextBox 31"/>
          <p:cNvSpPr txBox="1"/>
          <p:nvPr>
            <p:custDataLst>
              <p:tags r:id="rId8"/>
            </p:custDataLst>
          </p:nvPr>
        </p:nvSpPr>
        <p:spPr>
          <a:xfrm>
            <a:off x="6786245" y="3781425"/>
            <a:ext cx="1944688"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13" name="矩形 12"/>
          <p:cNvSpPr/>
          <p:nvPr>
            <p:custDataLst>
              <p:tags r:id="rId9"/>
            </p:custDataLst>
          </p:nvPr>
        </p:nvSpPr>
        <p:spPr bwMode="auto">
          <a:xfrm>
            <a:off x="3607435" y="1260475"/>
            <a:ext cx="92710" cy="188595"/>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defRPr/>
            </a:pPr>
            <a:endParaRPr lang="zh-CN" altLang="en-US" sz="1100" noProof="0">
              <a:ln>
                <a:noFill/>
              </a:ln>
              <a:effectLst/>
              <a:uLnTx/>
              <a:uFillTx/>
              <a:sym typeface="+mn-ea"/>
            </a:endParaRPr>
          </a:p>
        </p:txBody>
      </p:sp>
      <p:grpSp>
        <p:nvGrpSpPr>
          <p:cNvPr id="15" name="组合 14"/>
          <p:cNvGrpSpPr/>
          <p:nvPr/>
        </p:nvGrpSpPr>
        <p:grpSpPr>
          <a:xfrm rot="0">
            <a:off x="3452495" y="930275"/>
            <a:ext cx="493395" cy="562610"/>
            <a:chOff x="5114" y="4268"/>
            <a:chExt cx="777" cy="886"/>
          </a:xfrm>
        </p:grpSpPr>
        <p:sp>
          <p:nvSpPr>
            <p:cNvPr id="22" name="TextBox 31"/>
            <p:cNvSpPr txBox="1">
              <a:spLocks noChangeArrowheads="1"/>
            </p:cNvSpPr>
            <p:nvPr>
              <p:custDataLst>
                <p:tags r:id="rId10"/>
              </p:custDataLst>
            </p:nvPr>
          </p:nvSpPr>
          <p:spPr bwMode="auto">
            <a:xfrm>
              <a:off x="5309" y="4268"/>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23" name="TextBox 31"/>
            <p:cNvSpPr txBox="1">
              <a:spLocks noChangeArrowheads="1"/>
            </p:cNvSpPr>
            <p:nvPr>
              <p:custDataLst>
                <p:tags r:id="rId11"/>
              </p:custDataLst>
            </p:nvPr>
          </p:nvSpPr>
          <p:spPr bwMode="auto">
            <a:xfrm>
              <a:off x="5647" y="4720"/>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24" name="TextBox 31"/>
            <p:cNvSpPr txBox="1">
              <a:spLocks noChangeArrowheads="1"/>
            </p:cNvSpPr>
            <p:nvPr>
              <p:custDataLst>
                <p:tags r:id="rId12"/>
              </p:custDataLst>
            </p:nvPr>
          </p:nvSpPr>
          <p:spPr bwMode="auto">
            <a:xfrm>
              <a:off x="5114" y="4268"/>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pic>
        <p:nvPicPr>
          <p:cNvPr id="32" name="图片 31" descr="山畔雍庭163号-模型"/>
          <p:cNvPicPr>
            <a:picLocks noChangeAspect="1"/>
          </p:cNvPicPr>
          <p:nvPr/>
        </p:nvPicPr>
        <p:blipFill>
          <a:blip r:embed="rId6"/>
          <a:srcRect l="54514" t="3814" r="4612" b="2823"/>
          <a:stretch>
            <a:fillRect/>
          </a:stretch>
        </p:blipFill>
        <p:spPr>
          <a:xfrm>
            <a:off x="6920230" y="1090295"/>
            <a:ext cx="1727835" cy="2789555"/>
          </a:xfrm>
          <a:prstGeom prst="rect">
            <a:avLst/>
          </a:prstGeom>
        </p:spPr>
      </p:pic>
      <p:sp>
        <p:nvSpPr>
          <p:cNvPr id="33" name="矩形 32"/>
          <p:cNvSpPr/>
          <p:nvPr>
            <p:custDataLst>
              <p:tags r:id="rId13"/>
            </p:custDataLst>
          </p:nvPr>
        </p:nvSpPr>
        <p:spPr bwMode="auto">
          <a:xfrm>
            <a:off x="7806055" y="1260475"/>
            <a:ext cx="92710" cy="188595"/>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defRPr/>
            </a:pPr>
            <a:endParaRPr lang="zh-CN" altLang="en-US" sz="1100" noProof="0">
              <a:ln>
                <a:noFill/>
              </a:ln>
              <a:effectLst/>
              <a:uLnTx/>
              <a:uFillTx/>
              <a:sym typeface="+mn-ea"/>
            </a:endParaRPr>
          </a:p>
        </p:txBody>
      </p:sp>
      <p:grpSp>
        <p:nvGrpSpPr>
          <p:cNvPr id="34" name="组合 33"/>
          <p:cNvGrpSpPr/>
          <p:nvPr/>
        </p:nvGrpSpPr>
        <p:grpSpPr>
          <a:xfrm rot="0">
            <a:off x="7651115" y="930275"/>
            <a:ext cx="493395" cy="562610"/>
            <a:chOff x="5114" y="4268"/>
            <a:chExt cx="777" cy="886"/>
          </a:xfrm>
        </p:grpSpPr>
        <p:sp>
          <p:nvSpPr>
            <p:cNvPr id="35" name="TextBox 31"/>
            <p:cNvSpPr txBox="1">
              <a:spLocks noChangeArrowheads="1"/>
            </p:cNvSpPr>
            <p:nvPr>
              <p:custDataLst>
                <p:tags r:id="rId14"/>
              </p:custDataLst>
            </p:nvPr>
          </p:nvSpPr>
          <p:spPr bwMode="auto">
            <a:xfrm>
              <a:off x="5309" y="4268"/>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6" name="TextBox 31"/>
            <p:cNvSpPr txBox="1">
              <a:spLocks noChangeArrowheads="1"/>
            </p:cNvSpPr>
            <p:nvPr>
              <p:custDataLst>
                <p:tags r:id="rId15"/>
              </p:custDataLst>
            </p:nvPr>
          </p:nvSpPr>
          <p:spPr bwMode="auto">
            <a:xfrm>
              <a:off x="5647" y="4720"/>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37" name="TextBox 31"/>
            <p:cNvSpPr txBox="1">
              <a:spLocks noChangeArrowheads="1"/>
            </p:cNvSpPr>
            <p:nvPr>
              <p:custDataLst>
                <p:tags r:id="rId16"/>
              </p:custDataLst>
            </p:nvPr>
          </p:nvSpPr>
          <p:spPr bwMode="auto">
            <a:xfrm>
              <a:off x="5114" y="4268"/>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38" name="矩形 37"/>
          <p:cNvSpPr/>
          <p:nvPr>
            <p:custDataLst>
              <p:tags r:id="rId17"/>
            </p:custDataLst>
          </p:nvPr>
        </p:nvSpPr>
        <p:spPr>
          <a:xfrm>
            <a:off x="7669530" y="1260475"/>
            <a:ext cx="136525" cy="188595"/>
          </a:xfrm>
          <a:prstGeom prst="rect">
            <a:avLst/>
          </a:prstGeom>
          <a:solidFill>
            <a:schemeClr val="accent6">
              <a:alpha val="34000"/>
            </a:schemeClr>
          </a:solidFill>
          <a:ln>
            <a:noFill/>
          </a:ln>
        </p:spPr>
        <p:style>
          <a:lnRef idx="0">
            <a:scrgbClr r="0" g="0" b="0"/>
          </a:lnRef>
          <a:fillRef idx="0">
            <a:scrgbClr r="0" g="0" b="0"/>
          </a:fillRef>
          <a:effectRef idx="0">
            <a:scrgbClr r="0" g="0" b="0"/>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grpSp>
        <p:nvGrpSpPr>
          <p:cNvPr id="40" name="组合 39"/>
          <p:cNvGrpSpPr/>
          <p:nvPr/>
        </p:nvGrpSpPr>
        <p:grpSpPr>
          <a:xfrm>
            <a:off x="2533015" y="4394200"/>
            <a:ext cx="1962385" cy="1307065"/>
            <a:chOff x="17945" y="2892"/>
            <a:chExt cx="8341" cy="5557"/>
          </a:xfrm>
        </p:grpSpPr>
        <p:pic>
          <p:nvPicPr>
            <p:cNvPr id="41" name="图片 40" descr="C:/Users/Administrator/Desktop/山畔/山畔雍庭总5.jpg山畔雍庭总5"/>
            <p:cNvPicPr>
              <a:picLocks noChangeAspect="1"/>
            </p:cNvPicPr>
            <p:nvPr>
              <p:custDataLst>
                <p:tags r:id="rId18"/>
              </p:custDataLst>
            </p:nvPr>
          </p:nvPicPr>
          <p:blipFill>
            <a:blip r:embed="rId19">
              <a:grayscl/>
            </a:blip>
            <a:srcRect l="7" t="13565" r="7" b="8964"/>
            <a:stretch>
              <a:fillRect/>
            </a:stretch>
          </p:blipFill>
          <p:spPr>
            <a:xfrm>
              <a:off x="17945" y="2892"/>
              <a:ext cx="8341" cy="5557"/>
            </a:xfrm>
            <a:prstGeom prst="rect">
              <a:avLst/>
            </a:prstGeom>
            <a:ln w="0">
              <a:noFill/>
            </a:ln>
          </p:spPr>
        </p:pic>
        <p:grpSp>
          <p:nvGrpSpPr>
            <p:cNvPr id="42" name="组合 41"/>
            <p:cNvGrpSpPr/>
            <p:nvPr/>
          </p:nvGrpSpPr>
          <p:grpSpPr>
            <a:xfrm>
              <a:off x="19325" y="3995"/>
              <a:ext cx="6206" cy="3446"/>
              <a:chOff x="8666" y="3995"/>
              <a:chExt cx="6206" cy="3446"/>
            </a:xfrm>
          </p:grpSpPr>
          <p:sp>
            <p:nvSpPr>
              <p:cNvPr id="43" name="矩形 42"/>
              <p:cNvSpPr/>
              <p:nvPr>
                <p:custDataLst>
                  <p:tags r:id="rId20"/>
                </p:custDataLst>
              </p:nvPr>
            </p:nvSpPr>
            <p:spPr bwMode="auto">
              <a:xfrm rot="5400000">
                <a:off x="9869" y="5372"/>
                <a:ext cx="1093" cy="3045"/>
              </a:xfrm>
              <a:prstGeom prst="rect">
                <a:avLst/>
              </a:prstGeom>
              <a:solidFill>
                <a:schemeClr val="accent6">
                  <a:alpha val="19000"/>
                </a:schemeClr>
              </a:solid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5" name="矩形 44"/>
              <p:cNvSpPr/>
              <p:nvPr>
                <p:custDataLst>
                  <p:tags r:id="rId21"/>
                </p:custDataLst>
              </p:nvPr>
            </p:nvSpPr>
            <p:spPr bwMode="auto">
              <a:xfrm rot="5220000">
                <a:off x="13098" y="3309"/>
                <a:ext cx="1088" cy="2459"/>
              </a:xfrm>
              <a:prstGeom prst="rect">
                <a:avLst/>
              </a:prstGeom>
              <a:solidFill>
                <a:schemeClr val="accent6">
                  <a:alpha val="20000"/>
                </a:schemeClr>
              </a:solid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6" name="矩形 45"/>
              <p:cNvSpPr/>
              <p:nvPr>
                <p:custDataLst>
                  <p:tags r:id="rId22"/>
                </p:custDataLst>
              </p:nvPr>
            </p:nvSpPr>
            <p:spPr bwMode="auto">
              <a:xfrm rot="5220000">
                <a:off x="9969" y="3110"/>
                <a:ext cx="1123" cy="3730"/>
              </a:xfrm>
              <a:prstGeom prst="rect">
                <a:avLst/>
              </a:prstGeom>
              <a:solidFill>
                <a:schemeClr val="accent6">
                  <a:alpha val="20000"/>
                </a:schemeClr>
              </a:solid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47" name="任意多边形 46"/>
            <p:cNvSpPr/>
            <p:nvPr>
              <p:custDataLst>
                <p:tags r:id="rId23"/>
              </p:custDataLst>
            </p:nvPr>
          </p:nvSpPr>
          <p:spPr>
            <a:xfrm>
              <a:off x="18974" y="3049"/>
              <a:ext cx="6750" cy="5270"/>
            </a:xfrm>
            <a:custGeom>
              <a:avLst/>
              <a:gdLst>
                <a:gd name="connisteX0" fmla="*/ 1974850 w 4286250"/>
                <a:gd name="connsiteY0" fmla="*/ 0 h 3346450"/>
                <a:gd name="connisteX1" fmla="*/ 2292350 w 4286250"/>
                <a:gd name="connsiteY1" fmla="*/ 0 h 3346450"/>
                <a:gd name="connisteX2" fmla="*/ 2343150 w 4286250"/>
                <a:gd name="connsiteY2" fmla="*/ 488950 h 3346450"/>
                <a:gd name="connisteX3" fmla="*/ 4210050 w 4286250"/>
                <a:gd name="connsiteY3" fmla="*/ 381000 h 3346450"/>
                <a:gd name="connisteX4" fmla="*/ 4286250 w 4286250"/>
                <a:gd name="connsiteY4" fmla="*/ 2032000 h 3346450"/>
                <a:gd name="connisteX5" fmla="*/ 3816350 w 4286250"/>
                <a:gd name="connsiteY5" fmla="*/ 2063750 h 3346450"/>
                <a:gd name="connisteX6" fmla="*/ 2717800 w 4286250"/>
                <a:gd name="connsiteY6" fmla="*/ 1943100 h 3346450"/>
                <a:gd name="connisteX7" fmla="*/ 2794000 w 4286250"/>
                <a:gd name="connsiteY7" fmla="*/ 3346450 h 3346450"/>
                <a:gd name="connisteX8" fmla="*/ 304800 w 4286250"/>
                <a:gd name="connsiteY8" fmla="*/ 3308350 h 3346450"/>
                <a:gd name="connisteX9" fmla="*/ 228600 w 4286250"/>
                <a:gd name="connsiteY9" fmla="*/ 2679700 h 3346450"/>
                <a:gd name="connisteX10" fmla="*/ 190500 w 4286250"/>
                <a:gd name="connsiteY10" fmla="*/ 1905000 h 3346450"/>
                <a:gd name="connisteX11" fmla="*/ 127000 w 4286250"/>
                <a:gd name="connsiteY11" fmla="*/ 1612900 h 3346450"/>
                <a:gd name="connisteX12" fmla="*/ 0 w 4286250"/>
                <a:gd name="connsiteY12" fmla="*/ 622300 h 3346450"/>
                <a:gd name="connisteX13" fmla="*/ 76200 w 4286250"/>
                <a:gd name="connsiteY13" fmla="*/ 615950 h 3346450"/>
                <a:gd name="connisteX14" fmla="*/ 323850 w 4286250"/>
                <a:gd name="connsiteY14" fmla="*/ 768350 h 3346450"/>
                <a:gd name="connisteX15" fmla="*/ 1854200 w 4286250"/>
                <a:gd name="connsiteY15" fmla="*/ 685800 h 3346450"/>
                <a:gd name="connisteX16" fmla="*/ 1854200 w 4286250"/>
                <a:gd name="connsiteY16" fmla="*/ 641350 h 3346450"/>
                <a:gd name="connisteX17" fmla="*/ 2012950 w 4286250"/>
                <a:gd name="connsiteY17" fmla="*/ 546100 h 3346450"/>
                <a:gd name="connisteX18" fmla="*/ 1974850 w 4286250"/>
                <a:gd name="connsiteY18" fmla="*/ 0 h 334645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Lst>
              <a:rect l="l" t="t" r="r" b="b"/>
              <a:pathLst>
                <a:path w="4286250" h="3346450">
                  <a:moveTo>
                    <a:pt x="1974850" y="0"/>
                  </a:moveTo>
                  <a:lnTo>
                    <a:pt x="2292350" y="0"/>
                  </a:lnTo>
                  <a:lnTo>
                    <a:pt x="2343150" y="488950"/>
                  </a:lnTo>
                  <a:lnTo>
                    <a:pt x="4210050" y="381000"/>
                  </a:lnTo>
                  <a:lnTo>
                    <a:pt x="4286250" y="2032000"/>
                  </a:lnTo>
                  <a:lnTo>
                    <a:pt x="3816350" y="2063750"/>
                  </a:lnTo>
                  <a:lnTo>
                    <a:pt x="2717800" y="1943100"/>
                  </a:lnTo>
                  <a:lnTo>
                    <a:pt x="2794000" y="3346450"/>
                  </a:lnTo>
                  <a:lnTo>
                    <a:pt x="304800" y="3308350"/>
                  </a:lnTo>
                  <a:lnTo>
                    <a:pt x="228600" y="2679700"/>
                  </a:lnTo>
                  <a:lnTo>
                    <a:pt x="190500" y="1905000"/>
                  </a:lnTo>
                  <a:lnTo>
                    <a:pt x="127000" y="1612900"/>
                  </a:lnTo>
                  <a:lnTo>
                    <a:pt x="0" y="622300"/>
                  </a:lnTo>
                  <a:lnTo>
                    <a:pt x="76200" y="615950"/>
                  </a:lnTo>
                  <a:lnTo>
                    <a:pt x="323850" y="768350"/>
                  </a:lnTo>
                  <a:lnTo>
                    <a:pt x="1854200" y="685800"/>
                  </a:lnTo>
                  <a:lnTo>
                    <a:pt x="1854200" y="641350"/>
                  </a:lnTo>
                  <a:lnTo>
                    <a:pt x="2012950" y="546100"/>
                  </a:lnTo>
                  <a:lnTo>
                    <a:pt x="1974850" y="0"/>
                  </a:lnTo>
                  <a:close/>
                </a:path>
              </a:pathLst>
            </a:custGeom>
            <a:noFill/>
            <a:ln w="158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pic>
        <p:nvPicPr>
          <p:cNvPr id="48" name="图片 47" descr="样式一22"/>
          <p:cNvPicPr>
            <a:picLocks noChangeAspect="1"/>
          </p:cNvPicPr>
          <p:nvPr/>
        </p:nvPicPr>
        <p:blipFill>
          <a:blip r:embed="rId24"/>
          <a:stretch>
            <a:fillRect/>
          </a:stretch>
        </p:blipFill>
        <p:spPr>
          <a:xfrm>
            <a:off x="8371205" y="6059805"/>
            <a:ext cx="1008380" cy="1416685"/>
          </a:xfrm>
          <a:prstGeom prst="rect">
            <a:avLst/>
          </a:prstGeom>
        </p:spPr>
      </p:pic>
      <p:grpSp>
        <p:nvGrpSpPr>
          <p:cNvPr id="2" name="组合 1"/>
          <p:cNvGrpSpPr/>
          <p:nvPr/>
        </p:nvGrpSpPr>
        <p:grpSpPr>
          <a:xfrm>
            <a:off x="6915785" y="900430"/>
            <a:ext cx="889635" cy="592455"/>
            <a:chOff x="4783" y="4387"/>
            <a:chExt cx="1401" cy="933"/>
          </a:xfrm>
        </p:grpSpPr>
        <p:sp>
          <p:nvSpPr>
            <p:cNvPr id="5" name="文本框 52"/>
            <p:cNvSpPr txBox="1"/>
            <p:nvPr>
              <p:custDataLst>
                <p:tags r:id="rId25"/>
              </p:custDataLst>
            </p:nvPr>
          </p:nvSpPr>
          <p:spPr>
            <a:xfrm>
              <a:off x="4783" y="4387"/>
              <a:ext cx="1143" cy="628"/>
            </a:xfrm>
            <a:prstGeom prst="rect">
              <a:avLst/>
            </a:prstGeom>
            <a:noFill/>
            <a:ln w="9525">
              <a:noFill/>
            </a:ln>
          </p:spPr>
          <p:txBody>
            <a:bodyPr wrap="square">
              <a:spAutoFit/>
            </a:bodyPr>
            <a:p>
              <a:pPr algn="just"/>
              <a:r>
                <a:rPr lang="zh-CN" altLang="en-US" sz="400" b="1" dirty="0">
                  <a:solidFill>
                    <a:srgbClr val="FF0000"/>
                  </a:solidFill>
                  <a:latin typeface="宋体" panose="02010600030101010101" pitchFamily="2" charset="-122"/>
                </a:rPr>
                <a:t>楼梯间的外窗或开口与相邻外窗最近边缘的水平距离不小于1米，且每5层不少于2平方米的可开启外窗或洞口。</a:t>
              </a:r>
              <a:endParaRPr lang="zh-CN" altLang="en-US" sz="400" b="1" dirty="0">
                <a:solidFill>
                  <a:srgbClr val="FF0000"/>
                </a:solidFill>
                <a:latin typeface="宋体" panose="02010600030101010101" pitchFamily="2" charset="-122"/>
              </a:endParaRPr>
            </a:p>
          </p:txBody>
        </p:sp>
        <p:sp>
          <p:nvSpPr>
            <p:cNvPr id="6" name="任意多边形 5"/>
            <p:cNvSpPr/>
            <p:nvPr>
              <p:custDataLst>
                <p:tags r:id="rId26"/>
              </p:custDataLst>
            </p:nvPr>
          </p:nvSpPr>
          <p:spPr>
            <a:xfrm flipH="1" flipV="1">
              <a:off x="4982" y="4948"/>
              <a:ext cx="988" cy="215"/>
            </a:xfrm>
            <a:custGeom>
              <a:avLst/>
              <a:gdLst>
                <a:gd name="connsiteX0" fmla="*/ 0 w 1345"/>
                <a:gd name="connsiteY0" fmla="*/ 0 h 369"/>
                <a:gd name="connsiteX1" fmla="*/ 409 w 1345"/>
                <a:gd name="connsiteY1" fmla="*/ 369 h 369"/>
                <a:gd name="connsiteX2" fmla="*/ 1345 w 1345"/>
                <a:gd name="connsiteY2" fmla="*/ 368 h 369"/>
              </a:gdLst>
              <a:ahLst/>
              <a:cxnLst>
                <a:cxn ang="0">
                  <a:pos x="connsiteX0" y="connsiteY0"/>
                </a:cxn>
                <a:cxn ang="0">
                  <a:pos x="connsiteX1" y="connsiteY1"/>
                </a:cxn>
                <a:cxn ang="0">
                  <a:pos x="connsiteX2" y="connsiteY2"/>
                </a:cxn>
              </a:cxnLst>
              <a:rect l="l" t="t" r="r" b="b"/>
              <a:pathLst>
                <a:path w="1345" h="369">
                  <a:moveTo>
                    <a:pt x="0" y="0"/>
                  </a:moveTo>
                  <a:lnTo>
                    <a:pt x="409" y="369"/>
                  </a:lnTo>
                  <a:lnTo>
                    <a:pt x="1345" y="368"/>
                  </a:lnTo>
                </a:path>
              </a:pathLst>
            </a:custGeom>
            <a:noFill/>
            <a:ln w="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7" name="矩形 6"/>
            <p:cNvSpPr/>
            <p:nvPr>
              <p:custDataLst>
                <p:tags r:id="rId27"/>
              </p:custDataLst>
            </p:nvPr>
          </p:nvSpPr>
          <p:spPr>
            <a:xfrm>
              <a:off x="5735" y="5070"/>
              <a:ext cx="449" cy="250"/>
            </a:xfrm>
            <a:prstGeom prst="rect">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sp>
        <p:nvSpPr>
          <p:cNvPr id="9" name="TextBox 31"/>
          <p:cNvSpPr txBox="1"/>
          <p:nvPr>
            <p:custDataLst>
              <p:tags r:id="rId28"/>
            </p:custDataLst>
          </p:nvPr>
        </p:nvSpPr>
        <p:spPr>
          <a:xfrm>
            <a:off x="704850" y="4241800"/>
            <a:ext cx="861695" cy="368300"/>
          </a:xfrm>
          <a:prstGeom prst="rect">
            <a:avLst/>
          </a:prstGeom>
          <a:noFill/>
          <a:ln w="9525">
            <a:noFill/>
          </a:ln>
        </p:spPr>
        <p:txBody>
          <a:bodyPr wrap="square">
            <a:spAutoFit/>
          </a:bodyPr>
          <a:p>
            <a:pPr algn="ctr" eaLnBrk="1" hangingPunct="1">
              <a:lnSpc>
                <a:spcPct val="150000"/>
              </a:lnSpc>
            </a:pPr>
            <a:r>
              <a:rPr lang="zh-CN" altLang="en-US" sz="1200" dirty="0">
                <a:latin typeface="黑体" panose="02010609060101010101" pitchFamily="49" charset="-122"/>
                <a:ea typeface="黑体" panose="02010609060101010101" pitchFamily="49" charset="-122"/>
              </a:rPr>
              <a:t>（方案</a:t>
            </a:r>
            <a:r>
              <a:rPr lang="zh-CN" altLang="en-US" sz="1200" dirty="0">
                <a:latin typeface="黑体" panose="02010609060101010101" pitchFamily="49" charset="-122"/>
                <a:ea typeface="黑体" panose="02010609060101010101" pitchFamily="49" charset="-122"/>
              </a:rPr>
              <a:t>一）</a:t>
            </a:r>
            <a:endParaRPr lang="zh-CN" altLang="en-US" sz="1200" dirty="0">
              <a:latin typeface="黑体" panose="02010609060101010101" pitchFamily="49" charset="-122"/>
              <a:ea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4" name="表格 53"/>
          <p:cNvGraphicFramePr>
            <a:graphicFrameLocks noGrp="1"/>
          </p:cNvGraphicFramePr>
          <p:nvPr>
            <p:custDataLst>
              <p:tags r:id="rId1"/>
            </p:custDataLst>
          </p:nvPr>
        </p:nvGraphicFramePr>
        <p:xfrm>
          <a:off x="810260" y="3175"/>
          <a:ext cx="9134475" cy="7504430"/>
        </p:xfrm>
        <a:graphic>
          <a:graphicData uri="http://schemas.openxmlformats.org/drawingml/2006/table">
            <a:tbl>
              <a:tblPr>
                <a:tableStyleId>{5C22544A-7EE6-4342-B048-85BDC9FD1C3A}</a:tableStyleId>
              </a:tblPr>
              <a:tblGrid>
                <a:gridCol w="648084"/>
                <a:gridCol w="4204970"/>
                <a:gridCol w="823595"/>
                <a:gridCol w="874395"/>
                <a:gridCol w="473326"/>
                <a:gridCol w="616378"/>
                <a:gridCol w="936123"/>
                <a:gridCol w="557287"/>
              </a:tblGrid>
              <a:tr h="740410">
                <a:tc gridSpan="8">
                  <a:txBody>
                    <a:bodyPr/>
                    <a:lstStyle/>
                    <a:p>
                      <a:pPr algn="ctr" fontAlgn="ctr"/>
                      <a:r>
                        <a:rPr lang="zh-CN" altLang="en-US" sz="2000" b="1" dirty="0">
                          <a:solidFill>
                            <a:schemeClr val="bg1"/>
                          </a:solidFill>
                          <a:effectLst/>
                          <a:latin typeface="黑体" panose="02010609060101010101" pitchFamily="49" charset="-122"/>
                          <a:ea typeface="黑体" panose="02010609060101010101" pitchFamily="49" charset="-122"/>
                          <a:sym typeface="+mn-ea"/>
                        </a:rPr>
                        <a:t>广州市</a:t>
                      </a:r>
                      <a:r>
                        <a:rPr lang="zh-CN" altLang="en-US" sz="2000" b="1" dirty="0">
                          <a:solidFill>
                            <a:schemeClr val="bg1"/>
                          </a:solidFill>
                          <a:effectLst/>
                          <a:latin typeface="黑体" panose="02010609060101010101" pitchFamily="49" charset="-122"/>
                          <a:ea typeface="黑体" panose="02010609060101010101" pitchFamily="49" charset="-122"/>
                          <a:sym typeface="+mn-ea"/>
                        </a:rPr>
                        <a:t>白云区山畔雍庭成片连片加装电梯设计方案</a:t>
                      </a:r>
                      <a:r>
                        <a:rPr lang="zh-CN" altLang="en-US" sz="2000" b="1" dirty="0">
                          <a:solidFill>
                            <a:schemeClr val="bg1"/>
                          </a:solidFill>
                          <a:effectLst/>
                          <a:latin typeface="黑体" panose="02010609060101010101" pitchFamily="49" charset="-122"/>
                          <a:ea typeface="黑体" panose="02010609060101010101" pitchFamily="49" charset="-122"/>
                          <a:sym typeface="+mn-ea"/>
                        </a:rPr>
                        <a:t>公布</a:t>
                      </a:r>
                      <a:endParaRPr lang="en-US" altLang="zh-CN" sz="20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0909"/>
                    </a:solidFill>
                  </a:tcPr>
                </a:tc>
                <a:tc hMerge="1">
                  <a:tcPr/>
                </a:tc>
                <a:tc hMerge="1">
                  <a:tcPr/>
                </a:tc>
                <a:tc hMerge="1">
                  <a:tcPr/>
                </a:tc>
                <a:tc hMerge="1">
                  <a:tcPr/>
                </a:tc>
                <a:tc hMerge="1">
                  <a:tcPr/>
                </a:tc>
                <a:tc hMerge="1">
                  <a:tcPr/>
                </a:tc>
                <a:tc hMerge="1">
                  <a:tcPr/>
                </a:tc>
              </a:tr>
              <a:tr h="141605">
                <a:tc rowSpan="15">
                  <a:txBody>
                    <a:bodyPr/>
                    <a:p>
                      <a:pPr algn="ctr" fontAlgn="ctr">
                        <a:buNone/>
                      </a:pP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7">
                  <a:txBody>
                    <a:bodyPr/>
                    <a:p>
                      <a:pPr algn="ctr" fontAlgn="ctr">
                        <a:buNone/>
                      </a:pPr>
                      <a:r>
                        <a:rPr lang="zh-CN" altLang="en-US" sz="700" b="1" dirty="0">
                          <a:effectLst/>
                          <a:latin typeface="黑体" panose="02010609060101010101" pitchFamily="49" charset="-122"/>
                          <a:ea typeface="黑体" panose="02010609060101010101" pitchFamily="49" charset="-122"/>
                          <a:sym typeface="+mn-ea"/>
                        </a:rPr>
                        <a:t>电梯样式</a:t>
                      </a:r>
                      <a:r>
                        <a:rPr lang="zh-CN" altLang="en-US" sz="700" b="1" dirty="0">
                          <a:effectLst/>
                          <a:latin typeface="黑体" panose="02010609060101010101" pitchFamily="49" charset="-122"/>
                          <a:ea typeface="黑体" panose="02010609060101010101" pitchFamily="49" charset="-122"/>
                          <a:sym typeface="+mn-ea"/>
                        </a:rPr>
                        <a:t>平面示意图</a:t>
                      </a:r>
                      <a:endParaRPr lang="en-US" altLang="zh-CN" sz="700" b="1" i="0" u="none" strike="noStrike" dirty="0">
                        <a:solidFill>
                          <a:schemeClr val="bg1"/>
                        </a:solidFill>
                        <a:effectLst/>
                        <a:latin typeface="黑体" panose="02010609060101010101" pitchFamily="49" charset="-122"/>
                        <a:ea typeface="黑体" panose="02010609060101010101" pitchFamily="49"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533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p>
                      <a:pPr algn="ctr" fontAlgn="ctr">
                        <a:buNone/>
                      </a:pP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147955">
                <a:tc vMerge="1">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适用范围</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电梯加装范围及形式要求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292100">
                <a:tc vMerge="1">
                  <a:tcPr/>
                </a:tc>
                <a:tc rowSpan="8">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住宅入口宽度（</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b="0" i="0" u="none" strike="noStrike" dirty="0">
                          <a:solidFill>
                            <a:schemeClr val="dk1"/>
                          </a:solidFill>
                          <a:effectLst/>
                          <a:latin typeface="黑体" panose="02010609060101010101" pitchFamily="49" charset="-122"/>
                          <a:ea typeface="黑体" panose="02010609060101010101" pitchFamily="49" charset="-122"/>
                        </a:rPr>
                        <a:t>连廊</a:t>
                      </a:r>
                      <a:r>
                        <a:rPr lang="zh-CN" altLang="en-US" sz="700" b="0" i="0" u="none" strike="noStrike" dirty="0">
                          <a:solidFill>
                            <a:schemeClr val="dk1"/>
                          </a:solidFill>
                          <a:effectLst/>
                          <a:latin typeface="黑体" panose="02010609060101010101" pitchFamily="49" charset="-122"/>
                          <a:ea typeface="黑体" panose="02010609060101010101" pitchFamily="49" charset="-122"/>
                        </a:rPr>
                        <a:t>长度（</a:t>
                      </a:r>
                      <a:r>
                        <a:rPr lang="en-US" altLang="zh-CN" sz="700" b="0" i="0" u="none" strike="noStrike" dirty="0">
                          <a:solidFill>
                            <a:schemeClr val="dk1"/>
                          </a:solidFill>
                          <a:effectLst/>
                          <a:latin typeface="黑体" panose="02010609060101010101" pitchFamily="49" charset="-122"/>
                          <a:ea typeface="黑体" panose="02010609060101010101" pitchFamily="49" charset="-122"/>
                        </a:rPr>
                        <a:t>mm</a:t>
                      </a:r>
                      <a:r>
                        <a:rPr lang="zh-CN" altLang="en-US" sz="700" b="0" i="0" u="none" strike="noStrike" dirty="0">
                          <a:solidFill>
                            <a:schemeClr val="dk1"/>
                          </a:solidFill>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加装位置</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入户方式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1795">
                <a:tc vMerge="1">
                  <a:tcPr/>
                </a:tc>
                <a:tc vMerge="1">
                  <a:tcPr/>
                </a:tc>
                <a:tc>
                  <a:txBody>
                    <a:bodyPr/>
                    <a:lstStyle/>
                    <a:p>
                      <a:pPr algn="ctr" fontAlgn="ctr"/>
                      <a:r>
                        <a:rPr lang="en-US" altLang="zh-CN" sz="700" dirty="0">
                          <a:effectLst/>
                          <a:latin typeface="黑体" panose="02010609060101010101" pitchFamily="49" charset="-122"/>
                          <a:ea typeface="黑体" panose="02010609060101010101" pitchFamily="49" charset="-122"/>
                          <a:sym typeface="+mn-ea"/>
                        </a:rPr>
                        <a:t>A</a:t>
                      </a:r>
                      <a:r>
                        <a:rPr lang="zh-CN" altLang="en-US" sz="700" dirty="0">
                          <a:effectLst/>
                          <a:latin typeface="黑体" panose="02010609060101010101" pitchFamily="49" charset="-122"/>
                          <a:ea typeface="黑体" panose="02010609060101010101" pitchFamily="49" charset="-122"/>
                          <a:sym typeface="+mn-ea"/>
                        </a:rPr>
                        <a:t>≤</a:t>
                      </a:r>
                      <a:r>
                        <a:rPr lang="en-US" altLang="zh-CN" sz="700" dirty="0">
                          <a:effectLst/>
                          <a:latin typeface="黑体" panose="02010609060101010101" pitchFamily="49" charset="-122"/>
                          <a:ea typeface="黑体" panose="02010609060101010101" pitchFamily="49" charset="-122"/>
                          <a:sym typeface="+mn-ea"/>
                        </a:rPr>
                        <a:t>1500</a:t>
                      </a:r>
                      <a:endParaRPr lang="en-US" altLang="zh-CN" sz="700" u="none" strike="noStrike" dirty="0">
                        <a:effectLst/>
                        <a:latin typeface="黑体" panose="02010609060101010101" pitchFamily="49" charset="-122"/>
                        <a:ea typeface="黑体" panose="02010609060101010101" pitchFamily="49" charset="-122"/>
                      </a:endParaRPr>
                    </a:p>
                    <a:p>
                      <a:pPr marL="0" marR="0" lvl="0" indent="0" algn="ctr" defTabSz="1043305" rtl="0" eaLnBrk="1" fontAlgn="ctr" latinLnBrk="0" hangingPunct="1">
                        <a:lnSpc>
                          <a:spcPct val="100000"/>
                        </a:lnSpc>
                        <a:spcBef>
                          <a:spcPts val="0"/>
                        </a:spcBef>
                        <a:spcAft>
                          <a:spcPts val="0"/>
                        </a:spcAft>
                        <a:buClrTx/>
                        <a:buSzTx/>
                        <a:buFontTx/>
                        <a:buNone/>
                        <a:defRPr/>
                      </a:pPr>
                      <a:r>
                        <a:rPr lang="en-US" altLang="zh-CN" sz="700" dirty="0">
                          <a:effectLst/>
                          <a:latin typeface="黑体" panose="02010609060101010101" pitchFamily="49" charset="-122"/>
                          <a:ea typeface="黑体" panose="02010609060101010101" pitchFamily="49" charset="-122"/>
                          <a:sym typeface="+mn-ea"/>
                        </a:rPr>
                        <a:t>B</a:t>
                      </a:r>
                      <a:r>
                        <a:rPr lang="zh-CN" altLang="en-US" sz="700" dirty="0">
                          <a:effectLst/>
                          <a:latin typeface="黑体" panose="02010609060101010101" pitchFamily="49" charset="-122"/>
                          <a:ea typeface="黑体" panose="02010609060101010101" pitchFamily="49" charset="-122"/>
                          <a:sym typeface="+mn-ea"/>
                        </a:rPr>
                        <a:t>≤</a:t>
                      </a:r>
                      <a:r>
                        <a:rPr lang="en-US" altLang="zh-CN" sz="700" dirty="0">
                          <a:effectLst/>
                          <a:latin typeface="黑体" panose="02010609060101010101" pitchFamily="49" charset="-122"/>
                          <a:ea typeface="黑体" panose="02010609060101010101" pitchFamily="49" charset="-122"/>
                          <a:sym typeface="+mn-ea"/>
                        </a:rPr>
                        <a:t>15</a:t>
                      </a:r>
                      <a:r>
                        <a:rPr lang="en-US" sz="700" dirty="0">
                          <a:effectLst/>
                          <a:latin typeface="黑体" panose="02010609060101010101" pitchFamily="49" charset="-122"/>
                          <a:ea typeface="黑体" panose="02010609060101010101" pitchFamily="49" charset="-122"/>
                          <a:sym typeface="+mn-ea"/>
                        </a:rPr>
                        <a:t>00</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不小于</a:t>
                      </a:r>
                      <a:r>
                        <a:rPr lang="en-US" altLang="zh-CN" sz="700" u="none" strike="noStrike" dirty="0">
                          <a:effectLst/>
                          <a:latin typeface="黑体" panose="02010609060101010101" pitchFamily="49" charset="-122"/>
                          <a:ea typeface="黑体" panose="02010609060101010101" pitchFamily="49" charset="-122"/>
                        </a:rPr>
                        <a:t>1200</a:t>
                      </a:r>
                      <a:endParaRPr lang="en-US" altLang="zh-CN" sz="70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algn="ctr" defTabSz="1424940" rtl="0" eaLnBrk="1" latinLnBrk="0" hangingPunct="1"/>
                      <a:r>
                        <a:rPr lang="en-US" sz="700" dirty="0">
                          <a:solidFill>
                            <a:schemeClr val="tx1"/>
                          </a:solidFill>
                          <a:latin typeface="微软雅黑" panose="020B0503020204020204" pitchFamily="34" charset="-122"/>
                          <a:ea typeface="微软雅黑" panose="020B0503020204020204" pitchFamily="34" charset="-122"/>
                          <a:sym typeface="+mn-ea"/>
                        </a:rPr>
                        <a:t>C</a:t>
                      </a:r>
                      <a:r>
                        <a:rPr lang="en-US" altLang="zh-CN" sz="700" dirty="0">
                          <a:solidFill>
                            <a:schemeClr val="tx1"/>
                          </a:solidFill>
                          <a:latin typeface="微软雅黑" panose="020B0503020204020204" pitchFamily="34" charset="-122"/>
                          <a:ea typeface="微软雅黑" panose="020B0503020204020204" pitchFamily="34" charset="-122"/>
                          <a:sym typeface="+mn-ea"/>
                        </a:rPr>
                        <a:t>≥</a:t>
                      </a:r>
                      <a:r>
                        <a:rPr lang="en-US" sz="700" dirty="0">
                          <a:solidFill>
                            <a:schemeClr val="tx1"/>
                          </a:solidFill>
                          <a:latin typeface="微软雅黑" panose="020B0503020204020204" pitchFamily="34" charset="-122"/>
                          <a:ea typeface="微软雅黑" panose="020B0503020204020204" pitchFamily="34" charset="-122"/>
                          <a:sym typeface="+mn-ea"/>
                        </a:rPr>
                        <a:t>1200</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a:txBody>
                    <a:bodyPr/>
                    <a:lstStyle/>
                    <a:p>
                      <a:pPr algn="ctr" fontAlgn="ctr"/>
                      <a:r>
                        <a:rPr lang="zh-CN" altLang="en-US" sz="700" dirty="0">
                          <a:solidFill>
                            <a:schemeClr val="tx1"/>
                          </a:solidFill>
                          <a:latin typeface="微软雅黑" panose="020B0503020204020204" pitchFamily="34" charset="-122"/>
                          <a:ea typeface="微软雅黑" panose="020B0503020204020204" pitchFamily="34" charset="-122"/>
                          <a:sym typeface="+mn-ea"/>
                        </a:rPr>
                        <a:t>设置在楼宇入口，结合楼梯</a:t>
                      </a:r>
                      <a:r>
                        <a:rPr lang="zh-CN" altLang="en-US" sz="700" dirty="0">
                          <a:solidFill>
                            <a:schemeClr val="tx1"/>
                          </a:solidFill>
                          <a:latin typeface="微软雅黑" panose="020B0503020204020204" pitchFamily="34" charset="-122"/>
                          <a:ea typeface="微软雅黑" panose="020B0503020204020204" pitchFamily="34" charset="-122"/>
                          <a:sym typeface="+mn-ea"/>
                        </a:rPr>
                        <a:t>平台加装　</a:t>
                      </a:r>
                      <a:r>
                        <a:rPr lang="zh-CN" altLang="en-US" sz="700" dirty="0">
                          <a:solidFill>
                            <a:schemeClr val="tx1"/>
                          </a:solidFill>
                          <a:latin typeface="微软雅黑" panose="020B0503020204020204" pitchFamily="34" charset="-122"/>
                          <a:ea typeface="微软雅黑" panose="020B0503020204020204" pitchFamily="34" charset="-122"/>
                          <a:sym typeface="+mn-ea"/>
                        </a:rPr>
                        <a:t>　</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700" dirty="0">
                          <a:effectLst/>
                          <a:latin typeface="黑体" panose="02010609060101010101" pitchFamily="49" charset="-122"/>
                          <a:ea typeface="黑体" panose="02010609060101010101" pitchFamily="49" charset="-122"/>
                          <a:sym typeface="+mn-ea"/>
                        </a:rPr>
                        <a:t>错层入户</a:t>
                      </a: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电梯选型推荐</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荷载人数</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建议梯井尺寸（</a:t>
                      </a:r>
                      <a:r>
                        <a:rPr lang="en-US" altLang="zh-CN" sz="700" u="none" strike="noStrike" dirty="0">
                          <a:effectLst/>
                          <a:latin typeface="黑体" panose="02010609060101010101" pitchFamily="49" charset="-122"/>
                          <a:ea typeface="黑体" panose="02010609060101010101" pitchFamily="49" charset="-122"/>
                        </a:rPr>
                        <a:t>mm</a:t>
                      </a:r>
                      <a:r>
                        <a:rPr lang="zh-CN" altLang="en-US" sz="700" u="none" strike="noStrike" dirty="0">
                          <a:effectLst/>
                          <a:latin typeface="黑体" panose="02010609060101010101" pitchFamily="49" charset="-122"/>
                          <a:ea typeface="黑体" panose="02010609060101010101" pitchFamily="49" charset="-122"/>
                        </a:rPr>
                        <a:t>）</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电梯总载重</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133350">
                <a:tc vMerge="1">
                  <a:tcPr/>
                </a:tc>
                <a:tc vMerge="1">
                  <a:tcPr/>
                </a:tc>
                <a:tc gridSpan="2">
                  <a:txBody>
                    <a:bodyPr/>
                    <a:lstStyle/>
                    <a:p>
                      <a:pPr algn="ctr" fontAlgn="ctr"/>
                      <a:r>
                        <a:rPr lang="en-US" altLang="zh-CN" sz="700" b="0" i="0" u="none" strike="noStrike" dirty="0">
                          <a:solidFill>
                            <a:srgbClr val="000000"/>
                          </a:solidFill>
                          <a:effectLst/>
                          <a:latin typeface="黑体" panose="02010609060101010101" pitchFamily="49" charset="-122"/>
                          <a:ea typeface="黑体" panose="02010609060101010101" pitchFamily="49" charset="-122"/>
                        </a:rPr>
                        <a:t>6</a:t>
                      </a:r>
                      <a:endParaRPr lang="en-US" altLang="zh-CN"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algn="ctr" defTabSz="1043305" rtl="0" eaLnBrk="1" fontAlgn="ctr" latinLnBrk="0" hangingPunct="1">
                        <a:lnSpc>
                          <a:spcPct val="100000"/>
                        </a:lnSpc>
                        <a:spcBef>
                          <a:spcPts val="0"/>
                        </a:spcBef>
                        <a:buClrTx/>
                        <a:buSzTx/>
                        <a:buFontTx/>
                        <a:buNone/>
                      </a:pPr>
                      <a:r>
                        <a:rPr lang="en-US" altLang="zh-CN" sz="700" dirty="0">
                          <a:effectLst/>
                          <a:latin typeface="黑体" panose="02010609060101010101" pitchFamily="49" charset="-122"/>
                          <a:ea typeface="黑体" panose="02010609060101010101" pitchFamily="49" charset="-122"/>
                          <a:sym typeface="+mn-ea"/>
                        </a:rPr>
                        <a:t>1500x1500</a:t>
                      </a:r>
                      <a:endParaRPr lang="en-US" altLang="zh-CN" sz="700" b="0" i="0" u="none" strike="noStrike" dirty="0">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grid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载重</a:t>
                      </a:r>
                      <a:r>
                        <a:rPr lang="en-US" altLang="zh-CN" sz="700" u="none" strike="noStrike" dirty="0">
                          <a:effectLst/>
                          <a:latin typeface="黑体" panose="02010609060101010101" pitchFamily="49" charset="-122"/>
                          <a:ea typeface="黑体" panose="02010609060101010101" pitchFamily="49" charset="-122"/>
                        </a:rPr>
                        <a:t>450</a:t>
                      </a:r>
                      <a:r>
                        <a:rPr lang="en-US" sz="700" u="none" strike="noStrike" dirty="0">
                          <a:effectLst/>
                          <a:latin typeface="黑体" panose="02010609060101010101" pitchFamily="49" charset="-122"/>
                          <a:ea typeface="黑体" panose="02010609060101010101" pitchFamily="49" charset="-122"/>
                        </a:rPr>
                        <a:t>kg</a:t>
                      </a:r>
                      <a:endParaRPr 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r>
              <a:tr h="0">
                <a:tc vMerge="1">
                  <a:tcPr/>
                </a:tc>
                <a:tc vMerge="1">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电梯风貌要求</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tc>
                <a:tc hMerge="1">
                  <a:tcPr/>
                </a:tc>
                <a:tc hMerge="1">
                  <a:tcPr/>
                </a:tc>
                <a:tc hMerge="1">
                  <a:tcPr/>
                </a:tc>
                <a:tc hMerge="1">
                  <a:tcPr/>
                </a:tc>
              </a:tr>
              <a:tr h="0">
                <a:tc vMerge="1">
                  <a:tcPr/>
                </a:tc>
                <a:tc vMerge="1">
                  <a:tcPr/>
                </a:tc>
                <a:tc gridSpan="3">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u="none" strike="noStrike" dirty="0">
                          <a:effectLst/>
                          <a:latin typeface="黑体" panose="02010609060101010101" pitchFamily="49" charset="-122"/>
                          <a:ea typeface="黑体" panose="02010609060101010101" pitchFamily="49" charset="-122"/>
                        </a:rPr>
                        <a:t>　　梯井、连廊形式</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外立面材料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170180">
                <a:tc vMerge="1">
                  <a:tcPr/>
                </a:tc>
                <a:tc vMerge="1">
                  <a:tcPr/>
                </a:tc>
                <a:tc gridSpan="3">
                  <a:txBody>
                    <a:bodyPr/>
                    <a:lstStyle/>
                    <a:p>
                      <a:pPr marL="0" algn="ctr" defTabSz="1424940" rtl="0" eaLnBrk="1" latinLnBrk="0" hangingPunct="1"/>
                      <a:r>
                        <a:rPr lang="zh-CN" altLang="en-US" sz="700" dirty="0">
                          <a:solidFill>
                            <a:schemeClr val="tx1"/>
                          </a:solidFill>
                          <a:latin typeface="微软雅黑" panose="020B0503020204020204" pitchFamily="34" charset="-122"/>
                          <a:ea typeface="微软雅黑" panose="020B0503020204020204" pitchFamily="34" charset="-122"/>
                          <a:sym typeface="+mn-ea"/>
                        </a:rPr>
                        <a:t>钢结构梯井、半开敞</a:t>
                      </a:r>
                      <a:r>
                        <a:rPr lang="zh-CN" altLang="en-US" sz="700" dirty="0">
                          <a:solidFill>
                            <a:schemeClr val="tx1"/>
                          </a:solidFill>
                          <a:latin typeface="微软雅黑" panose="020B0503020204020204" pitchFamily="34" charset="-122"/>
                          <a:ea typeface="微软雅黑" panose="020B0503020204020204" pitchFamily="34" charset="-122"/>
                          <a:sym typeface="+mn-ea"/>
                        </a:rPr>
                        <a:t>连廊</a:t>
                      </a:r>
                      <a:endParaRPr lang="zh-CN" altLang="en-US" sz="700" dirty="0">
                        <a:solidFill>
                          <a:schemeClr val="tx1"/>
                        </a:solidFill>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c gridSpan="3">
                  <a:txBody>
                    <a:bodyPr/>
                    <a:lstStyle/>
                    <a:p>
                      <a:pPr algn="ctr"/>
                      <a:r>
                        <a:rPr lang="zh-CN" altLang="en-US" sz="700" dirty="0">
                          <a:effectLst/>
                          <a:latin typeface="微软雅黑" panose="020B0503020204020204" pitchFamily="34" charset="-122"/>
                          <a:ea typeface="微软雅黑" panose="020B0503020204020204" pitchFamily="34" charset="-122"/>
                          <a:sym typeface="+mn-ea"/>
                        </a:rPr>
                        <a:t>透明钢化玻璃</a:t>
                      </a:r>
                      <a:endParaRPr lang="zh-CN" altLang="en-US" sz="700" dirty="0">
                        <a:effectLst/>
                        <a:latin typeface="微软雅黑" panose="020B0503020204020204" pitchFamily="34" charset="-122"/>
                        <a:ea typeface="微软雅黑" panose="020B0503020204020204" pitchFamily="34"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tc>
                <a:tc hMerge="1">
                  <a:tcPr/>
                </a:tc>
              </a:tr>
              <a:tr h="0">
                <a:tc vMerge="1">
                  <a:tcPr/>
                </a:tc>
                <a:tc rowSpan="2">
                  <a:txBody>
                    <a:bodyPr/>
                    <a:lstStyle/>
                    <a:p>
                      <a:pPr marL="0" marR="0" lvl="0" indent="0" algn="ctr" defTabSz="1043305" rtl="0" eaLnBrk="1" fontAlgn="ctr" latinLnBrk="0" hangingPunct="1">
                        <a:lnSpc>
                          <a:spcPct val="100000"/>
                        </a:lnSpc>
                        <a:spcBef>
                          <a:spcPts val="0"/>
                        </a:spcBef>
                        <a:spcAft>
                          <a:spcPts val="0"/>
                        </a:spcAft>
                        <a:buClrTx/>
                        <a:buSzTx/>
                        <a:buFontTx/>
                        <a:buNone/>
                        <a:defRPr/>
                      </a:pPr>
                      <a:r>
                        <a:rPr lang="zh-CN" altLang="en-US" sz="700">
                          <a:latin typeface="等线" panose="02010600030101010101" pitchFamily="2" charset="-122"/>
                          <a:ea typeface="等线" panose="02010600030101010101" pitchFamily="2" charset="-122"/>
                          <a:sym typeface="+mn-ea"/>
                        </a:rPr>
                        <a:t>山畔雍庭</a:t>
                      </a:r>
                      <a:r>
                        <a:rPr lang="en-US" sz="700">
                          <a:latin typeface="等线" panose="02010600030101010101" pitchFamily="2" charset="-122"/>
                          <a:ea typeface="等线" panose="02010600030101010101" pitchFamily="2" charset="-122"/>
                          <a:sym typeface="+mn-ea"/>
                        </a:rPr>
                        <a:t>B1</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B2</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B3</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C4</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C5</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C6</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C7</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C8</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C9</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A10</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A11</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A12</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A13</a:t>
                      </a:r>
                      <a:r>
                        <a:rPr lang="zh-CN" altLang="en-US" sz="700">
                          <a:latin typeface="等线" panose="02010600030101010101" pitchFamily="2" charset="-122"/>
                          <a:ea typeface="等线" panose="02010600030101010101" pitchFamily="2" charset="-122"/>
                          <a:sym typeface="+mn-ea"/>
                        </a:rPr>
                        <a:t>、</a:t>
                      </a:r>
                      <a:r>
                        <a:rPr lang="en-US" sz="700">
                          <a:latin typeface="等线" panose="02010600030101010101" pitchFamily="2" charset="-122"/>
                          <a:ea typeface="等线" panose="02010600030101010101" pitchFamily="2" charset="-122"/>
                          <a:sym typeface="+mn-ea"/>
                        </a:rPr>
                        <a:t>A14</a:t>
                      </a:r>
                      <a:r>
                        <a:rPr lang="zh-CN" altLang="en-US" sz="700">
                          <a:latin typeface="等线" panose="02010600030101010101" pitchFamily="2" charset="-122"/>
                          <a:ea typeface="等线" panose="02010600030101010101" pitchFamily="2" charset="-122"/>
                          <a:sym typeface="+mn-ea"/>
                        </a:rPr>
                        <a:t>栋</a:t>
                      </a:r>
                      <a:endParaRPr lang="zh-CN" altLang="en-US" sz="700">
                        <a:latin typeface="等线" panose="02010600030101010101" pitchFamily="2" charset="-122"/>
                        <a:ea typeface="等线" panose="02010600030101010101" pitchFamily="2" charset="-122"/>
                        <a:sym typeface="+mn-ea"/>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6">
                  <a:txBody>
                    <a:bodyPr/>
                    <a:lstStyle/>
                    <a:p>
                      <a:pPr algn="ctr" fontAlgn="ctr"/>
                      <a:r>
                        <a:rPr lang="zh-CN" altLang="en-US" sz="700" b="1" u="none" strike="noStrike" dirty="0">
                          <a:effectLst/>
                          <a:latin typeface="黑体" panose="02010609060101010101" pitchFamily="49" charset="-122"/>
                          <a:ea typeface="黑体" panose="02010609060101010101" pitchFamily="49" charset="-122"/>
                        </a:rPr>
                        <a:t>电梯风貌示意</a:t>
                      </a:r>
                      <a:endParaRPr lang="zh-CN" altLang="en-US" sz="700" b="1"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B5B5"/>
                    </a:solid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c h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B w="12700" cap="flat" cmpd="sng" algn="ctr">
                      <a:solidFill>
                        <a:scrgbClr r="0" g="0" b="0"/>
                      </a:solidFill>
                      <a:prstDash val="solid"/>
                      <a:round/>
                      <a:headEnd type="none" w="med" len="med"/>
                      <a:tailEnd type="none" w="med" len="med"/>
                    </a:lnB>
                  </a:tcPr>
                </a:tc>
                <a:tc hMerge="1">
                  <a:tcPr>
                    <a:lnB w="12700" cap="flat" cmpd="sng" algn="ctr">
                      <a:solidFill>
                        <a:scrgbClr r="0" g="0" b="0"/>
                      </a:solidFill>
                      <a:prstDash val="solid"/>
                      <a:round/>
                      <a:headEnd type="none" w="med" len="med"/>
                      <a:tailEnd type="none" w="med" len="med"/>
                    </a:lnB>
                  </a:tcPr>
                </a:tc>
              </a:tr>
              <a:tr h="0">
                <a:tc vMerge="1">
                  <a:tcPr/>
                </a:tc>
                <a:tc vMerge="1">
                  <a:tcPr/>
                </a:tc>
                <a:tc rowSpan="2" gridSpan="3">
                  <a:txBody>
                    <a:bodyPr/>
                    <a:lstStyle/>
                    <a:p>
                      <a:pPr algn="ctr" fontAlgn="ctr"/>
                      <a:r>
                        <a:rPr lang="zh-CN" altLang="en-US" sz="700" b="0" i="0" u="none" strike="noStrike" dirty="0">
                          <a:solidFill>
                            <a:srgbClr val="000000"/>
                          </a:solidFill>
                          <a:effectLst/>
                          <a:latin typeface="黑体" panose="02010609060101010101" pitchFamily="49" charset="-122"/>
                          <a:ea typeface="黑体" panose="02010609060101010101" pitchFamily="49" charset="-122"/>
                        </a:rPr>
                        <a:t>加装前</a:t>
                      </a:r>
                      <a:r>
                        <a:rPr lang="zh-CN" altLang="en-US" sz="700" b="0" i="0" u="none" strike="noStrike" dirty="0">
                          <a:solidFill>
                            <a:srgbClr val="000000"/>
                          </a:solidFill>
                          <a:effectLst/>
                          <a:latin typeface="黑体" panose="02010609060101010101" pitchFamily="49" charset="-122"/>
                          <a:ea typeface="黑体" panose="02010609060101010101" pitchFamily="49" charset="-122"/>
                        </a:rPr>
                        <a:t>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gridSpan="3">
                  <a:txBody>
                    <a:bodyPr/>
                    <a:p>
                      <a:pPr algn="ctr" fontAlgn="ctr">
                        <a:buNone/>
                      </a:pPr>
                      <a:r>
                        <a:rPr lang="zh-CN" altLang="en-US" sz="700" dirty="0">
                          <a:solidFill>
                            <a:srgbClr val="000000"/>
                          </a:solidFill>
                          <a:effectLst/>
                          <a:latin typeface="黑体" panose="02010609060101010101" pitchFamily="49" charset="-122"/>
                          <a:ea typeface="黑体" panose="02010609060101010101" pitchFamily="49" charset="-122"/>
                          <a:sym typeface="+mn-ea"/>
                        </a:rPr>
                        <a:t>加装</a:t>
                      </a:r>
                      <a:r>
                        <a:rPr lang="zh-CN" altLang="en-US" sz="700" dirty="0">
                          <a:solidFill>
                            <a:srgbClr val="000000"/>
                          </a:solidFill>
                          <a:effectLst/>
                          <a:latin typeface="黑体" panose="02010609060101010101" pitchFamily="49" charset="-122"/>
                          <a:ea typeface="黑体" panose="02010609060101010101" pitchFamily="49" charset="-122"/>
                          <a:sym typeface="+mn-ea"/>
                        </a:rPr>
                        <a:t>后风貌</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vMerge="1">
                  <a:tcPr/>
                </a:tc>
                <a:tc rowSpan="2">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gridSpan="3">
                  <a:tcPr>
                    <a:lnL w="12700" cap="flat" cmpd="sng" algn="ctr">
                      <a:solidFill>
                        <a:scrgbClr r="0" g="0" b="0"/>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gridSpan="3">
                  <a:tcPr>
                    <a:lnL w="12700" cmpd="sng">
                      <a:solidFill>
                        <a:schemeClr val="tx1"/>
                      </a:solidFill>
                      <a:prstDash val="soli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hMerge="1">
                  <a:tcP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3520">
                <a:tc vMerge="1">
                  <a:tcPr/>
                </a:tc>
                <a:tc vMerge="1">
                  <a:tcPr marL="6298" marR="6298" marT="629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ctr"/>
                      <a:r>
                        <a:rPr lang="zh-CN" altLang="en-US" sz="700" u="none" strike="noStrike" dirty="0">
                          <a:effectLst/>
                          <a:latin typeface="黑体" panose="02010609060101010101" pitchFamily="49" charset="-122"/>
                          <a:ea typeface="黑体" panose="02010609060101010101" pitchFamily="49" charset="-122"/>
                        </a:rPr>
                        <a:t>　</a:t>
                      </a: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rgbClr r="0" g="0" b="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p>
                      <a:pPr algn="ctr" fontAlgn="ctr">
                        <a:buNone/>
                      </a:pPr>
                      <a:endParaRPr lang="zh-CN" altLang="en-US" sz="700" b="0" i="0" u="none" strike="noStrike" dirty="0">
                        <a:solidFill>
                          <a:srgbClr val="000000"/>
                        </a:solidFill>
                        <a:effectLst/>
                        <a:latin typeface="黑体" panose="02010609060101010101" pitchFamily="49" charset="-122"/>
                        <a:ea typeface="黑体" panose="02010609060101010101" pitchFamily="49" charset="-122"/>
                      </a:endParaRPr>
                    </a:p>
                  </a:txBody>
                  <a:tcPr marL="6298" marR="6298" marT="6251" marB="0" anchor="ctr">
                    <a:lnL w="12700" cmpd="sng">
                      <a:solidFill>
                        <a:schemeClr val="tx1"/>
                      </a:solidFill>
                      <a:prstDash val="soli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marL="6298" marR="6298" marT="6251" marB="0" anchor="ctr">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345" name="TextBox 31"/>
          <p:cNvSpPr txBox="1"/>
          <p:nvPr/>
        </p:nvSpPr>
        <p:spPr>
          <a:xfrm>
            <a:off x="886460" y="3103245"/>
            <a:ext cx="431800" cy="1198880"/>
          </a:xfrm>
          <a:prstGeom prst="rect">
            <a:avLst/>
          </a:prstGeom>
          <a:noFill/>
          <a:ln w="9525">
            <a:noFill/>
          </a:ln>
        </p:spPr>
        <p:txBody>
          <a:bodyPr>
            <a:spAutoFit/>
          </a:bodyPr>
          <a:p>
            <a:pPr algn="ctr" eaLnBrk="1" hangingPunct="1">
              <a:lnSpc>
                <a:spcPct val="150000"/>
              </a:lnSpc>
            </a:pPr>
            <a:r>
              <a:rPr lang="zh-CN" altLang="en-US" sz="1200" b="1" dirty="0">
                <a:latin typeface="黑体" panose="02010609060101010101" pitchFamily="49" charset="-122"/>
                <a:ea typeface="黑体" panose="02010609060101010101" pitchFamily="49" charset="-122"/>
              </a:rPr>
              <a:t>电梯样式</a:t>
            </a:r>
            <a:endParaRPr lang="zh-CN" altLang="en-US" sz="1200" b="1" dirty="0">
              <a:latin typeface="黑体" panose="02010609060101010101" pitchFamily="49" charset="-122"/>
              <a:ea typeface="黑体" panose="02010609060101010101" pitchFamily="49" charset="-122"/>
            </a:endParaRPr>
          </a:p>
        </p:txBody>
      </p:sp>
      <p:sp>
        <p:nvSpPr>
          <p:cNvPr id="26" name="TextBox 31"/>
          <p:cNvSpPr txBox="1"/>
          <p:nvPr>
            <p:custDataLst>
              <p:tags r:id="rId2"/>
            </p:custDataLst>
          </p:nvPr>
        </p:nvSpPr>
        <p:spPr>
          <a:xfrm>
            <a:off x="1809750" y="5922645"/>
            <a:ext cx="3425825" cy="1198880"/>
          </a:xfrm>
          <a:prstGeom prst="rect">
            <a:avLst/>
          </a:prstGeom>
          <a:noFill/>
          <a:ln w="9525">
            <a:noFill/>
          </a:ln>
        </p:spPr>
        <p:txBody>
          <a:bodyPr wrap="square">
            <a:spAutoFit/>
          </a:bodyPr>
          <a:p>
            <a:pPr algn="just" eaLnBrk="1" hangingPunct="1">
              <a:lnSpc>
                <a:spcPct val="150000"/>
              </a:lnSpc>
            </a:pPr>
            <a:r>
              <a:rPr lang="zh-CN" altLang="en-US" sz="800" dirty="0">
                <a:latin typeface="黑体" panose="02010609060101010101" pitchFamily="49" charset="-122"/>
                <a:ea typeface="黑体" panose="02010609060101010101" pitchFamily="49" charset="-122"/>
              </a:rPr>
              <a:t>备注：本表内容为成片连片电梯加装规则主要控制要求，方案深化及实施过程中还应符合</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广州市既有住宅增设电梯办法</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广州市既有住宅增设电梯技术规程</a:t>
            </a:r>
            <a:r>
              <a:rPr lang="en-US" altLang="zh-CN" sz="800" dirty="0">
                <a:latin typeface="黑体" panose="02010609060101010101" pitchFamily="49" charset="-122"/>
                <a:ea typeface="黑体" panose="02010609060101010101" pitchFamily="49" charset="-122"/>
              </a:rPr>
              <a:t>》</a:t>
            </a:r>
            <a:r>
              <a:rPr lang="zh-CN" altLang="en-US" sz="800" dirty="0">
                <a:latin typeface="黑体" panose="02010609060101010101" pitchFamily="49" charset="-122"/>
                <a:ea typeface="黑体" panose="02010609060101010101" pitchFamily="49" charset="-122"/>
              </a:rPr>
              <a:t>及国家和广州市相关法律、法规和标准规定。增设电梯涉及占用现状通道的，需要改造现状绿化以确保消防通道满足4米以上，人行通道1.5米以上。如</a:t>
            </a:r>
            <a:r>
              <a:rPr lang="zh-CN" altLang="en-US" sz="800" dirty="0">
                <a:latin typeface="黑体" panose="02010609060101010101" pitchFamily="49" charset="-122"/>
                <a:ea typeface="黑体" panose="02010609060101010101" pitchFamily="49" charset="-122"/>
                <a:sym typeface="+mn-ea"/>
              </a:rPr>
              <a:t>占用相关权属专有部分，需征得相关权属同意。</a:t>
            </a:r>
            <a:endParaRPr lang="zh-CN" altLang="en-US" sz="800" dirty="0">
              <a:latin typeface="黑体" panose="02010609060101010101" pitchFamily="49" charset="-122"/>
              <a:ea typeface="黑体" panose="02010609060101010101" pitchFamily="49" charset="-122"/>
            </a:endParaRPr>
          </a:p>
        </p:txBody>
      </p:sp>
      <p:pic>
        <p:nvPicPr>
          <p:cNvPr id="3" name="图片 2"/>
          <p:cNvPicPr>
            <a:picLocks noChangeAspect="1"/>
          </p:cNvPicPr>
          <p:nvPr>
            <p:custDataLst>
              <p:tags r:id="rId3"/>
            </p:custDataLst>
          </p:nvPr>
        </p:nvPicPr>
        <p:blipFill>
          <a:blip r:embed="rId4"/>
          <a:srcRect l="4280" r="18695"/>
          <a:stretch>
            <a:fillRect/>
          </a:stretch>
        </p:blipFill>
        <p:spPr>
          <a:xfrm rot="5400000">
            <a:off x="6048375" y="6078855"/>
            <a:ext cx="1409700" cy="1372870"/>
          </a:xfrm>
          <a:prstGeom prst="rect">
            <a:avLst/>
          </a:prstGeom>
        </p:spPr>
      </p:pic>
      <p:sp>
        <p:nvSpPr>
          <p:cNvPr id="10" name="TextBox 31"/>
          <p:cNvSpPr txBox="1"/>
          <p:nvPr>
            <p:custDataLst>
              <p:tags r:id="rId5"/>
            </p:custDataLst>
          </p:nvPr>
        </p:nvSpPr>
        <p:spPr>
          <a:xfrm>
            <a:off x="2550160" y="3781425"/>
            <a:ext cx="1944688" cy="391160"/>
          </a:xfrm>
          <a:prstGeom prst="rect">
            <a:avLst/>
          </a:prstGeom>
          <a:noFill/>
          <a:ln w="9525">
            <a:noFill/>
          </a:ln>
        </p:spPr>
        <p:txBody>
          <a:bodyPr>
            <a:spAutoFit/>
          </a:bodyPr>
          <a:p>
            <a:pPr algn="ctr" eaLnBrk="1" hangingPunct="1">
              <a:lnSpc>
                <a:spcPct val="150000"/>
              </a:lnSpc>
            </a:pPr>
            <a:r>
              <a:rPr lang="zh-CN" altLang="en-US" sz="700" dirty="0">
                <a:latin typeface="黑体" panose="02010609060101010101" pitchFamily="49" charset="-122"/>
                <a:ea typeface="黑体" panose="02010609060101010101" pitchFamily="49" charset="-122"/>
              </a:rPr>
              <a:t>首层平面图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sp>
        <p:nvSpPr>
          <p:cNvPr id="12" name="TextBox 31"/>
          <p:cNvSpPr txBox="1"/>
          <p:nvPr>
            <p:custDataLst>
              <p:tags r:id="rId6"/>
            </p:custDataLst>
          </p:nvPr>
        </p:nvSpPr>
        <p:spPr>
          <a:xfrm>
            <a:off x="6786245" y="3781425"/>
            <a:ext cx="1944688" cy="391160"/>
          </a:xfrm>
          <a:prstGeom prst="rect">
            <a:avLst/>
          </a:prstGeom>
          <a:noFill/>
          <a:ln w="9525">
            <a:noFill/>
          </a:ln>
        </p:spPr>
        <p:txBody>
          <a:bodyPr>
            <a:spAutoFit/>
          </a:bodyPr>
          <a:p>
            <a:pPr algn="ctr" eaLnBrk="1" hangingPunct="1">
              <a:lnSpc>
                <a:spcPct val="150000"/>
              </a:lnSpc>
            </a:pPr>
            <a:r>
              <a:rPr lang="zh-CN" altLang="en-US" sz="700" dirty="0">
                <a:latin typeface="微软雅黑" panose="020B0503020204020204" pitchFamily="34" charset="-122"/>
                <a:ea typeface="微软雅黑" panose="020B0503020204020204" pitchFamily="34" charset="-122"/>
                <a:sym typeface="+mn-ea"/>
              </a:rPr>
              <a:t>标准</a:t>
            </a:r>
            <a:r>
              <a:rPr lang="zh-CN" altLang="en-US" sz="700" dirty="0">
                <a:latin typeface="黑体" panose="02010609060101010101" pitchFamily="49" charset="-122"/>
                <a:ea typeface="黑体" panose="02010609060101010101" pitchFamily="49" charset="-122"/>
              </a:rPr>
              <a:t>层平面图</a:t>
            </a:r>
            <a:endParaRPr lang="en-US" altLang="zh-CN" sz="700" dirty="0">
              <a:latin typeface="黑体" panose="02010609060101010101" pitchFamily="49" charset="-122"/>
              <a:ea typeface="黑体" panose="02010609060101010101" pitchFamily="49" charset="-122"/>
            </a:endParaRPr>
          </a:p>
          <a:p>
            <a:pPr algn="ctr" eaLnBrk="1" hangingPunct="1">
              <a:lnSpc>
                <a:spcPct val="150000"/>
              </a:lnSpc>
            </a:pPr>
            <a:r>
              <a:rPr lang="zh-CN" altLang="en-US" sz="600" dirty="0">
                <a:latin typeface="黑体" panose="02010609060101010101" pitchFamily="49" charset="-122"/>
                <a:ea typeface="黑体" panose="02010609060101010101" pitchFamily="49" charset="-122"/>
              </a:rPr>
              <a:t>（现状户型平面仅供示意）</a:t>
            </a:r>
            <a:endParaRPr lang="en-US" altLang="zh-CN" sz="600" dirty="0">
              <a:latin typeface="黑体" panose="02010609060101010101" pitchFamily="49" charset="-122"/>
              <a:ea typeface="黑体" panose="02010609060101010101" pitchFamily="49" charset="-122"/>
            </a:endParaRPr>
          </a:p>
        </p:txBody>
      </p:sp>
      <p:grpSp>
        <p:nvGrpSpPr>
          <p:cNvPr id="40" name="组合 39"/>
          <p:cNvGrpSpPr/>
          <p:nvPr/>
        </p:nvGrpSpPr>
        <p:grpSpPr>
          <a:xfrm>
            <a:off x="2533015" y="4394200"/>
            <a:ext cx="1962385" cy="1307065"/>
            <a:chOff x="17945" y="2892"/>
            <a:chExt cx="8341" cy="5557"/>
          </a:xfrm>
        </p:grpSpPr>
        <p:pic>
          <p:nvPicPr>
            <p:cNvPr id="41" name="图片 40" descr="C:/Users/Administrator/Desktop/山畔/山畔雍庭总5.jpg山畔雍庭总5"/>
            <p:cNvPicPr>
              <a:picLocks noChangeAspect="1"/>
            </p:cNvPicPr>
            <p:nvPr>
              <p:custDataLst>
                <p:tags r:id="rId7"/>
              </p:custDataLst>
            </p:nvPr>
          </p:nvPicPr>
          <p:blipFill>
            <a:blip r:embed="rId8">
              <a:grayscl/>
            </a:blip>
            <a:srcRect l="7" t="13565" r="7" b="8964"/>
            <a:stretch>
              <a:fillRect/>
            </a:stretch>
          </p:blipFill>
          <p:spPr>
            <a:xfrm>
              <a:off x="17945" y="2892"/>
              <a:ext cx="8341" cy="5557"/>
            </a:xfrm>
            <a:prstGeom prst="rect">
              <a:avLst/>
            </a:prstGeom>
            <a:ln w="0">
              <a:noFill/>
            </a:ln>
          </p:spPr>
        </p:pic>
        <p:grpSp>
          <p:nvGrpSpPr>
            <p:cNvPr id="42" name="组合 41"/>
            <p:cNvGrpSpPr/>
            <p:nvPr/>
          </p:nvGrpSpPr>
          <p:grpSpPr>
            <a:xfrm>
              <a:off x="19325" y="3995"/>
              <a:ext cx="6206" cy="3446"/>
              <a:chOff x="8666" y="3995"/>
              <a:chExt cx="6206" cy="3446"/>
            </a:xfrm>
          </p:grpSpPr>
          <p:sp>
            <p:nvSpPr>
              <p:cNvPr id="43" name="矩形 42"/>
              <p:cNvSpPr/>
              <p:nvPr>
                <p:custDataLst>
                  <p:tags r:id="rId9"/>
                </p:custDataLst>
              </p:nvPr>
            </p:nvSpPr>
            <p:spPr bwMode="auto">
              <a:xfrm rot="5400000">
                <a:off x="9869" y="5372"/>
                <a:ext cx="1093" cy="3045"/>
              </a:xfrm>
              <a:prstGeom prst="rect">
                <a:avLst/>
              </a:prstGeom>
              <a:solidFill>
                <a:schemeClr val="accent6">
                  <a:alpha val="19000"/>
                </a:schemeClr>
              </a:solid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5" name="矩形 44"/>
              <p:cNvSpPr/>
              <p:nvPr>
                <p:custDataLst>
                  <p:tags r:id="rId10"/>
                </p:custDataLst>
              </p:nvPr>
            </p:nvSpPr>
            <p:spPr bwMode="auto">
              <a:xfrm rot="5220000">
                <a:off x="13098" y="3309"/>
                <a:ext cx="1088" cy="2459"/>
              </a:xfrm>
              <a:prstGeom prst="rect">
                <a:avLst/>
              </a:prstGeom>
              <a:solidFill>
                <a:schemeClr val="accent6">
                  <a:alpha val="20000"/>
                </a:schemeClr>
              </a:solid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sp>
            <p:nvSpPr>
              <p:cNvPr id="46" name="矩形 45"/>
              <p:cNvSpPr/>
              <p:nvPr>
                <p:custDataLst>
                  <p:tags r:id="rId11"/>
                </p:custDataLst>
              </p:nvPr>
            </p:nvSpPr>
            <p:spPr bwMode="auto">
              <a:xfrm rot="5220000">
                <a:off x="9969" y="3110"/>
                <a:ext cx="1123" cy="3730"/>
              </a:xfrm>
              <a:prstGeom prst="rect">
                <a:avLst/>
              </a:prstGeom>
              <a:solidFill>
                <a:schemeClr val="accent6">
                  <a:alpha val="20000"/>
                </a:schemeClr>
              </a:solidFill>
              <a:ln w="15875">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47" name="任意多边形 46"/>
            <p:cNvSpPr/>
            <p:nvPr>
              <p:custDataLst>
                <p:tags r:id="rId12"/>
              </p:custDataLst>
            </p:nvPr>
          </p:nvSpPr>
          <p:spPr>
            <a:xfrm>
              <a:off x="18974" y="3049"/>
              <a:ext cx="6750" cy="5270"/>
            </a:xfrm>
            <a:custGeom>
              <a:avLst/>
              <a:gdLst>
                <a:gd name="connisteX0" fmla="*/ 1974850 w 4286250"/>
                <a:gd name="connsiteY0" fmla="*/ 0 h 3346450"/>
                <a:gd name="connisteX1" fmla="*/ 2292350 w 4286250"/>
                <a:gd name="connsiteY1" fmla="*/ 0 h 3346450"/>
                <a:gd name="connisteX2" fmla="*/ 2343150 w 4286250"/>
                <a:gd name="connsiteY2" fmla="*/ 488950 h 3346450"/>
                <a:gd name="connisteX3" fmla="*/ 4210050 w 4286250"/>
                <a:gd name="connsiteY3" fmla="*/ 381000 h 3346450"/>
                <a:gd name="connisteX4" fmla="*/ 4286250 w 4286250"/>
                <a:gd name="connsiteY4" fmla="*/ 2032000 h 3346450"/>
                <a:gd name="connisteX5" fmla="*/ 3816350 w 4286250"/>
                <a:gd name="connsiteY5" fmla="*/ 2063750 h 3346450"/>
                <a:gd name="connisteX6" fmla="*/ 2717800 w 4286250"/>
                <a:gd name="connsiteY6" fmla="*/ 1943100 h 3346450"/>
                <a:gd name="connisteX7" fmla="*/ 2794000 w 4286250"/>
                <a:gd name="connsiteY7" fmla="*/ 3346450 h 3346450"/>
                <a:gd name="connisteX8" fmla="*/ 304800 w 4286250"/>
                <a:gd name="connsiteY8" fmla="*/ 3308350 h 3346450"/>
                <a:gd name="connisteX9" fmla="*/ 228600 w 4286250"/>
                <a:gd name="connsiteY9" fmla="*/ 2679700 h 3346450"/>
                <a:gd name="connisteX10" fmla="*/ 190500 w 4286250"/>
                <a:gd name="connsiteY10" fmla="*/ 1905000 h 3346450"/>
                <a:gd name="connisteX11" fmla="*/ 127000 w 4286250"/>
                <a:gd name="connsiteY11" fmla="*/ 1612900 h 3346450"/>
                <a:gd name="connisteX12" fmla="*/ 0 w 4286250"/>
                <a:gd name="connsiteY12" fmla="*/ 622300 h 3346450"/>
                <a:gd name="connisteX13" fmla="*/ 76200 w 4286250"/>
                <a:gd name="connsiteY13" fmla="*/ 615950 h 3346450"/>
                <a:gd name="connisteX14" fmla="*/ 323850 w 4286250"/>
                <a:gd name="connsiteY14" fmla="*/ 768350 h 3346450"/>
                <a:gd name="connisteX15" fmla="*/ 1854200 w 4286250"/>
                <a:gd name="connsiteY15" fmla="*/ 685800 h 3346450"/>
                <a:gd name="connisteX16" fmla="*/ 1854200 w 4286250"/>
                <a:gd name="connsiteY16" fmla="*/ 641350 h 3346450"/>
                <a:gd name="connisteX17" fmla="*/ 2012950 w 4286250"/>
                <a:gd name="connsiteY17" fmla="*/ 546100 h 3346450"/>
                <a:gd name="connisteX18" fmla="*/ 1974850 w 4286250"/>
                <a:gd name="connsiteY18" fmla="*/ 0 h 334645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Lst>
              <a:rect l="l" t="t" r="r" b="b"/>
              <a:pathLst>
                <a:path w="4286250" h="3346450">
                  <a:moveTo>
                    <a:pt x="1974850" y="0"/>
                  </a:moveTo>
                  <a:lnTo>
                    <a:pt x="2292350" y="0"/>
                  </a:lnTo>
                  <a:lnTo>
                    <a:pt x="2343150" y="488950"/>
                  </a:lnTo>
                  <a:lnTo>
                    <a:pt x="4210050" y="381000"/>
                  </a:lnTo>
                  <a:lnTo>
                    <a:pt x="4286250" y="2032000"/>
                  </a:lnTo>
                  <a:lnTo>
                    <a:pt x="3816350" y="2063750"/>
                  </a:lnTo>
                  <a:lnTo>
                    <a:pt x="2717800" y="1943100"/>
                  </a:lnTo>
                  <a:lnTo>
                    <a:pt x="2794000" y="3346450"/>
                  </a:lnTo>
                  <a:lnTo>
                    <a:pt x="304800" y="3308350"/>
                  </a:lnTo>
                  <a:lnTo>
                    <a:pt x="228600" y="2679700"/>
                  </a:lnTo>
                  <a:lnTo>
                    <a:pt x="190500" y="1905000"/>
                  </a:lnTo>
                  <a:lnTo>
                    <a:pt x="127000" y="1612900"/>
                  </a:lnTo>
                  <a:lnTo>
                    <a:pt x="0" y="622300"/>
                  </a:lnTo>
                  <a:lnTo>
                    <a:pt x="76200" y="615950"/>
                  </a:lnTo>
                  <a:lnTo>
                    <a:pt x="323850" y="768350"/>
                  </a:lnTo>
                  <a:lnTo>
                    <a:pt x="1854200" y="685800"/>
                  </a:lnTo>
                  <a:lnTo>
                    <a:pt x="1854200" y="641350"/>
                  </a:lnTo>
                  <a:lnTo>
                    <a:pt x="2012950" y="546100"/>
                  </a:lnTo>
                  <a:lnTo>
                    <a:pt x="1974850" y="0"/>
                  </a:lnTo>
                  <a:close/>
                </a:path>
              </a:pathLst>
            </a:custGeom>
            <a:noFill/>
            <a:ln w="158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100">
                <a:sym typeface="+mn-ea"/>
              </a:endParaRPr>
            </a:p>
          </p:txBody>
        </p:sp>
      </p:grpSp>
      <p:sp>
        <p:nvSpPr>
          <p:cNvPr id="9" name="TextBox 31"/>
          <p:cNvSpPr txBox="1"/>
          <p:nvPr>
            <p:custDataLst>
              <p:tags r:id="rId13"/>
            </p:custDataLst>
          </p:nvPr>
        </p:nvSpPr>
        <p:spPr>
          <a:xfrm>
            <a:off x="704850" y="4241800"/>
            <a:ext cx="861695" cy="368300"/>
          </a:xfrm>
          <a:prstGeom prst="rect">
            <a:avLst/>
          </a:prstGeom>
          <a:noFill/>
          <a:ln w="9525">
            <a:noFill/>
          </a:ln>
        </p:spPr>
        <p:txBody>
          <a:bodyPr wrap="square">
            <a:spAutoFit/>
          </a:bodyPr>
          <a:p>
            <a:pPr algn="ctr" eaLnBrk="1" hangingPunct="1">
              <a:lnSpc>
                <a:spcPct val="150000"/>
              </a:lnSpc>
            </a:pPr>
            <a:r>
              <a:rPr lang="zh-CN" altLang="en-US" sz="1200" dirty="0">
                <a:latin typeface="黑体" panose="02010609060101010101" pitchFamily="49" charset="-122"/>
                <a:ea typeface="黑体" panose="02010609060101010101" pitchFamily="49" charset="-122"/>
              </a:rPr>
              <a:t>（方案</a:t>
            </a:r>
            <a:r>
              <a:rPr lang="zh-CN" altLang="en-US" sz="1200" dirty="0">
                <a:latin typeface="黑体" panose="02010609060101010101" pitchFamily="49" charset="-122"/>
                <a:ea typeface="黑体" panose="02010609060101010101" pitchFamily="49" charset="-122"/>
              </a:rPr>
              <a:t>二）</a:t>
            </a:r>
            <a:endParaRPr lang="zh-CN" altLang="en-US" sz="1200" dirty="0">
              <a:latin typeface="黑体" panose="02010609060101010101" pitchFamily="49" charset="-122"/>
              <a:ea typeface="黑体" panose="02010609060101010101" pitchFamily="49" charset="-122"/>
            </a:endParaRPr>
          </a:p>
        </p:txBody>
      </p:sp>
      <p:pic>
        <p:nvPicPr>
          <p:cNvPr id="49" name="图片 48" descr="山畔雍庭方案2"/>
          <p:cNvPicPr>
            <a:picLocks noChangeAspect="1"/>
          </p:cNvPicPr>
          <p:nvPr/>
        </p:nvPicPr>
        <p:blipFill>
          <a:blip r:embed="rId14"/>
          <a:srcRect l="54100" t="4764" r="6241" b="3781"/>
          <a:stretch>
            <a:fillRect/>
          </a:stretch>
        </p:blipFill>
        <p:spPr>
          <a:xfrm>
            <a:off x="6858635" y="1044575"/>
            <a:ext cx="1723390" cy="2809240"/>
          </a:xfrm>
          <a:prstGeom prst="rect">
            <a:avLst/>
          </a:prstGeom>
        </p:spPr>
      </p:pic>
      <p:pic>
        <p:nvPicPr>
          <p:cNvPr id="50" name="图片 49" descr="山畔雍庭方案2"/>
          <p:cNvPicPr>
            <a:picLocks noChangeAspect="1"/>
          </p:cNvPicPr>
          <p:nvPr/>
        </p:nvPicPr>
        <p:blipFill>
          <a:blip r:embed="rId14">
            <a:lum bright="6000"/>
          </a:blip>
          <a:srcRect l="4388" t="4764" r="54185" b="3781"/>
          <a:stretch>
            <a:fillRect/>
          </a:stretch>
        </p:blipFill>
        <p:spPr>
          <a:xfrm>
            <a:off x="2694940" y="1044575"/>
            <a:ext cx="1800225" cy="2809240"/>
          </a:xfrm>
          <a:prstGeom prst="rect">
            <a:avLst/>
          </a:prstGeom>
        </p:spPr>
      </p:pic>
      <p:sp>
        <p:nvSpPr>
          <p:cNvPr id="51" name="矩形 50"/>
          <p:cNvSpPr/>
          <p:nvPr>
            <p:custDataLst>
              <p:tags r:id="rId15"/>
            </p:custDataLst>
          </p:nvPr>
        </p:nvSpPr>
        <p:spPr bwMode="auto">
          <a:xfrm>
            <a:off x="3540760" y="1207770"/>
            <a:ext cx="144145" cy="143510"/>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defRPr/>
            </a:pPr>
            <a:endParaRPr lang="zh-CN" altLang="en-US" sz="1100" noProof="0">
              <a:ln>
                <a:noFill/>
              </a:ln>
              <a:effectLst/>
              <a:uLnTx/>
              <a:uFillTx/>
              <a:sym typeface="+mn-ea"/>
            </a:endParaRPr>
          </a:p>
        </p:txBody>
      </p:sp>
      <p:grpSp>
        <p:nvGrpSpPr>
          <p:cNvPr id="52" name="组合 51"/>
          <p:cNvGrpSpPr/>
          <p:nvPr/>
        </p:nvGrpSpPr>
        <p:grpSpPr>
          <a:xfrm rot="0">
            <a:off x="3402330" y="840740"/>
            <a:ext cx="483870" cy="551180"/>
            <a:chOff x="5114" y="4174"/>
            <a:chExt cx="762" cy="868"/>
          </a:xfrm>
        </p:grpSpPr>
        <p:sp>
          <p:nvSpPr>
            <p:cNvPr id="53" name="TextBox 31"/>
            <p:cNvSpPr txBox="1">
              <a:spLocks noChangeArrowheads="1"/>
            </p:cNvSpPr>
            <p:nvPr>
              <p:custDataLst>
                <p:tags r:id="rId16"/>
              </p:custDataLst>
            </p:nvPr>
          </p:nvSpPr>
          <p:spPr bwMode="auto">
            <a:xfrm>
              <a:off x="5309" y="4174"/>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55" name="TextBox 31"/>
            <p:cNvSpPr txBox="1">
              <a:spLocks noChangeArrowheads="1"/>
            </p:cNvSpPr>
            <p:nvPr>
              <p:custDataLst>
                <p:tags r:id="rId17"/>
              </p:custDataLst>
            </p:nvPr>
          </p:nvSpPr>
          <p:spPr bwMode="auto">
            <a:xfrm>
              <a:off x="5632" y="4608"/>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56" name="TextBox 31"/>
            <p:cNvSpPr txBox="1">
              <a:spLocks noChangeArrowheads="1"/>
            </p:cNvSpPr>
            <p:nvPr>
              <p:custDataLst>
                <p:tags r:id="rId18"/>
              </p:custDataLst>
            </p:nvPr>
          </p:nvSpPr>
          <p:spPr bwMode="auto">
            <a:xfrm>
              <a:off x="5114" y="4174"/>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58" name="矩形 57"/>
          <p:cNvSpPr/>
          <p:nvPr>
            <p:custDataLst>
              <p:tags r:id="rId19"/>
            </p:custDataLst>
          </p:nvPr>
        </p:nvSpPr>
        <p:spPr bwMode="auto">
          <a:xfrm>
            <a:off x="7751445" y="1203325"/>
            <a:ext cx="142875" cy="148590"/>
          </a:xfrm>
          <a:prstGeom prst="rect">
            <a:avLst/>
          </a:prstGeom>
          <a:solidFill>
            <a:srgbClr val="FFFF00">
              <a:alpha val="20000"/>
            </a:srgbClr>
          </a:solidFill>
          <a:ln w="25400">
            <a:no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defRPr/>
            </a:pPr>
            <a:endParaRPr lang="zh-CN" altLang="en-US" sz="1100" noProof="0">
              <a:ln>
                <a:noFill/>
              </a:ln>
              <a:effectLst/>
              <a:uLnTx/>
              <a:uFillTx/>
              <a:sym typeface="+mn-ea"/>
            </a:endParaRPr>
          </a:p>
        </p:txBody>
      </p:sp>
      <p:grpSp>
        <p:nvGrpSpPr>
          <p:cNvPr id="59" name="组合 58"/>
          <p:cNvGrpSpPr/>
          <p:nvPr/>
        </p:nvGrpSpPr>
        <p:grpSpPr>
          <a:xfrm rot="0">
            <a:off x="7612380" y="900430"/>
            <a:ext cx="481330" cy="503555"/>
            <a:chOff x="5114" y="4268"/>
            <a:chExt cx="758" cy="793"/>
          </a:xfrm>
        </p:grpSpPr>
        <p:sp>
          <p:nvSpPr>
            <p:cNvPr id="60" name="TextBox 31"/>
            <p:cNvSpPr txBox="1">
              <a:spLocks noChangeArrowheads="1"/>
            </p:cNvSpPr>
            <p:nvPr>
              <p:custDataLst>
                <p:tags r:id="rId20"/>
              </p:custDataLst>
            </p:nvPr>
          </p:nvSpPr>
          <p:spPr bwMode="auto">
            <a:xfrm>
              <a:off x="5309" y="4268"/>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A</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61" name="TextBox 31"/>
            <p:cNvSpPr txBox="1">
              <a:spLocks noChangeArrowheads="1"/>
            </p:cNvSpPr>
            <p:nvPr>
              <p:custDataLst>
                <p:tags r:id="rId21"/>
              </p:custDataLst>
            </p:nvPr>
          </p:nvSpPr>
          <p:spPr bwMode="auto">
            <a:xfrm>
              <a:off x="5628" y="4627"/>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B</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sp>
          <p:nvSpPr>
            <p:cNvPr id="62" name="TextBox 31"/>
            <p:cNvSpPr txBox="1">
              <a:spLocks noChangeArrowheads="1"/>
            </p:cNvSpPr>
            <p:nvPr>
              <p:custDataLst>
                <p:tags r:id="rId22"/>
              </p:custDataLst>
            </p:nvPr>
          </p:nvSpPr>
          <p:spPr bwMode="auto">
            <a:xfrm>
              <a:off x="5114" y="4268"/>
              <a:ext cx="244" cy="434"/>
            </a:xfrm>
            <a:prstGeom prst="rect">
              <a:avLst/>
            </a:prstGeom>
            <a:noFill/>
            <a:ln>
              <a:noFill/>
            </a:ln>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ctr" defTabSz="457200" rtl="0" eaLnBrk="1" fontAlgn="base" latinLnBrk="0" hangingPunct="1">
                <a:lnSpc>
                  <a:spcPct val="150000"/>
                </a:lnSpc>
                <a:spcBef>
                  <a:spcPct val="0"/>
                </a:spcBef>
                <a:spcAft>
                  <a:spcPct val="0"/>
                </a:spcAft>
                <a:buClrTx/>
                <a:buSzTx/>
                <a:buFontTx/>
                <a:buNone/>
                <a:defRPr/>
              </a:pPr>
              <a:r>
                <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C</a:t>
              </a:r>
              <a:endParaRPr kumimoji="0" lang="en-US" altLang="zh-CN" sz="8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63" name="矩形 62"/>
          <p:cNvSpPr/>
          <p:nvPr>
            <p:custDataLst>
              <p:tags r:id="rId23"/>
            </p:custDataLst>
          </p:nvPr>
        </p:nvSpPr>
        <p:spPr>
          <a:xfrm>
            <a:off x="7751445" y="1351280"/>
            <a:ext cx="127000" cy="76200"/>
          </a:xfrm>
          <a:prstGeom prst="rect">
            <a:avLst/>
          </a:prstGeom>
          <a:solidFill>
            <a:schemeClr val="accent6">
              <a:alpha val="34000"/>
            </a:schemeClr>
          </a:solidFill>
          <a:ln>
            <a:noFill/>
          </a:ln>
        </p:spPr>
        <p:style>
          <a:lnRef idx="0">
            <a:scrgbClr r="0" g="0" b="0"/>
          </a:lnRef>
          <a:fillRef idx="0">
            <a:scrgbClr r="0" g="0" b="0"/>
          </a:fillRef>
          <a:effectRef idx="0">
            <a:scrgbClr r="0" g="0" b="0"/>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grpSp>
        <p:nvGrpSpPr>
          <p:cNvPr id="64" name="组合 63"/>
          <p:cNvGrpSpPr/>
          <p:nvPr/>
        </p:nvGrpSpPr>
        <p:grpSpPr>
          <a:xfrm>
            <a:off x="6858635" y="840740"/>
            <a:ext cx="893445" cy="563245"/>
            <a:chOff x="4783" y="4396"/>
            <a:chExt cx="1407" cy="887"/>
          </a:xfrm>
        </p:grpSpPr>
        <p:sp>
          <p:nvSpPr>
            <p:cNvPr id="65" name="文本框 52"/>
            <p:cNvSpPr txBox="1"/>
            <p:nvPr>
              <p:custDataLst>
                <p:tags r:id="rId24"/>
              </p:custDataLst>
            </p:nvPr>
          </p:nvSpPr>
          <p:spPr>
            <a:xfrm>
              <a:off x="4783" y="4396"/>
              <a:ext cx="1143" cy="628"/>
            </a:xfrm>
            <a:prstGeom prst="rect">
              <a:avLst/>
            </a:prstGeom>
            <a:noFill/>
            <a:ln w="9525">
              <a:noFill/>
            </a:ln>
          </p:spPr>
          <p:txBody>
            <a:bodyPr wrap="square">
              <a:spAutoFit/>
            </a:bodyPr>
            <a:p>
              <a:pPr algn="just"/>
              <a:r>
                <a:rPr lang="zh-CN" altLang="en-US" sz="400" b="1" dirty="0">
                  <a:solidFill>
                    <a:srgbClr val="FF0000"/>
                  </a:solidFill>
                  <a:latin typeface="宋体" panose="02010600030101010101" pitchFamily="2" charset="-122"/>
                </a:rPr>
                <a:t>楼梯间的外窗或开口与相邻外窗最近边缘的水平距离不小于1米，且每5层不少于2平方米的可开启外窗或洞口。</a:t>
              </a:r>
              <a:endParaRPr lang="zh-CN" altLang="en-US" sz="400" b="1" dirty="0">
                <a:solidFill>
                  <a:srgbClr val="FF0000"/>
                </a:solidFill>
                <a:latin typeface="宋体" panose="02010600030101010101" pitchFamily="2" charset="-122"/>
              </a:endParaRPr>
            </a:p>
          </p:txBody>
        </p:sp>
        <p:sp>
          <p:nvSpPr>
            <p:cNvPr id="66" name="任意多边形 65"/>
            <p:cNvSpPr/>
            <p:nvPr>
              <p:custDataLst>
                <p:tags r:id="rId25"/>
              </p:custDataLst>
            </p:nvPr>
          </p:nvSpPr>
          <p:spPr>
            <a:xfrm flipH="1" flipV="1">
              <a:off x="4982" y="4948"/>
              <a:ext cx="988" cy="215"/>
            </a:xfrm>
            <a:custGeom>
              <a:avLst/>
              <a:gdLst>
                <a:gd name="connsiteX0" fmla="*/ 0 w 1345"/>
                <a:gd name="connsiteY0" fmla="*/ 0 h 369"/>
                <a:gd name="connsiteX1" fmla="*/ 409 w 1345"/>
                <a:gd name="connsiteY1" fmla="*/ 369 h 369"/>
                <a:gd name="connsiteX2" fmla="*/ 1345 w 1345"/>
                <a:gd name="connsiteY2" fmla="*/ 368 h 369"/>
              </a:gdLst>
              <a:ahLst/>
              <a:cxnLst>
                <a:cxn ang="0">
                  <a:pos x="connsiteX0" y="connsiteY0"/>
                </a:cxn>
                <a:cxn ang="0">
                  <a:pos x="connsiteX1" y="connsiteY1"/>
                </a:cxn>
                <a:cxn ang="0">
                  <a:pos x="connsiteX2" y="connsiteY2"/>
                </a:cxn>
              </a:cxnLst>
              <a:rect l="l" t="t" r="r" b="b"/>
              <a:pathLst>
                <a:path w="1345" h="369">
                  <a:moveTo>
                    <a:pt x="0" y="0"/>
                  </a:moveTo>
                  <a:lnTo>
                    <a:pt x="409" y="369"/>
                  </a:lnTo>
                  <a:lnTo>
                    <a:pt x="1345" y="368"/>
                  </a:lnTo>
                </a:path>
              </a:pathLst>
            </a:custGeom>
            <a:noFill/>
            <a:ln w="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67" name="矩形 66"/>
            <p:cNvSpPr/>
            <p:nvPr>
              <p:custDataLst>
                <p:tags r:id="rId26"/>
              </p:custDataLst>
            </p:nvPr>
          </p:nvSpPr>
          <p:spPr>
            <a:xfrm>
              <a:off x="5789" y="5070"/>
              <a:ext cx="401" cy="213"/>
            </a:xfrm>
            <a:prstGeom prst="rect">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grpSp>
        <p:nvGrpSpPr>
          <p:cNvPr id="68" name="组合 67"/>
          <p:cNvGrpSpPr/>
          <p:nvPr/>
        </p:nvGrpSpPr>
        <p:grpSpPr>
          <a:xfrm>
            <a:off x="3526155" y="900430"/>
            <a:ext cx="1085215" cy="451485"/>
            <a:chOff x="3527" y="4490"/>
            <a:chExt cx="1709" cy="711"/>
          </a:xfrm>
        </p:grpSpPr>
        <p:sp>
          <p:nvSpPr>
            <p:cNvPr id="69" name="文本框 52"/>
            <p:cNvSpPr txBox="1"/>
            <p:nvPr>
              <p:custDataLst>
                <p:tags r:id="rId27"/>
              </p:custDataLst>
            </p:nvPr>
          </p:nvSpPr>
          <p:spPr>
            <a:xfrm>
              <a:off x="3899" y="4490"/>
              <a:ext cx="1337" cy="337"/>
            </a:xfrm>
            <a:prstGeom prst="rect">
              <a:avLst/>
            </a:prstGeom>
            <a:noFill/>
            <a:ln w="9525">
              <a:noFill/>
            </a:ln>
          </p:spPr>
          <p:txBody>
            <a:bodyPr wrap="square">
              <a:spAutoFit/>
            </a:bodyPr>
            <a:p>
              <a:pPr algn="just"/>
              <a:r>
                <a:rPr lang="zh-CN" altLang="en-US" sz="400" b="1" dirty="0">
                  <a:solidFill>
                    <a:srgbClr val="FF0000"/>
                  </a:solidFill>
                  <a:latin typeface="宋体" panose="02010600030101010101" pitchFamily="2" charset="-122"/>
                </a:rPr>
                <a:t>电梯</a:t>
              </a:r>
              <a:r>
                <a:rPr lang="zh-CN" altLang="en-US" sz="400" b="1" dirty="0">
                  <a:solidFill>
                    <a:srgbClr val="FF0000"/>
                  </a:solidFill>
                  <a:latin typeface="宋体" panose="02010600030101010101" pitchFamily="2" charset="-122"/>
                </a:rPr>
                <a:t>如占用相关权属专有部分，需征得相关权属同意。</a:t>
              </a:r>
              <a:endParaRPr lang="zh-CN" altLang="en-US" sz="400" b="1" dirty="0">
                <a:solidFill>
                  <a:srgbClr val="FF0000"/>
                </a:solidFill>
                <a:latin typeface="宋体" panose="02010600030101010101" pitchFamily="2" charset="-122"/>
              </a:endParaRPr>
            </a:p>
          </p:txBody>
        </p:sp>
        <p:sp>
          <p:nvSpPr>
            <p:cNvPr id="70" name="任意多边形 69"/>
            <p:cNvSpPr/>
            <p:nvPr>
              <p:custDataLst>
                <p:tags r:id="rId28"/>
              </p:custDataLst>
            </p:nvPr>
          </p:nvSpPr>
          <p:spPr>
            <a:xfrm flipV="1">
              <a:off x="3771" y="4782"/>
              <a:ext cx="1353" cy="218"/>
            </a:xfrm>
            <a:custGeom>
              <a:avLst/>
              <a:gdLst>
                <a:gd name="connsiteX0" fmla="*/ 0 w 1353"/>
                <a:gd name="connsiteY0" fmla="*/ 0 h 218"/>
                <a:gd name="connsiteX1" fmla="*/ 264 w 1353"/>
                <a:gd name="connsiteY1" fmla="*/ 215 h 218"/>
                <a:gd name="connsiteX2" fmla="*/ 1353 w 1353"/>
                <a:gd name="connsiteY2" fmla="*/ 218 h 218"/>
              </a:gdLst>
              <a:ahLst/>
              <a:cxnLst>
                <a:cxn ang="0">
                  <a:pos x="connsiteX0" y="connsiteY0"/>
                </a:cxn>
                <a:cxn ang="0">
                  <a:pos x="connsiteX1" y="connsiteY1"/>
                </a:cxn>
                <a:cxn ang="0">
                  <a:pos x="connsiteX2" y="connsiteY2"/>
                </a:cxn>
              </a:cxnLst>
              <a:rect l="l" t="t" r="r" b="b"/>
              <a:pathLst>
                <a:path w="1353" h="218">
                  <a:moveTo>
                    <a:pt x="0" y="0"/>
                  </a:moveTo>
                  <a:lnTo>
                    <a:pt x="264" y="215"/>
                  </a:lnTo>
                  <a:lnTo>
                    <a:pt x="1353" y="218"/>
                  </a:lnTo>
                </a:path>
              </a:pathLst>
            </a:custGeom>
            <a:noFill/>
            <a:ln w="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sp>
          <p:nvSpPr>
            <p:cNvPr id="71" name="矩形 70"/>
            <p:cNvSpPr/>
            <p:nvPr>
              <p:custDataLst>
                <p:tags r:id="rId29"/>
              </p:custDataLst>
            </p:nvPr>
          </p:nvSpPr>
          <p:spPr>
            <a:xfrm>
              <a:off x="3527" y="4950"/>
              <a:ext cx="250" cy="251"/>
            </a:xfrm>
            <a:prstGeom prst="rect">
              <a:avLst/>
            </a:prstGeom>
            <a:noFill/>
            <a:ln w="127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1100"/>
            </a:p>
          </p:txBody>
        </p:sp>
      </p:grpSp>
      <p:pic>
        <p:nvPicPr>
          <p:cNvPr id="72" name="图片 71" descr="样式一222"/>
          <p:cNvPicPr>
            <a:picLocks noChangeAspect="1"/>
          </p:cNvPicPr>
          <p:nvPr/>
        </p:nvPicPr>
        <p:blipFill>
          <a:blip r:embed="rId30"/>
          <a:stretch>
            <a:fillRect/>
          </a:stretch>
        </p:blipFill>
        <p:spPr>
          <a:xfrm>
            <a:off x="8371205" y="6060440"/>
            <a:ext cx="1003300" cy="1409700"/>
          </a:xfrm>
          <a:prstGeom prst="rect">
            <a:avLst/>
          </a:prstGeom>
        </p:spPr>
      </p:pic>
    </p:spTree>
  </p:cSld>
  <p:clrMapOvr>
    <a:masterClrMapping/>
  </p:clrMapOvr>
</p:sld>
</file>

<file path=ppt/tags/tag1.xml><?xml version="1.0" encoding="utf-8"?>
<p:tagLst xmlns:p="http://schemas.openxmlformats.org/presentationml/2006/main">
  <p:tag name="KSO_WM_UNIT_TABLE_BEAUTIFY" val="smartTable{16feeac1-db57-4959-b79d-8b4ec2d9bf35}"/>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UNIT_TABLE_BEAUTIFY" val="smartTable{28cdf8cc-3121-49c3-8ec9-a908754371c9}"/>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UNIT_TABLE_BEAUTIFY" val="smartTable{5a62a488-f634-422a-a795-517b37a8ec88}"/>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COMMONDATA" val="eyJoZGlkIjoiNTQxMDliNzQxNjVhM2VlMzMyZDg1ZmIzMTVhOTE1NGYifQ=="/>
  <p:tag name="KSO_WPP_MARK_KEY" val="99106fdf-9d82-4840-b3a8-e9e0d9e5b52b"/>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a:solidFill>
            <a:schemeClr val="tx1"/>
          </a:solidFill>
        </a:ln>
      </a:spPr>
      <a:bodyPr anchor="ctr"/>
      <a:lstStyle>
        <a:defPPr algn="ctr">
          <a:defRPr sz="110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2959</Words>
  <Application>WPS 演示</Application>
  <PresentationFormat>自定义</PresentationFormat>
  <Paragraphs>570</Paragraphs>
  <Slides>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vt:i4>
      </vt:variant>
    </vt:vector>
  </HeadingPairs>
  <TitlesOfParts>
    <vt:vector size="13" baseType="lpstr">
      <vt:lpstr>Arial</vt:lpstr>
      <vt:lpstr>宋体</vt:lpstr>
      <vt:lpstr>Wingdings</vt:lpstr>
      <vt:lpstr>Calibri</vt:lpstr>
      <vt:lpstr>微软雅黑</vt:lpstr>
      <vt:lpstr>黑体</vt:lpstr>
      <vt:lpstr>楷体</vt:lpstr>
      <vt:lpstr>等线</vt:lpstr>
      <vt:lpstr>Arial Unicode MS</vt:lpstr>
      <vt:lpstr>Office 主题</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ZETA-22</dc:creator>
  <cp:lastModifiedBy>城规院</cp:lastModifiedBy>
  <cp:revision>1611</cp:revision>
  <cp:lastPrinted>2019-07-29T08:02:00Z</cp:lastPrinted>
  <dcterms:created xsi:type="dcterms:W3CDTF">2017-08-30T02:04:00Z</dcterms:created>
  <dcterms:modified xsi:type="dcterms:W3CDTF">2023-12-15T07:32:38Z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6D1BF0C7F52F472EA281510E7A34586F_13</vt:lpwstr>
  </property>
  <property fmtid="{D5CDD505-2E9C-101B-9397-08002B2CF9AE}" pid="3" name="KSOProductBuildVer">
    <vt:lpwstr>2052-12.1.0.15990</vt:lpwstr>
  </property>
</Properties>
</file>