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5"/>
  </p:notesMasterIdLst>
  <p:handoutMasterIdLst>
    <p:handoutMasterId r:id="rId7"/>
  </p:handoutMasterIdLst>
  <p:sldIdLst>
    <p:sldId id="632" r:id="rId3"/>
    <p:sldId id="623" r:id="rId4"/>
    <p:sldId id="631" r:id="rId6"/>
  </p:sldIdLst>
  <p:sldSz cx="10693400" cy="7561580"/>
  <p:notesSz cx="6797675" cy="9926955"/>
  <p:custDataLst>
    <p:tags r:id="rId11"/>
  </p:custDataLst>
  <p:defaultTextStyle>
    <a:defPPr>
      <a:defRPr lang="zh-CN"/>
    </a:defPPr>
    <a:lvl1pPr marL="0" lvl="0" indent="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1pPr>
    <a:lvl2pPr marL="520700" lvl="1" indent="-6350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2pPr>
    <a:lvl3pPr marL="1043305" lvl="2" indent="-1289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3pPr>
    <a:lvl4pPr marL="1564005" lvl="3" indent="-1924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4pPr>
    <a:lvl5pPr marL="2085975" lvl="4"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950" userDrawn="1">
          <p15:clr>
            <a:srgbClr val="A4A3A4"/>
          </p15:clr>
        </p15:guide>
        <p15:guide id="2" pos="332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00FD"/>
    <a:srgbClr val="FF0000"/>
    <a:srgbClr val="F0FF6D"/>
    <a:srgbClr val="E3EA22"/>
    <a:srgbClr val="F5F5DA"/>
    <a:srgbClr val="FCE396"/>
    <a:srgbClr val="FF9A9A"/>
    <a:srgbClr val="B5B5B5"/>
    <a:srgbClr val="B50909"/>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06"/>
    <p:restoredTop sz="96365"/>
  </p:normalViewPr>
  <p:slideViewPr>
    <p:cSldViewPr showGuides="1">
      <p:cViewPr varScale="1">
        <p:scale>
          <a:sx n="100" d="100"/>
          <a:sy n="100" d="100"/>
        </p:scale>
        <p:origin x="1596" y="84"/>
      </p:cViewPr>
      <p:guideLst>
        <p:guide orient="horz" pos="950"/>
        <p:guide pos="3323"/>
      </p:guideLst>
    </p:cSldViewPr>
  </p:slideViewPr>
  <p:notesTextViewPr>
    <p:cViewPr>
      <p:scale>
        <a:sx n="3" d="2"/>
        <a:sy n="3" d="2"/>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handoutMaster" Target="handoutMasters/handoutMaster1.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gs" Target="tags/tag68.xml"/><Relationship Id="rId10" Type="http://schemas.openxmlformats.org/officeDocument/2006/relationships/tableStyles" Target="tableStyle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defTabSz="1043305" eaLnBrk="0" hangingPunct="0">
              <a:defRPr sz="1200"/>
            </a:lvl1pPr>
          </a:lstStyle>
          <a:p>
            <a:pPr marL="0" marR="0" lvl="0" indent="0" algn="l" defTabSz="1043305"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defTabSz="1043305" eaLnBrk="0" hangingPunct="0">
              <a:defRPr sz="1200"/>
            </a:lvl1pPr>
          </a:lstStyle>
          <a:p>
            <a:pPr marL="0" marR="0" lvl="0" indent="0" algn="r" defTabSz="1043305" rtl="0" eaLnBrk="0" fontAlgn="base" latinLnBrk="0" hangingPunct="0">
              <a:lnSpc>
                <a:spcPct val="100000"/>
              </a:lnSpc>
              <a:spcBef>
                <a:spcPct val="0"/>
              </a:spcBef>
              <a:spcAft>
                <a:spcPct val="0"/>
              </a:spcAft>
              <a:buClrTx/>
              <a:buSzTx/>
              <a:buFontTx/>
              <a:buNone/>
              <a:defRPr/>
            </a:pPr>
            <a:fld id="{7C7DEA9E-052C-4395-8358-C2363091E97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defTabSz="1043305" eaLnBrk="0" hangingPunct="0">
              <a:defRPr sz="1200"/>
            </a:lvl1pPr>
          </a:lstStyle>
          <a:p>
            <a:pPr marL="0" marR="0" lvl="0" indent="0" algn="l" defTabSz="1043305"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44813" cy="496888"/>
          </a:xfrm>
          <a:prstGeom prst="rect">
            <a:avLst/>
          </a:prstGeom>
        </p:spPr>
        <p:txBody>
          <a:bodyPr vert="horz" lIns="91312" tIns="45656" rIns="91312" bIns="45656" rtlCol="0"/>
          <a:lstStyle>
            <a:lvl1pPr algn="l" defTabSz="1041400" eaLnBrk="1" fontAlgn="auto" hangingPunct="1">
              <a:spcBef>
                <a:spcPts val="0"/>
              </a:spcBef>
              <a:spcAft>
                <a:spcPts val="0"/>
              </a:spcAft>
              <a:defRPr sz="1200">
                <a:latin typeface="+mn-lt"/>
                <a:ea typeface="+mn-ea"/>
              </a:defRPr>
            </a:lvl1pPr>
          </a:lstStyle>
          <a:p>
            <a:pPr marL="0" marR="0" lvl="0" indent="0" algn="l" defTabSz="1041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51275" y="0"/>
            <a:ext cx="2944813" cy="496888"/>
          </a:xfrm>
          <a:prstGeom prst="rect">
            <a:avLst/>
          </a:prstGeom>
        </p:spPr>
        <p:txBody>
          <a:bodyPr vert="horz" lIns="91312" tIns="45656" rIns="91312" bIns="45656" rtlCol="0"/>
          <a:lstStyle>
            <a:lvl1pPr algn="r" defTabSz="1041400" eaLnBrk="1" fontAlgn="auto" hangingPunct="1">
              <a:spcBef>
                <a:spcPts val="0"/>
              </a:spcBef>
              <a:spcAft>
                <a:spcPts val="0"/>
              </a:spcAft>
              <a:defRPr sz="1200">
                <a:latin typeface="+mn-lt"/>
                <a:ea typeface="+mn-ea"/>
              </a:defRPr>
            </a:lvl1pPr>
          </a:lstStyle>
          <a:p>
            <a:pPr marL="0" marR="0" lvl="0" indent="0" algn="r" defTabSz="1041400" rtl="0" eaLnBrk="1" fontAlgn="auto" latinLnBrk="0" hangingPunct="1">
              <a:lnSpc>
                <a:spcPct val="100000"/>
              </a:lnSpc>
              <a:spcBef>
                <a:spcPts val="0"/>
              </a:spcBef>
              <a:spcAft>
                <a:spcPts val="0"/>
              </a:spcAft>
              <a:buClrTx/>
              <a:buSzTx/>
              <a:buFontTx/>
              <a:buNone/>
              <a:defRPr/>
            </a:pPr>
            <a:fld id="{BAC08D43-41E5-4AC6-94FD-9E9BAF7BE42D}"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768350" y="744538"/>
            <a:ext cx="5260975" cy="3721100"/>
          </a:xfrm>
          <a:prstGeom prst="rect">
            <a:avLst/>
          </a:prstGeom>
          <a:noFill/>
          <a:ln w="12700">
            <a:solidFill>
              <a:prstClr val="black"/>
            </a:solidFill>
          </a:ln>
        </p:spPr>
        <p:txBody>
          <a:bodyPr vert="horz" lIns="91312" tIns="45656" rIns="91312" bIns="45656" rtlCol="0" anchor="ctr"/>
          <a:lstStyle/>
          <a:p>
            <a:pPr marL="0" marR="0" lvl="0" indent="0" algn="l" defTabSz="1043305" rtl="0" eaLnBrk="0" fontAlgn="base" latinLnBrk="0" hangingPunct="0">
              <a:lnSpc>
                <a:spcPct val="100000"/>
              </a:lnSpc>
              <a:spcBef>
                <a:spcPct val="3000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714875"/>
            <a:ext cx="5438775" cy="4467225"/>
          </a:xfrm>
          <a:prstGeom prst="rect">
            <a:avLst/>
          </a:prstGeom>
        </p:spPr>
        <p:txBody>
          <a:bodyPr vert="horz" lIns="91312" tIns="45656" rIns="91312" bIns="45656" rtlCol="0">
            <a:normAutofit/>
          </a:bodyPr>
          <a:lstStyle/>
          <a:p>
            <a:pPr marL="0" marR="0" lvl="0"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520700" marR="0" lvl="1"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1043305" marR="0" lvl="2"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1564005" marR="0" lvl="3"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2085975" marR="0" lvl="4"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428163"/>
            <a:ext cx="2944813" cy="496888"/>
          </a:xfrm>
          <a:prstGeom prst="rect">
            <a:avLst/>
          </a:prstGeom>
        </p:spPr>
        <p:txBody>
          <a:bodyPr vert="horz" lIns="91312" tIns="45656" rIns="91312" bIns="45656" rtlCol="0" anchor="b"/>
          <a:lstStyle>
            <a:lvl1pPr algn="l" defTabSz="1041400" eaLnBrk="1" fontAlgn="auto" hangingPunct="1">
              <a:spcBef>
                <a:spcPts val="0"/>
              </a:spcBef>
              <a:spcAft>
                <a:spcPts val="0"/>
              </a:spcAft>
              <a:defRPr sz="1200">
                <a:latin typeface="+mn-lt"/>
                <a:ea typeface="+mn-ea"/>
              </a:defRPr>
            </a:lvl1pPr>
          </a:lstStyle>
          <a:p>
            <a:pPr marL="0" marR="0" lvl="0" indent="0" algn="l" defTabSz="1041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51275" y="9428163"/>
            <a:ext cx="2944813" cy="496888"/>
          </a:xfrm>
          <a:prstGeom prst="rect">
            <a:avLst/>
          </a:prstGeom>
        </p:spPr>
        <p:txBody>
          <a:bodyPr vert="horz" wrap="square" lIns="91312" tIns="45656" rIns="91312" bIns="45656"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defTabSz="1043305" rtl="0" eaLnBrk="0" fontAlgn="base" hangingPunct="0">
      <a:spcBef>
        <a:spcPct val="30000"/>
      </a:spcBef>
      <a:spcAft>
        <a:spcPct val="0"/>
      </a:spcAft>
      <a:defRPr sz="1400" kern="1200">
        <a:solidFill>
          <a:schemeClr val="tx1"/>
        </a:solidFill>
        <a:latin typeface="+mn-lt"/>
        <a:ea typeface="+mn-ea"/>
        <a:cs typeface="+mn-cs"/>
      </a:defRPr>
    </a:lvl1pPr>
    <a:lvl2pPr marL="520700" algn="l" defTabSz="1043305" rtl="0" eaLnBrk="0" fontAlgn="base" hangingPunct="0">
      <a:spcBef>
        <a:spcPct val="30000"/>
      </a:spcBef>
      <a:spcAft>
        <a:spcPct val="0"/>
      </a:spcAft>
      <a:defRPr sz="1400" kern="1200">
        <a:solidFill>
          <a:schemeClr val="tx1"/>
        </a:solidFill>
        <a:latin typeface="+mn-lt"/>
        <a:ea typeface="+mn-ea"/>
        <a:cs typeface="+mn-cs"/>
      </a:defRPr>
    </a:lvl2pPr>
    <a:lvl3pPr marL="1043305" algn="l" defTabSz="1043305" rtl="0" eaLnBrk="0" fontAlgn="base" hangingPunct="0">
      <a:spcBef>
        <a:spcPct val="30000"/>
      </a:spcBef>
      <a:spcAft>
        <a:spcPct val="0"/>
      </a:spcAft>
      <a:defRPr sz="1400" kern="1200">
        <a:solidFill>
          <a:schemeClr val="tx1"/>
        </a:solidFill>
        <a:latin typeface="+mn-lt"/>
        <a:ea typeface="+mn-ea"/>
        <a:cs typeface="+mn-cs"/>
      </a:defRPr>
    </a:lvl3pPr>
    <a:lvl4pPr marL="1564005" algn="l" defTabSz="1043305" rtl="0" eaLnBrk="0" fontAlgn="base" hangingPunct="0">
      <a:spcBef>
        <a:spcPct val="30000"/>
      </a:spcBef>
      <a:spcAft>
        <a:spcPct val="0"/>
      </a:spcAft>
      <a:defRPr sz="1400" kern="1200">
        <a:solidFill>
          <a:schemeClr val="tx1"/>
        </a:solidFill>
        <a:latin typeface="+mn-lt"/>
        <a:ea typeface="+mn-ea"/>
        <a:cs typeface="+mn-cs"/>
      </a:defRPr>
    </a:lvl4pPr>
    <a:lvl5pPr marL="2085975" algn="l" defTabSz="1043305" rtl="0" eaLnBrk="0" fontAlgn="base" hangingPunct="0">
      <a:spcBef>
        <a:spcPct val="30000"/>
      </a:spcBef>
      <a:spcAft>
        <a:spcPct val="0"/>
      </a:spcAft>
      <a:defRPr sz="1400" kern="1200">
        <a:solidFill>
          <a:schemeClr val="tx1"/>
        </a:solidFill>
        <a:latin typeface="+mn-lt"/>
        <a:ea typeface="+mn-ea"/>
        <a:cs typeface="+mn-cs"/>
      </a:defRPr>
    </a:lvl5pPr>
    <a:lvl6pPr marL="2607945" algn="l" defTabSz="1043305" rtl="0" eaLnBrk="1" latinLnBrk="0" hangingPunct="1">
      <a:defRPr sz="1400" kern="1200">
        <a:solidFill>
          <a:schemeClr val="tx1"/>
        </a:solidFill>
        <a:latin typeface="+mn-lt"/>
        <a:ea typeface="+mn-ea"/>
        <a:cs typeface="+mn-cs"/>
      </a:defRPr>
    </a:lvl6pPr>
    <a:lvl7pPr marL="3129280" algn="l" defTabSz="1043305" rtl="0" eaLnBrk="1" latinLnBrk="0" hangingPunct="1">
      <a:defRPr sz="1400" kern="1200">
        <a:solidFill>
          <a:schemeClr val="tx1"/>
        </a:solidFill>
        <a:latin typeface="+mn-lt"/>
        <a:ea typeface="+mn-ea"/>
        <a:cs typeface="+mn-cs"/>
      </a:defRPr>
    </a:lvl7pPr>
    <a:lvl8pPr marL="3650615" algn="l" defTabSz="1043305" rtl="0" eaLnBrk="1" latinLnBrk="0" hangingPunct="1">
      <a:defRPr sz="1400" kern="1200">
        <a:solidFill>
          <a:schemeClr val="tx1"/>
        </a:solidFill>
        <a:latin typeface="+mn-lt"/>
        <a:ea typeface="+mn-ea"/>
        <a:cs typeface="+mn-cs"/>
      </a:defRPr>
    </a:lvl8pPr>
    <a:lvl9pPr marL="4171950" algn="l" defTabSz="104330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050" name="TextBox 5"/>
          <p:cNvSpPr txBox="1"/>
          <p:nvPr userDrawn="1"/>
        </p:nvSpPr>
        <p:spPr>
          <a:xfrm>
            <a:off x="7699375"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ONE</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2051" name="TextBox 5"/>
          <p:cNvSpPr txBox="1"/>
          <p:nvPr userDrawn="1"/>
        </p:nvSpPr>
        <p:spPr>
          <a:xfrm>
            <a:off x="9185275" y="74613"/>
            <a:ext cx="1352550" cy="323850"/>
          </a:xfrm>
          <a:prstGeom prst="rect">
            <a:avLst/>
          </a:prstGeom>
          <a:noFill/>
          <a:ln w="9525">
            <a:noFill/>
          </a:ln>
        </p:spPr>
        <p:txBody>
          <a:bodyPr>
            <a:spAutoFit/>
          </a:bodyPr>
          <a:p>
            <a:pPr lvl="0" algn="ctr" eaLnBrk="1" hangingPunct="1"/>
            <a:r>
              <a:rPr lang="zh-CN" altLang="en-US" sz="1500" b="1" dirty="0">
                <a:latin typeface="微软雅黑" panose="020B0503020204020204" pitchFamily="34" charset="-122"/>
                <a:ea typeface="微软雅黑" panose="020B0503020204020204" pitchFamily="34" charset="-122"/>
              </a:rPr>
              <a:t>现状分析</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8194675" y="369888"/>
            <a:ext cx="1009650" cy="46038"/>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55"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
        <p:nvSpPr>
          <p:cNvPr id="3074" name="TextBox 5"/>
          <p:cNvSpPr txBox="1"/>
          <p:nvPr userDrawn="1"/>
        </p:nvSpPr>
        <p:spPr>
          <a:xfrm>
            <a:off x="7605713"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TWO</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3075" name="TextBox 5"/>
          <p:cNvSpPr txBox="1"/>
          <p:nvPr userDrawn="1"/>
        </p:nvSpPr>
        <p:spPr>
          <a:xfrm>
            <a:off x="9091613" y="74613"/>
            <a:ext cx="1446212" cy="323850"/>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00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8010525" y="369888"/>
            <a:ext cx="1014413" cy="46038"/>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79"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sp>
        <p:nvSpPr>
          <p:cNvPr id="4098" name="TextBox 5"/>
          <p:cNvSpPr txBox="1"/>
          <p:nvPr userDrawn="1"/>
        </p:nvSpPr>
        <p:spPr>
          <a:xfrm>
            <a:off x="7681913"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THREE</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4099" name="TextBox 5"/>
          <p:cNvSpPr txBox="1"/>
          <p:nvPr userDrawn="1"/>
        </p:nvSpPr>
        <p:spPr>
          <a:xfrm>
            <a:off x="8132763" y="66675"/>
            <a:ext cx="2405062" cy="322263"/>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7977188" y="369888"/>
            <a:ext cx="1227138" cy="46038"/>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03"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
        <p:nvSpPr>
          <p:cNvPr id="5122"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5123" name="TextBox 5"/>
          <p:cNvSpPr txBox="1"/>
          <p:nvPr userDrawn="1"/>
        </p:nvSpPr>
        <p:spPr>
          <a:xfrm>
            <a:off x="7608888"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FOUR</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5124" name="TextBox 5"/>
          <p:cNvSpPr txBox="1"/>
          <p:nvPr userDrawn="1"/>
        </p:nvSpPr>
        <p:spPr>
          <a:xfrm>
            <a:off x="8132763" y="66675"/>
            <a:ext cx="2405062" cy="322263"/>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10" name="矩形 9"/>
          <p:cNvSpPr/>
          <p:nvPr/>
        </p:nvSpPr>
        <p:spPr>
          <a:xfrm>
            <a:off x="8204200" y="369888"/>
            <a:ext cx="2489200" cy="46038"/>
          </a:xfrm>
          <a:prstGeom prst="rect">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7939088" y="369888"/>
            <a:ext cx="1155700" cy="460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2" name="直接连接符 11"/>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lstStyle>
            <a:lvl1pPr algn="ctr" defTabSz="1043305">
              <a:defRPr sz="1400"/>
            </a:lvl1pPr>
          </a:lstStyle>
          <a:p>
            <a:pPr marL="0" marR="0" lvl="0" indent="0" algn="ctr" defTabSz="1043305"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01</a:t>
            </a:r>
            <a:endParaRPr kumimoji="0" lang="zh-CN" altLang="en-US" sz="14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534988" y="303213"/>
            <a:ext cx="9623425" cy="1260475"/>
          </a:xfrm>
          <a:prstGeom prst="rect">
            <a:avLst/>
          </a:prstGeom>
          <a:noFill/>
          <a:ln w="9525">
            <a:noFill/>
          </a:ln>
        </p:spPr>
        <p:txBody>
          <a:bodyPr lIns="104306" tIns="52153" rIns="104306" bIns="52153"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534988" y="1763713"/>
            <a:ext cx="9623425" cy="4991100"/>
          </a:xfrm>
          <a:prstGeom prst="rect">
            <a:avLst/>
          </a:prstGeom>
          <a:noFill/>
          <a:ln w="9525">
            <a:noFill/>
          </a:ln>
        </p:spPr>
        <p:txBody>
          <a:bodyPr lIns="104306" tIns="52153" rIns="104306" bIns="52153"/>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lgn="l" defTabSz="1043305" eaLnBrk="1" fontAlgn="auto" hangingPunct="1">
              <a:spcBef>
                <a:spcPts val="0"/>
              </a:spcBef>
              <a:spcAft>
                <a:spcPts val="0"/>
              </a:spcAft>
              <a:defRPr sz="1400">
                <a:solidFill>
                  <a:schemeClr val="tx1">
                    <a:tint val="75000"/>
                  </a:schemeClr>
                </a:solidFill>
                <a:latin typeface="+mn-lt"/>
                <a:ea typeface="+mn-ea"/>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lgn="ctr" defTabSz="1043305" eaLnBrk="1" fontAlgn="auto" hangingPunct="1">
              <a:spcBef>
                <a:spcPts val="0"/>
              </a:spcBef>
              <a:spcAft>
                <a:spcPts val="0"/>
              </a:spcAft>
              <a:defRPr sz="1400">
                <a:solidFill>
                  <a:schemeClr val="tx1">
                    <a:tint val="75000"/>
                  </a:schemeClr>
                </a:solidFill>
                <a:latin typeface="+mn-lt"/>
                <a:ea typeface="+mn-ea"/>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7662863" y="7008813"/>
            <a:ext cx="2495550" cy="401638"/>
          </a:xfrm>
          <a:prstGeom prst="rect">
            <a:avLst/>
          </a:prstGeom>
        </p:spPr>
        <p:txBody>
          <a:bodyPr vert="horz" wrap="square" lIns="104306" tIns="52153" rIns="104306" bIns="52153" numCol="1" anchor="ctr" anchorCtr="0" compatLnSpc="1"/>
          <a:lstStyle>
            <a:lvl1pPr algn="r">
              <a:defRPr sz="14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defTabSz="1043305" rtl="0" eaLnBrk="0" fontAlgn="base" hangingPunct="0">
        <a:spcBef>
          <a:spcPct val="0"/>
        </a:spcBef>
        <a:spcAft>
          <a:spcPct val="0"/>
        </a:spcAft>
        <a:defRPr sz="5000" kern="1200">
          <a:solidFill>
            <a:schemeClr val="tx1"/>
          </a:solidFill>
          <a:latin typeface="+mj-lt"/>
          <a:ea typeface="+mj-ea"/>
          <a:cs typeface="+mj-cs"/>
        </a:defRPr>
      </a:lvl1pPr>
      <a:lvl2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2pPr>
      <a:lvl3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3pPr>
      <a:lvl4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4pPr>
      <a:lvl5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5pPr>
      <a:lvl6pPr marL="4572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6pPr>
      <a:lvl7pPr marL="9144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7pPr>
      <a:lvl8pPr marL="13716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8pPr>
      <a:lvl9pPr marL="18288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9pPr>
    </p:titleStyle>
    <p:bodyStyle>
      <a:lvl1pPr marL="390525" indent="-390525" algn="l" defTabSz="1043305"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455" indent="-325755" algn="l" defTabSz="104330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655" indent="-260350" algn="l" defTabSz="1043305"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355" indent="-260350" algn="l" defTabSz="104330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330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29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8963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91160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43293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43305" rtl="0" eaLnBrk="1" latinLnBrk="0" hangingPunct="1">
        <a:defRPr sz="2100" kern="1200">
          <a:solidFill>
            <a:schemeClr val="tx1"/>
          </a:solidFill>
          <a:latin typeface="+mn-lt"/>
          <a:ea typeface="+mn-ea"/>
          <a:cs typeface="+mn-cs"/>
        </a:defRPr>
      </a:lvl1pPr>
      <a:lvl2pPr marL="521335" algn="l" defTabSz="1043305" rtl="0" eaLnBrk="1" latinLnBrk="0" hangingPunct="1">
        <a:defRPr sz="2100" kern="1200">
          <a:solidFill>
            <a:schemeClr val="tx1"/>
          </a:solidFill>
          <a:latin typeface="+mn-lt"/>
          <a:ea typeface="+mn-ea"/>
          <a:cs typeface="+mn-cs"/>
        </a:defRPr>
      </a:lvl2pPr>
      <a:lvl3pPr marL="1043305" algn="l" defTabSz="1043305" rtl="0" eaLnBrk="1" latinLnBrk="0" hangingPunct="1">
        <a:defRPr sz="2100" kern="1200">
          <a:solidFill>
            <a:schemeClr val="tx1"/>
          </a:solidFill>
          <a:latin typeface="+mn-lt"/>
          <a:ea typeface="+mn-ea"/>
          <a:cs typeface="+mn-cs"/>
        </a:defRPr>
      </a:lvl3pPr>
      <a:lvl4pPr marL="1564640" algn="l" defTabSz="1043305" rtl="0" eaLnBrk="1" latinLnBrk="0" hangingPunct="1">
        <a:defRPr sz="2100" kern="1200">
          <a:solidFill>
            <a:schemeClr val="tx1"/>
          </a:solidFill>
          <a:latin typeface="+mn-lt"/>
          <a:ea typeface="+mn-ea"/>
          <a:cs typeface="+mn-cs"/>
        </a:defRPr>
      </a:lvl4pPr>
      <a:lvl5pPr marL="2085975" algn="l" defTabSz="1043305" rtl="0" eaLnBrk="1" latinLnBrk="0" hangingPunct="1">
        <a:defRPr sz="2100" kern="1200">
          <a:solidFill>
            <a:schemeClr val="tx1"/>
          </a:solidFill>
          <a:latin typeface="+mn-lt"/>
          <a:ea typeface="+mn-ea"/>
          <a:cs typeface="+mn-cs"/>
        </a:defRPr>
      </a:lvl5pPr>
      <a:lvl6pPr marL="2607945" algn="l" defTabSz="1043305" rtl="0" eaLnBrk="1" latinLnBrk="0" hangingPunct="1">
        <a:defRPr sz="2100" kern="1200">
          <a:solidFill>
            <a:schemeClr val="tx1"/>
          </a:solidFill>
          <a:latin typeface="+mn-lt"/>
          <a:ea typeface="+mn-ea"/>
          <a:cs typeface="+mn-cs"/>
        </a:defRPr>
      </a:lvl6pPr>
      <a:lvl7pPr marL="3129280" algn="l" defTabSz="1043305" rtl="0" eaLnBrk="1" latinLnBrk="0" hangingPunct="1">
        <a:defRPr sz="2100" kern="1200">
          <a:solidFill>
            <a:schemeClr val="tx1"/>
          </a:solidFill>
          <a:latin typeface="+mn-lt"/>
          <a:ea typeface="+mn-ea"/>
          <a:cs typeface="+mn-cs"/>
        </a:defRPr>
      </a:lvl7pPr>
      <a:lvl8pPr marL="3650615" algn="l" defTabSz="1043305" rtl="0" eaLnBrk="1" latinLnBrk="0" hangingPunct="1">
        <a:defRPr sz="2100" kern="1200">
          <a:solidFill>
            <a:schemeClr val="tx1"/>
          </a:solidFill>
          <a:latin typeface="+mn-lt"/>
          <a:ea typeface="+mn-ea"/>
          <a:cs typeface="+mn-cs"/>
        </a:defRPr>
      </a:lvl8pPr>
      <a:lvl9pPr marL="4171950" algn="l" defTabSz="104330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image" Target="../media/image1.jpeg"/><Relationship Id="rId5" Type="http://schemas.openxmlformats.org/officeDocument/2006/relationships/tags" Target="../tags/tag5.xml"/><Relationship Id="rId4" Type="http://schemas.openxmlformats.org/officeDocument/2006/relationships/tags" Target="../tags/tag4.xml"/><Relationship Id="rId32" Type="http://schemas.openxmlformats.org/officeDocument/2006/relationships/slideLayout" Target="../slideLayouts/slideLayout10.xml"/><Relationship Id="rId31" Type="http://schemas.openxmlformats.org/officeDocument/2006/relationships/tags" Target="../tags/tag28.xml"/><Relationship Id="rId30" Type="http://schemas.openxmlformats.org/officeDocument/2006/relationships/image" Target="../media/image3.png"/><Relationship Id="rId3" Type="http://schemas.openxmlformats.org/officeDocument/2006/relationships/tags" Target="../tags/tag3.xml"/><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image" Target="../media/image2.jpeg"/><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2.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1.xml"/><Relationship Id="rId7" Type="http://schemas.openxmlformats.org/officeDocument/2006/relationships/image" Target="../media/image8.png"/><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5" Type="http://schemas.openxmlformats.org/officeDocument/2006/relationships/notesSlide" Target="../notesSlides/notesSlide1.xml"/><Relationship Id="rId24" Type="http://schemas.openxmlformats.org/officeDocument/2006/relationships/slideLayout" Target="../slideLayouts/slideLayout10.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3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image" Target="../media/image13.jpeg"/><Relationship Id="rId13" Type="http://schemas.openxmlformats.org/officeDocument/2006/relationships/image" Target="../media/image12.jpeg"/><Relationship Id="rId12" Type="http://schemas.openxmlformats.org/officeDocument/2006/relationships/image" Target="../media/image11.jpeg"/><Relationship Id="rId11" Type="http://schemas.openxmlformats.org/officeDocument/2006/relationships/tags" Target="../tags/tag32.xml"/><Relationship Id="rId10" Type="http://schemas.openxmlformats.org/officeDocument/2006/relationships/image" Target="../media/image10.png"/><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7" Type="http://schemas.openxmlformats.org/officeDocument/2006/relationships/slideLayout" Target="../slideLayouts/slideLayout10.xml"/><Relationship Id="rId36" Type="http://schemas.openxmlformats.org/officeDocument/2006/relationships/tags" Target="../tags/tag67.xml"/><Relationship Id="rId35" Type="http://schemas.openxmlformats.org/officeDocument/2006/relationships/tags" Target="../tags/tag66.xml"/><Relationship Id="rId34" Type="http://schemas.openxmlformats.org/officeDocument/2006/relationships/tags" Target="../tags/tag65.xml"/><Relationship Id="rId33" Type="http://schemas.openxmlformats.org/officeDocument/2006/relationships/tags" Target="../tags/tag64.xml"/><Relationship Id="rId32" Type="http://schemas.openxmlformats.org/officeDocument/2006/relationships/tags" Target="../tags/tag63.xml"/><Relationship Id="rId31" Type="http://schemas.openxmlformats.org/officeDocument/2006/relationships/image" Target="../media/image22.png"/><Relationship Id="rId30" Type="http://schemas.openxmlformats.org/officeDocument/2006/relationships/tags" Target="../tags/tag62.xml"/><Relationship Id="rId3" Type="http://schemas.openxmlformats.org/officeDocument/2006/relationships/tags" Target="../tags/tag43.xml"/><Relationship Id="rId29" Type="http://schemas.openxmlformats.org/officeDocument/2006/relationships/tags" Target="../tags/tag61.xml"/><Relationship Id="rId28" Type="http://schemas.openxmlformats.org/officeDocument/2006/relationships/image" Target="../media/image21.jpeg"/><Relationship Id="rId27" Type="http://schemas.openxmlformats.org/officeDocument/2006/relationships/tags" Target="../tags/tag60.xml"/><Relationship Id="rId26" Type="http://schemas.openxmlformats.org/officeDocument/2006/relationships/tags" Target="../tags/tag59.xml"/><Relationship Id="rId25" Type="http://schemas.openxmlformats.org/officeDocument/2006/relationships/tags" Target="../tags/tag58.xml"/><Relationship Id="rId24" Type="http://schemas.openxmlformats.org/officeDocument/2006/relationships/tags" Target="../tags/tag57.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image" Target="../media/image13.jpeg"/><Relationship Id="rId19" Type="http://schemas.openxmlformats.org/officeDocument/2006/relationships/image" Target="../media/image20.jpeg"/><Relationship Id="rId18" Type="http://schemas.openxmlformats.org/officeDocument/2006/relationships/tags" Target="../tags/tag52.xml"/><Relationship Id="rId17" Type="http://schemas.openxmlformats.org/officeDocument/2006/relationships/image" Target="../media/image19.jpeg"/><Relationship Id="rId16" Type="http://schemas.openxmlformats.org/officeDocument/2006/relationships/tags" Target="../tags/tag51.xml"/><Relationship Id="rId15" Type="http://schemas.openxmlformats.org/officeDocument/2006/relationships/image" Target="../media/image18.jpeg"/><Relationship Id="rId14" Type="http://schemas.openxmlformats.org/officeDocument/2006/relationships/tags" Target="../tags/tag50.xml"/><Relationship Id="rId13" Type="http://schemas.openxmlformats.org/officeDocument/2006/relationships/image" Target="../media/image17.jpeg"/><Relationship Id="rId12" Type="http://schemas.openxmlformats.org/officeDocument/2006/relationships/image" Target="../media/image16.png"/><Relationship Id="rId11" Type="http://schemas.openxmlformats.org/officeDocument/2006/relationships/image" Target="../media/image15.png"/><Relationship Id="rId10" Type="http://schemas.openxmlformats.org/officeDocument/2006/relationships/image" Target="../media/image14.jpeg"/><Relationship Id="rId1"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 name="表格 92"/>
          <p:cNvGraphicFramePr>
            <a:graphicFrameLocks noGrp="1"/>
          </p:cNvGraphicFramePr>
          <p:nvPr>
            <p:custDataLst>
              <p:tags r:id="rId1"/>
            </p:custDataLst>
          </p:nvPr>
        </p:nvGraphicFramePr>
        <p:xfrm>
          <a:off x="686118" y="3175"/>
          <a:ext cx="9342120" cy="7521575"/>
        </p:xfrm>
        <a:graphic>
          <a:graphicData uri="http://schemas.openxmlformats.org/drawingml/2006/table">
            <a:tbl>
              <a:tblPr>
                <a:tableStyleId>{5C22544A-7EE6-4342-B048-85BDC9FD1C3A}</a:tableStyleId>
              </a:tblPr>
              <a:tblGrid>
                <a:gridCol w="3823335"/>
                <a:gridCol w="1008352"/>
                <a:gridCol w="4510405"/>
              </a:tblGrid>
              <a:tr h="825500">
                <a:tc gridSpan="3">
                  <a:txBody>
                    <a:bodyPr/>
                    <a:p>
                      <a:pPr algn="ctr" fontAlgn="ctr"/>
                      <a:r>
                        <a:rPr lang="zh-CN" altLang="en-US" sz="2000" b="1" u="none" strike="noStrike" dirty="0">
                          <a:solidFill>
                            <a:schemeClr val="bg1"/>
                          </a:solidFill>
                          <a:effectLst/>
                          <a:latin typeface="黑体" panose="02010609060101010101" pitchFamily="49" charset="-122"/>
                          <a:ea typeface="黑体" panose="02010609060101010101" pitchFamily="49" charset="-122"/>
                        </a:rPr>
                        <a:t>广州市白云区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雅图居小区</a:t>
                      </a:r>
                      <a:r>
                        <a:rPr lang="zh-CN" altLang="en-US" sz="2000" b="1" u="none" strike="noStrike" dirty="0">
                          <a:solidFill>
                            <a:schemeClr val="bg1"/>
                          </a:solidFill>
                          <a:effectLst/>
                          <a:latin typeface="黑体" panose="02010609060101010101" pitchFamily="49" charset="-122"/>
                          <a:ea typeface="黑体" panose="02010609060101010101" pitchFamily="49" charset="-122"/>
                        </a:rPr>
                        <a:t>成片连片加装电梯设计方案</a:t>
                      </a:r>
                      <a:r>
                        <a:rPr lang="zh-CN" altLang="en-US" sz="2000" b="1" u="none" strike="noStrike" dirty="0">
                          <a:solidFill>
                            <a:schemeClr val="bg1"/>
                          </a:solidFill>
                          <a:effectLst/>
                          <a:latin typeface="黑体" panose="02010609060101010101" pitchFamily="49" charset="-122"/>
                          <a:ea typeface="黑体" panose="02010609060101010101" pitchFamily="49" charset="-122"/>
                        </a:rPr>
                        <a:t>公布</a:t>
                      </a:r>
                      <a:endParaRPr lang="zh-CN" altLang="en-US" sz="2000" b="1" u="none" strike="noStrike" dirty="0">
                        <a:solidFill>
                          <a:schemeClr val="bg1"/>
                        </a:solidFill>
                        <a:effectLst/>
                        <a:latin typeface="黑体" panose="02010609060101010101" pitchFamily="49" charset="-122"/>
                        <a:ea typeface="黑体" panose="02010609060101010101" pitchFamily="49"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r>
              <a:tr h="5328057">
                <a:tc rowSpan="2">
                  <a:txBody>
                    <a:bodyPr/>
                    <a:p>
                      <a:pPr algn="ctr" fontAlgn="ctr"/>
                      <a:r>
                        <a:rPr lang="zh-CN" altLang="en-US" sz="700" u="none" strike="noStrike" dirty="0">
                          <a:effectLst/>
                          <a:latin typeface="微软雅黑" panose="020B0503020204020204" pitchFamily="34" charset="-122"/>
                          <a:ea typeface="微软雅黑" panose="020B0503020204020204" pitchFamily="34" charset="-122"/>
                        </a:rPr>
                        <a:t>　</a:t>
                      </a: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700" u="none" strike="noStrike" dirty="0">
                          <a:effectLst/>
                          <a:latin typeface="微软雅黑" panose="020B0503020204020204" pitchFamily="34" charset="-122"/>
                          <a:ea typeface="微软雅黑" panose="020B0503020204020204" pitchFamily="34" charset="-122"/>
                        </a:rPr>
                        <a:t>　</a:t>
                      </a: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DA"/>
                    </a:solidFill>
                  </a:tcPr>
                </a:tc>
                <a:tc gridSpan="2">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68015">
                <a:tc vMerge="1">
                  <a:tcPr/>
                </a:tc>
                <a:tc>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21" name="矩形 220"/>
          <p:cNvSpPr/>
          <p:nvPr/>
        </p:nvSpPr>
        <p:spPr bwMode="auto">
          <a:xfrm>
            <a:off x="5645468" y="6664643"/>
            <a:ext cx="504825" cy="219075"/>
          </a:xfrm>
          <a:prstGeom prst="rect">
            <a:avLst/>
          </a:prstGeom>
          <a:solidFill>
            <a:schemeClr val="accent6">
              <a:alpha val="2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29" name="TextBox 31"/>
          <p:cNvSpPr txBox="1"/>
          <p:nvPr/>
        </p:nvSpPr>
        <p:spPr>
          <a:xfrm>
            <a:off x="4759643" y="6140450"/>
            <a:ext cx="606425" cy="1308100"/>
          </a:xfrm>
          <a:prstGeom prst="rect">
            <a:avLst/>
          </a:prstGeom>
          <a:noFill/>
          <a:ln w="9525">
            <a:noFill/>
          </a:ln>
        </p:spPr>
        <p:txBody>
          <a:bodyPr>
            <a:spAutoFit/>
          </a:bodyPr>
          <a:p>
            <a:pPr algn="just" eaLnBrk="1" hangingPunct="1">
              <a:lnSpc>
                <a:spcPct val="150000"/>
              </a:lnSpc>
            </a:pPr>
            <a:r>
              <a:rPr lang="zh-CN" altLang="en-US" sz="2800" dirty="0">
                <a:latin typeface="黑体" panose="02010609060101010101" pitchFamily="49" charset="-122"/>
                <a:ea typeface="黑体" panose="02010609060101010101" pitchFamily="49" charset="-122"/>
              </a:rPr>
              <a:t>图</a:t>
            </a:r>
            <a:endParaRPr lang="en-US" altLang="zh-CN" sz="2800" dirty="0">
              <a:latin typeface="黑体" panose="02010609060101010101" pitchFamily="49" charset="-122"/>
              <a:ea typeface="黑体" panose="02010609060101010101" pitchFamily="49" charset="-122"/>
            </a:endParaRPr>
          </a:p>
          <a:p>
            <a:pPr algn="just" eaLnBrk="1" hangingPunct="1">
              <a:lnSpc>
                <a:spcPct val="150000"/>
              </a:lnSpc>
            </a:pPr>
            <a:r>
              <a:rPr lang="zh-CN" altLang="en-US" sz="2800" dirty="0">
                <a:latin typeface="黑体" panose="02010609060101010101" pitchFamily="49" charset="-122"/>
                <a:ea typeface="黑体" panose="02010609060101010101" pitchFamily="49" charset="-122"/>
              </a:rPr>
              <a:t>例</a:t>
            </a:r>
            <a:endParaRPr lang="en-US" altLang="zh-CN" sz="2800" dirty="0">
              <a:latin typeface="黑体" panose="02010609060101010101" pitchFamily="49" charset="-122"/>
              <a:ea typeface="黑体" panose="02010609060101010101" pitchFamily="49" charset="-122"/>
            </a:endParaRPr>
          </a:p>
        </p:txBody>
      </p:sp>
      <p:sp>
        <p:nvSpPr>
          <p:cNvPr id="230" name="矩形 229"/>
          <p:cNvSpPr/>
          <p:nvPr/>
        </p:nvSpPr>
        <p:spPr bwMode="auto">
          <a:xfrm>
            <a:off x="5653405" y="6264275"/>
            <a:ext cx="496888" cy="217488"/>
          </a:xfrm>
          <a:prstGeom prst="rect">
            <a:avLst/>
          </a:prstGeom>
          <a:solidFill>
            <a:srgbClr val="7030A0">
              <a:alpha val="24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34" name="TextBox 31"/>
          <p:cNvSpPr txBox="1"/>
          <p:nvPr/>
        </p:nvSpPr>
        <p:spPr>
          <a:xfrm>
            <a:off x="6202680" y="6591935"/>
            <a:ext cx="1311275" cy="368300"/>
          </a:xfrm>
          <a:prstGeom prst="rect">
            <a:avLst/>
          </a:prstGeom>
          <a:noFill/>
          <a:ln w="9525">
            <a:noFill/>
          </a:ln>
        </p:spPr>
        <p:txBody>
          <a:bodyPr wrap="square">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电梯类型二</a:t>
            </a:r>
            <a:endParaRPr lang="en-US" altLang="zh-CN" sz="1200" dirty="0">
              <a:latin typeface="黑体" panose="02010609060101010101" pitchFamily="49" charset="-122"/>
              <a:ea typeface="黑体" panose="02010609060101010101" pitchFamily="49" charset="-122"/>
            </a:endParaRPr>
          </a:p>
        </p:txBody>
      </p:sp>
      <p:sp>
        <p:nvSpPr>
          <p:cNvPr id="235" name="TextBox 31"/>
          <p:cNvSpPr txBox="1"/>
          <p:nvPr/>
        </p:nvSpPr>
        <p:spPr>
          <a:xfrm>
            <a:off x="6202680" y="6151563"/>
            <a:ext cx="1827213" cy="336550"/>
          </a:xfrm>
          <a:prstGeom prst="rect">
            <a:avLst/>
          </a:prstGeom>
          <a:noFill/>
          <a:ln w="9525">
            <a:noFill/>
          </a:ln>
        </p:spPr>
        <p:txBody>
          <a:bodyPr>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电梯类型一</a:t>
            </a:r>
            <a:endParaRPr lang="en-US" altLang="zh-CN" sz="1200" dirty="0">
              <a:latin typeface="黑体" panose="02010609060101010101" pitchFamily="49" charset="-122"/>
              <a:ea typeface="黑体" panose="02010609060101010101" pitchFamily="49" charset="-122"/>
            </a:endParaRPr>
          </a:p>
        </p:txBody>
      </p:sp>
      <p:sp>
        <p:nvSpPr>
          <p:cNvPr id="73" name="矩形 72"/>
          <p:cNvSpPr/>
          <p:nvPr/>
        </p:nvSpPr>
        <p:spPr bwMode="auto">
          <a:xfrm>
            <a:off x="5634673" y="7092633"/>
            <a:ext cx="504825" cy="219075"/>
          </a:xfrm>
          <a:prstGeom prst="rect">
            <a:avLst/>
          </a:prstGeom>
          <a:solidFill>
            <a:schemeClr val="accent1">
              <a:alpha val="20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74" name="TextBox 31"/>
          <p:cNvSpPr txBox="1"/>
          <p:nvPr/>
        </p:nvSpPr>
        <p:spPr>
          <a:xfrm>
            <a:off x="6191885" y="7019925"/>
            <a:ext cx="1311275" cy="368300"/>
          </a:xfrm>
          <a:prstGeom prst="rect">
            <a:avLst/>
          </a:prstGeom>
          <a:noFill/>
          <a:ln w="9525">
            <a:noFill/>
          </a:ln>
        </p:spPr>
        <p:txBody>
          <a:bodyPr wrap="square">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a:t>
            </a:r>
            <a:r>
              <a:rPr lang="zh-CN" altLang="en-US" sz="1200" dirty="0">
                <a:latin typeface="黑体" panose="02010609060101010101" pitchFamily="49" charset="-122"/>
                <a:ea typeface="黑体" panose="02010609060101010101" pitchFamily="49" charset="-122"/>
              </a:rPr>
              <a:t>三</a:t>
            </a:r>
            <a:endParaRPr lang="zh-CN" altLang="en-US" sz="1200" dirty="0">
              <a:latin typeface="黑体" panose="02010609060101010101" pitchFamily="49" charset="-122"/>
              <a:ea typeface="黑体" panose="02010609060101010101" pitchFamily="49" charset="-122"/>
            </a:endParaRPr>
          </a:p>
        </p:txBody>
      </p:sp>
      <p:sp>
        <p:nvSpPr>
          <p:cNvPr id="10" name="矩形 9"/>
          <p:cNvSpPr/>
          <p:nvPr>
            <p:custDataLst>
              <p:tags r:id="rId2"/>
            </p:custDataLst>
          </p:nvPr>
        </p:nvSpPr>
        <p:spPr bwMode="auto">
          <a:xfrm>
            <a:off x="7322185" y="6696710"/>
            <a:ext cx="487680" cy="187325"/>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2" name="文本框 11"/>
          <p:cNvSpPr txBox="1"/>
          <p:nvPr>
            <p:custDataLst>
              <p:tags r:id="rId3"/>
            </p:custDataLst>
          </p:nvPr>
        </p:nvSpPr>
        <p:spPr>
          <a:xfrm>
            <a:off x="7968615" y="6595110"/>
            <a:ext cx="2059305" cy="349250"/>
          </a:xfrm>
          <a:prstGeom prst="rect">
            <a:avLst/>
          </a:prstGeom>
          <a:noFill/>
        </p:spPr>
        <p:txBody>
          <a:bodyPr wrap="square" rtlCol="0">
            <a:noAutofit/>
          </a:bodyPr>
          <a:p>
            <a:r>
              <a:rPr lang="zh-CN" altLang="en-US" sz="10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规划用地范围（</a:t>
            </a:r>
            <a:r>
              <a:rPr lang="en-US" altLang="zh-CN" sz="10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1</a:t>
            </a:r>
            <a:r>
              <a:rPr lang="zh-CN" altLang="en-US" sz="10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层为商业</a:t>
            </a:r>
            <a:r>
              <a:rPr lang="zh-CN" altLang="en-US" sz="10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裙房，</a:t>
            </a:r>
            <a:r>
              <a:rPr lang="en-US" altLang="zh-CN" sz="10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2-9</a:t>
            </a:r>
            <a:r>
              <a:rPr lang="zh-CN" altLang="en-US" sz="10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层为住宅）</a:t>
            </a:r>
            <a:endParaRPr lang="zh-CN" altLang="en-US" sz="10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endParaRPr>
          </a:p>
        </p:txBody>
      </p:sp>
      <p:grpSp>
        <p:nvGrpSpPr>
          <p:cNvPr id="55" name="组合 54"/>
          <p:cNvGrpSpPr/>
          <p:nvPr/>
        </p:nvGrpSpPr>
        <p:grpSpPr>
          <a:xfrm>
            <a:off x="7413625" y="7249795"/>
            <a:ext cx="1677670" cy="260350"/>
            <a:chOff x="11675" y="10965"/>
            <a:chExt cx="2642" cy="410"/>
          </a:xfrm>
        </p:grpSpPr>
        <p:sp>
          <p:nvSpPr>
            <p:cNvPr id="14" name="矩形 13"/>
            <p:cNvSpPr/>
            <p:nvPr>
              <p:custDataLst>
                <p:tags r:id="rId4"/>
              </p:custDataLst>
            </p:nvPr>
          </p:nvSpPr>
          <p:spPr bwMode="auto">
            <a:xfrm>
              <a:off x="11675" y="11008"/>
              <a:ext cx="336" cy="249"/>
            </a:xfrm>
            <a:prstGeom prst="rect">
              <a:avLst/>
            </a:prstGeom>
            <a:solidFill>
              <a:srgbClr val="00B0F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16" name="文本框 15"/>
            <p:cNvSpPr txBox="1"/>
            <p:nvPr>
              <p:custDataLst>
                <p:tags r:id="rId5"/>
              </p:custDataLst>
            </p:nvPr>
          </p:nvSpPr>
          <p:spPr>
            <a:xfrm>
              <a:off x="12549" y="10965"/>
              <a:ext cx="1769" cy="410"/>
            </a:xfrm>
            <a:prstGeom prst="rect">
              <a:avLst/>
            </a:prstGeom>
            <a:noFill/>
          </p:spPr>
          <p:txBody>
            <a:bodyPr wrap="square" rtlCol="0">
              <a:noAutofit/>
            </a:bodyPr>
            <a:p>
              <a:r>
                <a:rPr lang="zh-CN" altLang="en-US" sz="1000" dirty="0">
                  <a:latin typeface="微软雅黑" panose="020B0503020204020204" pitchFamily="34" charset="-122"/>
                  <a:ea typeface="微软雅黑" panose="020B0503020204020204" pitchFamily="34" charset="-122"/>
                  <a:sym typeface="+mn-ea"/>
                </a:rPr>
                <a:t>半开敞式连廊</a:t>
              </a:r>
              <a:endParaRPr lang="zh-CN" altLang="en-US" sz="1000" dirty="0">
                <a:solidFill>
                  <a:schemeClr val="tx1"/>
                </a:solidFill>
                <a:latin typeface="微软雅黑" panose="020B0503020204020204" pitchFamily="34" charset="-122"/>
                <a:ea typeface="微软雅黑" panose="020B0503020204020204" pitchFamily="34" charset="-122"/>
                <a:cs typeface="楷体" panose="02010609060101010101" pitchFamily="49" charset="-122"/>
                <a:sym typeface="+mn-ea"/>
              </a:endParaRPr>
            </a:p>
          </p:txBody>
        </p:sp>
      </p:grpSp>
      <p:sp>
        <p:nvSpPr>
          <p:cNvPr id="64" name="矩形 63"/>
          <p:cNvSpPr/>
          <p:nvPr/>
        </p:nvSpPr>
        <p:spPr bwMode="auto">
          <a:xfrm>
            <a:off x="7317740" y="6264275"/>
            <a:ext cx="496888" cy="217488"/>
          </a:xfrm>
          <a:prstGeom prst="rect">
            <a:avLst/>
          </a:prstGeom>
          <a:solidFill>
            <a:srgbClr val="FE00FD">
              <a:alpha val="20000"/>
            </a:srgbClr>
          </a:solidFill>
          <a:ln w="2540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66" name="TextBox 31"/>
          <p:cNvSpPr txBox="1"/>
          <p:nvPr/>
        </p:nvSpPr>
        <p:spPr>
          <a:xfrm>
            <a:off x="7867015" y="6151563"/>
            <a:ext cx="1827213" cy="368300"/>
          </a:xfrm>
          <a:prstGeom prst="rect">
            <a:avLst/>
          </a:prstGeom>
          <a:noFill/>
          <a:ln w="9525">
            <a:noFill/>
          </a:ln>
        </p:spPr>
        <p:txBody>
          <a:bodyPr>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电梯类型</a:t>
            </a:r>
            <a:r>
              <a:rPr lang="zh-CN" altLang="en-US" sz="1200" dirty="0">
                <a:latin typeface="黑体" panose="02010609060101010101" pitchFamily="49" charset="-122"/>
                <a:ea typeface="黑体" panose="02010609060101010101" pitchFamily="49" charset="-122"/>
              </a:rPr>
              <a:t>四</a:t>
            </a:r>
            <a:endParaRPr lang="zh-CN" altLang="en-US" sz="1200" dirty="0">
              <a:latin typeface="黑体" panose="02010609060101010101" pitchFamily="49" charset="-122"/>
              <a:ea typeface="黑体" panose="02010609060101010101" pitchFamily="49" charset="-122"/>
            </a:endParaRPr>
          </a:p>
        </p:txBody>
      </p:sp>
      <p:pic>
        <p:nvPicPr>
          <p:cNvPr id="4" name="图片 3" descr="总图"/>
          <p:cNvPicPr>
            <a:picLocks noChangeAspect="1"/>
          </p:cNvPicPr>
          <p:nvPr/>
        </p:nvPicPr>
        <p:blipFill>
          <a:blip r:embed="rId6"/>
          <a:stretch>
            <a:fillRect/>
          </a:stretch>
        </p:blipFill>
        <p:spPr>
          <a:xfrm>
            <a:off x="4554855" y="1108075"/>
            <a:ext cx="5392420" cy="4835525"/>
          </a:xfrm>
          <a:prstGeom prst="rect">
            <a:avLst/>
          </a:prstGeom>
        </p:spPr>
      </p:pic>
      <p:sp>
        <p:nvSpPr>
          <p:cNvPr id="5" name="任意多边形 4"/>
          <p:cNvSpPr/>
          <p:nvPr/>
        </p:nvSpPr>
        <p:spPr>
          <a:xfrm>
            <a:off x="5648960" y="1852295"/>
            <a:ext cx="3862705" cy="3965575"/>
          </a:xfrm>
          <a:custGeom>
            <a:avLst/>
            <a:gdLst>
              <a:gd name="connisteX0" fmla="*/ 220980 w 3741420"/>
              <a:gd name="connsiteY0" fmla="*/ 693420 h 3840480"/>
              <a:gd name="connisteX1" fmla="*/ 2811780 w 3741420"/>
              <a:gd name="connsiteY1" fmla="*/ 0 h 3840480"/>
              <a:gd name="connisteX2" fmla="*/ 3002280 w 3741420"/>
              <a:gd name="connsiteY2" fmla="*/ 137160 h 3840480"/>
              <a:gd name="connisteX3" fmla="*/ 3741420 w 3741420"/>
              <a:gd name="connsiteY3" fmla="*/ 2971800 h 3840480"/>
              <a:gd name="connisteX4" fmla="*/ 685800 w 3741420"/>
              <a:gd name="connsiteY4" fmla="*/ 3840480 h 3840480"/>
              <a:gd name="connisteX5" fmla="*/ 129540 w 3741420"/>
              <a:gd name="connsiteY5" fmla="*/ 1463040 h 3840480"/>
              <a:gd name="connisteX6" fmla="*/ 160020 w 3741420"/>
              <a:gd name="connsiteY6" fmla="*/ 1447800 h 3840480"/>
              <a:gd name="connisteX7" fmla="*/ 0 w 3741420"/>
              <a:gd name="connsiteY7" fmla="*/ 746760 h 3840480"/>
              <a:gd name="connisteX8" fmla="*/ 220980 w 3741420"/>
              <a:gd name="connsiteY8" fmla="*/ 693420 h 38404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3741420" h="3840480">
                <a:moveTo>
                  <a:pt x="220980" y="693420"/>
                </a:moveTo>
                <a:lnTo>
                  <a:pt x="2811780" y="0"/>
                </a:lnTo>
                <a:lnTo>
                  <a:pt x="3002280" y="137160"/>
                </a:lnTo>
                <a:lnTo>
                  <a:pt x="3741420" y="2971800"/>
                </a:lnTo>
                <a:lnTo>
                  <a:pt x="685800" y="3840480"/>
                </a:lnTo>
                <a:lnTo>
                  <a:pt x="129540" y="1463040"/>
                </a:lnTo>
                <a:lnTo>
                  <a:pt x="160020" y="1447800"/>
                </a:lnTo>
                <a:lnTo>
                  <a:pt x="0" y="746760"/>
                </a:lnTo>
                <a:lnTo>
                  <a:pt x="220980" y="693420"/>
                </a:lnTo>
                <a:close/>
              </a:path>
            </a:pathLst>
          </a:cu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nvGrpSpPr>
          <p:cNvPr id="62" name="组合 61"/>
          <p:cNvGrpSpPr/>
          <p:nvPr/>
        </p:nvGrpSpPr>
        <p:grpSpPr>
          <a:xfrm rot="0">
            <a:off x="5879465" y="2722880"/>
            <a:ext cx="2659380" cy="1664970"/>
            <a:chOff x="2729" y="4220"/>
            <a:chExt cx="3953" cy="2475"/>
          </a:xfrm>
        </p:grpSpPr>
        <p:sp>
          <p:nvSpPr>
            <p:cNvPr id="44" name="矩形 43"/>
            <p:cNvSpPr/>
            <p:nvPr>
              <p:custDataLst>
                <p:tags r:id="rId7"/>
              </p:custDataLst>
            </p:nvPr>
          </p:nvSpPr>
          <p:spPr bwMode="auto">
            <a:xfrm rot="20760000">
              <a:off x="2729" y="5541"/>
              <a:ext cx="394" cy="357"/>
            </a:xfrm>
            <a:prstGeom prst="rect">
              <a:avLst/>
            </a:prstGeom>
            <a:solidFill>
              <a:srgbClr val="7030A0">
                <a:alpha val="32000"/>
              </a:srgbClr>
            </a:solidFill>
            <a:ln w="254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5" name="矩形 44"/>
            <p:cNvSpPr/>
            <p:nvPr>
              <p:custDataLst>
                <p:tags r:id="rId8"/>
              </p:custDataLst>
            </p:nvPr>
          </p:nvSpPr>
          <p:spPr bwMode="auto">
            <a:xfrm rot="4500000">
              <a:off x="3670" y="4921"/>
              <a:ext cx="482" cy="277"/>
            </a:xfrm>
            <a:prstGeom prst="rect">
              <a:avLst/>
            </a:prstGeom>
            <a:solidFill>
              <a:schemeClr val="accent6">
                <a:alpha val="2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6" name="矩形 45"/>
            <p:cNvSpPr/>
            <p:nvPr>
              <p:custDataLst>
                <p:tags r:id="rId9"/>
              </p:custDataLst>
            </p:nvPr>
          </p:nvSpPr>
          <p:spPr bwMode="auto">
            <a:xfrm rot="4500000">
              <a:off x="4040" y="6277"/>
              <a:ext cx="501" cy="335"/>
            </a:xfrm>
            <a:prstGeom prst="rect">
              <a:avLst/>
            </a:prstGeom>
            <a:solidFill>
              <a:schemeClr val="accent6">
                <a:alpha val="2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7" name="矩形 46"/>
            <p:cNvSpPr/>
            <p:nvPr>
              <p:custDataLst>
                <p:tags r:id="rId10"/>
              </p:custDataLst>
            </p:nvPr>
          </p:nvSpPr>
          <p:spPr bwMode="auto">
            <a:xfrm rot="4500000">
              <a:off x="6282" y="4976"/>
              <a:ext cx="307" cy="493"/>
            </a:xfrm>
            <a:prstGeom prst="rect">
              <a:avLst/>
            </a:prstGeom>
            <a:solidFill>
              <a:srgbClr val="FE00FD">
                <a:alpha val="20000"/>
              </a:srgbClr>
            </a:solidFill>
            <a:ln w="2540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9" name="矩形 48"/>
            <p:cNvSpPr/>
            <p:nvPr>
              <p:custDataLst>
                <p:tags r:id="rId11"/>
              </p:custDataLst>
            </p:nvPr>
          </p:nvSpPr>
          <p:spPr bwMode="auto">
            <a:xfrm rot="20760000">
              <a:off x="5020" y="4220"/>
              <a:ext cx="335" cy="263"/>
            </a:xfrm>
            <a:prstGeom prst="rect">
              <a:avLst/>
            </a:prstGeom>
            <a:solidFill>
              <a:schemeClr val="accent1">
                <a:alpha val="20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50" name="矩形 49"/>
            <p:cNvSpPr/>
            <p:nvPr>
              <p:custDataLst>
                <p:tags r:id="rId12"/>
              </p:custDataLst>
            </p:nvPr>
          </p:nvSpPr>
          <p:spPr bwMode="auto">
            <a:xfrm rot="20760000">
              <a:off x="5575" y="6178"/>
              <a:ext cx="318" cy="313"/>
            </a:xfrm>
            <a:prstGeom prst="rect">
              <a:avLst/>
            </a:prstGeom>
            <a:solidFill>
              <a:schemeClr val="accent1">
                <a:alpha val="20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grpSp>
        <p:nvGrpSpPr>
          <p:cNvPr id="59" name="组合 58"/>
          <p:cNvGrpSpPr/>
          <p:nvPr/>
        </p:nvGrpSpPr>
        <p:grpSpPr>
          <a:xfrm rot="0">
            <a:off x="6187440" y="2585085"/>
            <a:ext cx="2011045" cy="2046605"/>
            <a:chOff x="3090" y="4072"/>
            <a:chExt cx="3067" cy="3121"/>
          </a:xfrm>
        </p:grpSpPr>
        <p:sp>
          <p:nvSpPr>
            <p:cNvPr id="51" name="文本框 50"/>
            <p:cNvSpPr txBox="1"/>
            <p:nvPr>
              <p:custDataLst>
                <p:tags r:id="rId13"/>
              </p:custDataLst>
            </p:nvPr>
          </p:nvSpPr>
          <p:spPr>
            <a:xfrm>
              <a:off x="5180" y="6524"/>
              <a:ext cx="781" cy="335"/>
            </a:xfrm>
            <a:prstGeom prst="rect">
              <a:avLst/>
            </a:prstGeom>
            <a:noFill/>
          </p:spPr>
          <p:txBody>
            <a:bodyPr wrap="square" rtlCol="0">
              <a:noAutofit/>
            </a:bodyPr>
            <a:p>
              <a:r>
                <a:rPr lang="en-US" altLang="zh-CN" sz="900">
                  <a:latin typeface="等线" panose="02010600030101010101" pitchFamily="2" charset="-122"/>
                  <a:ea typeface="等线" panose="02010600030101010101" pitchFamily="2" charset="-122"/>
                </a:rPr>
                <a:t>85</a:t>
              </a:r>
              <a:r>
                <a:rPr lang="zh-CN" altLang="en-US" sz="900">
                  <a:latin typeface="等线" panose="02010600030101010101" pitchFamily="2" charset="-122"/>
                  <a:ea typeface="等线" panose="02010600030101010101" pitchFamily="2" charset="-122"/>
                </a:rPr>
                <a:t>号</a:t>
              </a:r>
              <a:endParaRPr lang="zh-CN" altLang="en-US" sz="900">
                <a:latin typeface="等线" panose="02010600030101010101" pitchFamily="2" charset="-122"/>
                <a:ea typeface="等线" panose="02010600030101010101" pitchFamily="2" charset="-122"/>
              </a:endParaRPr>
            </a:p>
            <a:p>
              <a:endParaRPr lang="en-US" altLang="zh-CN" sz="900">
                <a:latin typeface="等线" panose="02010600030101010101" pitchFamily="2" charset="-122"/>
                <a:ea typeface="等线" panose="02010600030101010101" pitchFamily="2" charset="-122"/>
              </a:endParaRPr>
            </a:p>
          </p:txBody>
        </p:sp>
        <p:sp>
          <p:nvSpPr>
            <p:cNvPr id="52" name="文本框 51"/>
            <p:cNvSpPr txBox="1"/>
            <p:nvPr>
              <p:custDataLst>
                <p:tags r:id="rId14"/>
              </p:custDataLst>
            </p:nvPr>
          </p:nvSpPr>
          <p:spPr>
            <a:xfrm>
              <a:off x="3736" y="6859"/>
              <a:ext cx="781" cy="335"/>
            </a:xfrm>
            <a:prstGeom prst="rect">
              <a:avLst/>
            </a:prstGeom>
            <a:noFill/>
          </p:spPr>
          <p:txBody>
            <a:bodyPr wrap="square" rtlCol="0">
              <a:noAutofit/>
            </a:bodyPr>
            <a:p>
              <a:r>
                <a:rPr lang="en-US" altLang="zh-CN" sz="900">
                  <a:latin typeface="等线" panose="02010600030101010101" pitchFamily="2" charset="-122"/>
                  <a:ea typeface="等线" panose="02010600030101010101" pitchFamily="2" charset="-122"/>
                </a:rPr>
                <a:t>87</a:t>
              </a:r>
              <a:r>
                <a:rPr lang="zh-CN" altLang="en-US" sz="900">
                  <a:latin typeface="等线" panose="02010600030101010101" pitchFamily="2" charset="-122"/>
                  <a:ea typeface="等线" panose="02010600030101010101" pitchFamily="2" charset="-122"/>
                </a:rPr>
                <a:t>号</a:t>
              </a:r>
              <a:endParaRPr lang="zh-CN" altLang="en-US" sz="900">
                <a:latin typeface="等线" panose="02010600030101010101" pitchFamily="2" charset="-122"/>
                <a:ea typeface="等线" panose="02010600030101010101" pitchFamily="2" charset="-122"/>
              </a:endParaRPr>
            </a:p>
            <a:p>
              <a:endParaRPr lang="en-US" altLang="zh-CN" sz="900">
                <a:latin typeface="等线" panose="02010600030101010101" pitchFamily="2" charset="-122"/>
                <a:ea typeface="等线" panose="02010600030101010101" pitchFamily="2" charset="-122"/>
              </a:endParaRPr>
            </a:p>
          </p:txBody>
        </p:sp>
        <p:sp>
          <p:nvSpPr>
            <p:cNvPr id="54" name="文本框 53"/>
            <p:cNvSpPr txBox="1"/>
            <p:nvPr>
              <p:custDataLst>
                <p:tags r:id="rId15"/>
              </p:custDataLst>
            </p:nvPr>
          </p:nvSpPr>
          <p:spPr>
            <a:xfrm>
              <a:off x="3090" y="4461"/>
              <a:ext cx="781" cy="335"/>
            </a:xfrm>
            <a:prstGeom prst="rect">
              <a:avLst/>
            </a:prstGeom>
            <a:noFill/>
          </p:spPr>
          <p:txBody>
            <a:bodyPr wrap="square" rtlCol="0">
              <a:noAutofit/>
            </a:bodyPr>
            <a:p>
              <a:r>
                <a:rPr lang="en-US" altLang="zh-CN" sz="900">
                  <a:latin typeface="等线" panose="02010600030101010101" pitchFamily="2" charset="-122"/>
                  <a:ea typeface="等线" panose="02010600030101010101" pitchFamily="2" charset="-122"/>
                </a:rPr>
                <a:t>89</a:t>
              </a:r>
              <a:r>
                <a:rPr lang="zh-CN" altLang="en-US" sz="900">
                  <a:latin typeface="等线" panose="02010600030101010101" pitchFamily="2" charset="-122"/>
                  <a:ea typeface="等线" panose="02010600030101010101" pitchFamily="2" charset="-122"/>
                </a:rPr>
                <a:t>号</a:t>
              </a:r>
              <a:endParaRPr lang="zh-CN" altLang="en-US" sz="900">
                <a:latin typeface="等线" panose="02010600030101010101" pitchFamily="2" charset="-122"/>
                <a:ea typeface="等线" panose="02010600030101010101" pitchFamily="2" charset="-122"/>
              </a:endParaRPr>
            </a:p>
            <a:p>
              <a:endParaRPr lang="en-US" altLang="zh-CN" sz="900">
                <a:latin typeface="等线" panose="02010600030101010101" pitchFamily="2" charset="-122"/>
                <a:ea typeface="等线" panose="02010600030101010101" pitchFamily="2" charset="-122"/>
              </a:endParaRPr>
            </a:p>
          </p:txBody>
        </p:sp>
        <p:sp>
          <p:nvSpPr>
            <p:cNvPr id="57" name="文本框 56"/>
            <p:cNvSpPr txBox="1"/>
            <p:nvPr>
              <p:custDataLst>
                <p:tags r:id="rId16"/>
              </p:custDataLst>
            </p:nvPr>
          </p:nvSpPr>
          <p:spPr>
            <a:xfrm>
              <a:off x="4451" y="4072"/>
              <a:ext cx="781" cy="335"/>
            </a:xfrm>
            <a:prstGeom prst="rect">
              <a:avLst/>
            </a:prstGeom>
            <a:noFill/>
          </p:spPr>
          <p:txBody>
            <a:bodyPr wrap="square" rtlCol="0">
              <a:noAutofit/>
            </a:bodyPr>
            <a:p>
              <a:r>
                <a:rPr lang="en-US" altLang="zh-CN" sz="900">
                  <a:latin typeface="等线" panose="02010600030101010101" pitchFamily="2" charset="-122"/>
                  <a:ea typeface="等线" panose="02010600030101010101" pitchFamily="2" charset="-122"/>
                </a:rPr>
                <a:t>91</a:t>
              </a:r>
              <a:r>
                <a:rPr lang="zh-CN" altLang="en-US" sz="900">
                  <a:latin typeface="等线" panose="02010600030101010101" pitchFamily="2" charset="-122"/>
                  <a:ea typeface="等线" panose="02010600030101010101" pitchFamily="2" charset="-122"/>
                </a:rPr>
                <a:t>号</a:t>
              </a:r>
              <a:endParaRPr lang="zh-CN" altLang="en-US" sz="900">
                <a:latin typeface="等线" panose="02010600030101010101" pitchFamily="2" charset="-122"/>
                <a:ea typeface="等线" panose="02010600030101010101" pitchFamily="2" charset="-122"/>
              </a:endParaRPr>
            </a:p>
            <a:p>
              <a:endParaRPr lang="en-US" altLang="zh-CN" sz="900">
                <a:latin typeface="等线" panose="02010600030101010101" pitchFamily="2" charset="-122"/>
                <a:ea typeface="等线" panose="02010600030101010101" pitchFamily="2" charset="-122"/>
              </a:endParaRPr>
            </a:p>
          </p:txBody>
        </p:sp>
        <p:sp>
          <p:nvSpPr>
            <p:cNvPr id="58" name="文本框 57"/>
            <p:cNvSpPr txBox="1"/>
            <p:nvPr>
              <p:custDataLst>
                <p:tags r:id="rId17"/>
              </p:custDataLst>
            </p:nvPr>
          </p:nvSpPr>
          <p:spPr>
            <a:xfrm>
              <a:off x="5377" y="5273"/>
              <a:ext cx="781" cy="335"/>
            </a:xfrm>
            <a:prstGeom prst="rect">
              <a:avLst/>
            </a:prstGeom>
            <a:noFill/>
          </p:spPr>
          <p:txBody>
            <a:bodyPr wrap="square" rtlCol="0">
              <a:noAutofit/>
            </a:bodyPr>
            <a:p>
              <a:r>
                <a:rPr lang="en-US" altLang="zh-CN" sz="900">
                  <a:latin typeface="等线" panose="02010600030101010101" pitchFamily="2" charset="-122"/>
                  <a:ea typeface="等线" panose="02010600030101010101" pitchFamily="2" charset="-122"/>
                </a:rPr>
                <a:t>93</a:t>
              </a:r>
              <a:r>
                <a:rPr lang="zh-CN" altLang="en-US" sz="900">
                  <a:latin typeface="等线" panose="02010600030101010101" pitchFamily="2" charset="-122"/>
                  <a:ea typeface="等线" panose="02010600030101010101" pitchFamily="2" charset="-122"/>
                </a:rPr>
                <a:t>号</a:t>
              </a:r>
              <a:endParaRPr lang="zh-CN" altLang="en-US" sz="900">
                <a:latin typeface="等线" panose="02010600030101010101" pitchFamily="2" charset="-122"/>
                <a:ea typeface="等线" panose="02010600030101010101" pitchFamily="2" charset="-122"/>
              </a:endParaRPr>
            </a:p>
            <a:p>
              <a:endParaRPr lang="en-US" altLang="zh-CN" sz="900">
                <a:latin typeface="等线" panose="02010600030101010101" pitchFamily="2" charset="-122"/>
                <a:ea typeface="等线" panose="02010600030101010101" pitchFamily="2" charset="-122"/>
              </a:endParaRPr>
            </a:p>
          </p:txBody>
        </p:sp>
      </p:grpSp>
      <p:grpSp>
        <p:nvGrpSpPr>
          <p:cNvPr id="41" name="组合 40"/>
          <p:cNvGrpSpPr/>
          <p:nvPr/>
        </p:nvGrpSpPr>
        <p:grpSpPr>
          <a:xfrm>
            <a:off x="7413625" y="6987540"/>
            <a:ext cx="1678940" cy="225425"/>
            <a:chOff x="12126" y="10750"/>
            <a:chExt cx="2644" cy="355"/>
          </a:xfrm>
        </p:grpSpPr>
        <p:grpSp>
          <p:nvGrpSpPr>
            <p:cNvPr id="2" name="组合 1"/>
            <p:cNvGrpSpPr/>
            <p:nvPr/>
          </p:nvGrpSpPr>
          <p:grpSpPr>
            <a:xfrm>
              <a:off x="12127" y="10750"/>
              <a:ext cx="2643" cy="355"/>
              <a:chOff x="11675" y="11428"/>
              <a:chExt cx="2643" cy="355"/>
            </a:xfrm>
          </p:grpSpPr>
          <p:sp>
            <p:nvSpPr>
              <p:cNvPr id="3" name="文本框 2"/>
              <p:cNvSpPr txBox="1"/>
              <p:nvPr>
                <p:custDataLst>
                  <p:tags r:id="rId18"/>
                </p:custDataLst>
              </p:nvPr>
            </p:nvSpPr>
            <p:spPr>
              <a:xfrm>
                <a:off x="12549" y="11428"/>
                <a:ext cx="1769" cy="355"/>
              </a:xfrm>
              <a:prstGeom prst="rect">
                <a:avLst/>
              </a:prstGeom>
              <a:noFill/>
            </p:spPr>
            <p:txBody>
              <a:bodyPr wrap="square" rtlCol="0">
                <a:noAutofit/>
              </a:bodyPr>
              <a:p>
                <a:r>
                  <a:rPr lang="zh-CN" altLang="en-US" sz="1000" dirty="0">
                    <a:latin typeface="微软雅黑" panose="020B0503020204020204" pitchFamily="34" charset="-122"/>
                    <a:ea typeface="微软雅黑" panose="020B0503020204020204" pitchFamily="34" charset="-122"/>
                    <a:sym typeface="+mn-ea"/>
                  </a:rPr>
                  <a:t>加装</a:t>
                </a:r>
                <a:r>
                  <a:rPr lang="zh-CN" altLang="en-US" sz="1000" dirty="0">
                    <a:latin typeface="微软雅黑" panose="020B0503020204020204" pitchFamily="34" charset="-122"/>
                    <a:ea typeface="微软雅黑" panose="020B0503020204020204" pitchFamily="34" charset="-122"/>
                    <a:sym typeface="+mn-ea"/>
                  </a:rPr>
                  <a:t>梯井</a:t>
                </a:r>
                <a:endParaRPr lang="zh-CN" altLang="en-US" sz="1000" dirty="0">
                  <a:latin typeface="微软雅黑" panose="020B0503020204020204" pitchFamily="34" charset="-122"/>
                  <a:ea typeface="微软雅黑" panose="020B0503020204020204" pitchFamily="34" charset="-122"/>
                  <a:sym typeface="+mn-ea"/>
                </a:endParaRPr>
              </a:p>
            </p:txBody>
          </p:sp>
          <p:sp>
            <p:nvSpPr>
              <p:cNvPr id="6" name="矩形 5"/>
              <p:cNvSpPr/>
              <p:nvPr>
                <p:custDataLst>
                  <p:tags r:id="rId19"/>
                </p:custDataLst>
              </p:nvPr>
            </p:nvSpPr>
            <p:spPr bwMode="auto">
              <a:xfrm>
                <a:off x="11675" y="11481"/>
                <a:ext cx="336" cy="249"/>
              </a:xfrm>
              <a:prstGeom prst="rect">
                <a:avLst/>
              </a:prstGeom>
              <a:solidFill>
                <a:srgbClr val="FF000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grpSp>
        <p:sp>
          <p:nvSpPr>
            <p:cNvPr id="20" name="任意多边形 19"/>
            <p:cNvSpPr/>
            <p:nvPr>
              <p:custDataLst>
                <p:tags r:id="rId20"/>
              </p:custDataLst>
            </p:nvPr>
          </p:nvSpPr>
          <p:spPr>
            <a:xfrm>
              <a:off x="12126" y="10809"/>
              <a:ext cx="330" cy="247"/>
            </a:xfrm>
            <a:custGeom>
              <a:avLst/>
              <a:gdLst>
                <a:gd name="connisteX0" fmla="*/ 0 w 209550"/>
                <a:gd name="connsiteY0" fmla="*/ 156845 h 156845"/>
                <a:gd name="connisteX1" fmla="*/ 209550 w 209550"/>
                <a:gd name="connsiteY1" fmla="*/ 0 h 156845"/>
              </a:gdLst>
              <a:ahLst/>
              <a:cxnLst>
                <a:cxn ang="0">
                  <a:pos x="connisteX0" y="connsiteY0"/>
                </a:cxn>
                <a:cxn ang="0">
                  <a:pos x="connisteX1" y="connsiteY1"/>
                </a:cxn>
              </a:cxnLst>
              <a:rect l="l" t="t" r="r" b="b"/>
              <a:pathLst>
                <a:path w="209550" h="156845">
                  <a:moveTo>
                    <a:pt x="0" y="156845"/>
                  </a:moveTo>
                  <a:lnTo>
                    <a:pt x="209550" y="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21" name="任意多边形 20"/>
            <p:cNvSpPr/>
            <p:nvPr>
              <p:custDataLst>
                <p:tags r:id="rId21"/>
              </p:custDataLst>
            </p:nvPr>
          </p:nvSpPr>
          <p:spPr>
            <a:xfrm>
              <a:off x="12127" y="10809"/>
              <a:ext cx="336" cy="232"/>
            </a:xfrm>
            <a:custGeom>
              <a:avLst/>
              <a:gdLst>
                <a:gd name="connisteX0" fmla="*/ 0 w 204470"/>
                <a:gd name="connsiteY0" fmla="*/ 0 h 152400"/>
                <a:gd name="connisteX1" fmla="*/ 204470 w 204470"/>
                <a:gd name="connsiteY1" fmla="*/ 152400 h 152400"/>
              </a:gdLst>
              <a:ahLst/>
              <a:cxnLst>
                <a:cxn ang="0">
                  <a:pos x="connisteX0" y="connsiteY0"/>
                </a:cxn>
                <a:cxn ang="0">
                  <a:pos x="connisteX1" y="connsiteY1"/>
                </a:cxn>
              </a:cxnLst>
              <a:rect l="l" t="t" r="r" b="b"/>
              <a:pathLst>
                <a:path w="204470" h="152400">
                  <a:moveTo>
                    <a:pt x="0" y="0"/>
                  </a:moveTo>
                  <a:lnTo>
                    <a:pt x="204470" y="15240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11" name="TextBox 31"/>
          <p:cNvSpPr txBox="1"/>
          <p:nvPr>
            <p:custDataLst>
              <p:tags r:id="rId22"/>
            </p:custDataLst>
          </p:nvPr>
        </p:nvSpPr>
        <p:spPr>
          <a:xfrm>
            <a:off x="2186940" y="988695"/>
            <a:ext cx="898525" cy="368300"/>
          </a:xfrm>
          <a:prstGeom prst="rect">
            <a:avLst/>
          </a:prstGeom>
          <a:noFill/>
          <a:ln w="9525">
            <a:noFill/>
          </a:ln>
        </p:spPr>
        <p:txBody>
          <a:bodyPr anchor="t" anchorCtr="0">
            <a:spAutoFit/>
          </a:bodyPr>
          <a:p>
            <a:pPr algn="just">
              <a:lnSpc>
                <a:spcPct val="150000"/>
              </a:lnSpc>
            </a:pPr>
            <a:r>
              <a:rPr lang="zh-CN" altLang="en-US" sz="1200" dirty="0">
                <a:latin typeface="黑体" panose="02010609060101010101" pitchFamily="49" charset="-122"/>
                <a:ea typeface="黑体" panose="02010609060101010101" pitchFamily="49" charset="-122"/>
              </a:rPr>
              <a:t>公布说明</a:t>
            </a:r>
            <a:endParaRPr lang="en-US" altLang="zh-CN" sz="1200" dirty="0">
              <a:latin typeface="黑体" panose="02010609060101010101" pitchFamily="49" charset="-122"/>
              <a:ea typeface="黑体" panose="02010609060101010101" pitchFamily="49" charset="-122"/>
            </a:endParaRPr>
          </a:p>
        </p:txBody>
      </p:sp>
      <p:sp>
        <p:nvSpPr>
          <p:cNvPr id="13" name="TextBox 31"/>
          <p:cNvSpPr txBox="1"/>
          <p:nvPr>
            <p:custDataLst>
              <p:tags r:id="rId23"/>
            </p:custDataLst>
          </p:nvPr>
        </p:nvSpPr>
        <p:spPr>
          <a:xfrm>
            <a:off x="683578" y="1325245"/>
            <a:ext cx="3762375" cy="501650"/>
          </a:xfrm>
          <a:prstGeom prst="rect">
            <a:avLst/>
          </a:prstGeom>
          <a:noFill/>
          <a:ln w="9525">
            <a:noFill/>
          </a:ln>
        </p:spPr>
        <p:txBody>
          <a:bodyPr anchor="t" anchorCtr="0">
            <a:spAutoFit/>
          </a:bodyPr>
          <a:p>
            <a:pPr algn="just">
              <a:lnSpc>
                <a:spcPts val="1600"/>
              </a:lnSpc>
            </a:pPr>
            <a:r>
              <a:rPr lang="zh-CN" altLang="zh-CN" sz="1000" dirty="0">
                <a:latin typeface="黑体" panose="02010609060101010101" pitchFamily="49" charset="-122"/>
                <a:ea typeface="黑体" panose="02010609060101010101" pitchFamily="49" charset="-122"/>
              </a:rPr>
              <a:t>发布单位：广州市白云区电梯办</a:t>
            </a:r>
            <a:r>
              <a:rPr lang="zh-CN" altLang="en-US" sz="1000" dirty="0">
                <a:latin typeface="黑体" panose="02010609060101010101" pitchFamily="49" charset="-122"/>
                <a:ea typeface="黑体" panose="02010609060101010101" pitchFamily="49" charset="-122"/>
              </a:rPr>
              <a:t> </a:t>
            </a:r>
            <a:endParaRPr lang="en-US" altLang="zh-CN" sz="1000" dirty="0">
              <a:latin typeface="黑体" panose="02010609060101010101" pitchFamily="49" charset="-122"/>
              <a:ea typeface="黑体" panose="02010609060101010101" pitchFamily="49" charset="-122"/>
            </a:endParaRPr>
          </a:p>
          <a:p>
            <a:pPr algn="just">
              <a:lnSpc>
                <a:spcPts val="1600"/>
              </a:lnSpc>
            </a:pPr>
            <a:r>
              <a:rPr lang="zh-CN" altLang="en-US" sz="1000" dirty="0">
                <a:latin typeface="黑体" panose="02010609060101010101" pitchFamily="49" charset="-122"/>
                <a:ea typeface="黑体" panose="02010609060101010101" pitchFamily="49" charset="-122"/>
              </a:rPr>
              <a:t>批准日期：</a:t>
            </a:r>
            <a:r>
              <a:rPr lang="en-US" altLang="zh-CN" sz="1000" dirty="0">
                <a:latin typeface="黑体" panose="02010609060101010101" pitchFamily="49" charset="-122"/>
                <a:ea typeface="黑体" panose="02010609060101010101" pitchFamily="49" charset="-122"/>
              </a:rPr>
              <a:t>2023</a:t>
            </a:r>
            <a:r>
              <a:rPr lang="zh-CN" altLang="en-US" sz="1000" dirty="0">
                <a:latin typeface="黑体" panose="02010609060101010101" pitchFamily="49" charset="-122"/>
                <a:ea typeface="黑体" panose="02010609060101010101" pitchFamily="49" charset="-122"/>
              </a:rPr>
              <a:t>年</a:t>
            </a:r>
            <a:r>
              <a:rPr lang="en-US" altLang="zh-CN" sz="1000" dirty="0">
                <a:latin typeface="黑体" panose="02010609060101010101" pitchFamily="49" charset="-122"/>
                <a:ea typeface="黑体" panose="02010609060101010101" pitchFamily="49" charset="-122"/>
              </a:rPr>
              <a:t>12</a:t>
            </a:r>
            <a:r>
              <a:rPr lang="zh-CN" altLang="en-US" sz="1000" dirty="0">
                <a:latin typeface="黑体" panose="02010609060101010101" pitchFamily="49" charset="-122"/>
                <a:ea typeface="黑体" panose="02010609060101010101" pitchFamily="49" charset="-122"/>
              </a:rPr>
              <a:t>月</a:t>
            </a:r>
            <a:r>
              <a:rPr lang="en-US" altLang="zh-CN" sz="1000" dirty="0">
                <a:latin typeface="黑体" panose="02010609060101010101" pitchFamily="49" charset="-122"/>
                <a:ea typeface="黑体" panose="02010609060101010101" pitchFamily="49" charset="-122"/>
              </a:rPr>
              <a:t>14</a:t>
            </a:r>
            <a:r>
              <a:rPr lang="zh-CN" altLang="en-US" sz="1000" dirty="0">
                <a:latin typeface="黑体" panose="02010609060101010101" pitchFamily="49" charset="-122"/>
                <a:ea typeface="黑体" panose="02010609060101010101" pitchFamily="49" charset="-122"/>
              </a:rPr>
              <a:t>日</a:t>
            </a:r>
            <a:endParaRPr lang="zh-CN" altLang="en-US" sz="1000" dirty="0">
              <a:latin typeface="黑体" panose="02010609060101010101" pitchFamily="49" charset="-122"/>
              <a:ea typeface="黑体" panose="02010609060101010101" pitchFamily="49" charset="-122"/>
            </a:endParaRPr>
          </a:p>
        </p:txBody>
      </p:sp>
      <p:sp>
        <p:nvSpPr>
          <p:cNvPr id="15" name="TextBox 31"/>
          <p:cNvSpPr txBox="1"/>
          <p:nvPr>
            <p:custDataLst>
              <p:tags r:id="rId24"/>
            </p:custDataLst>
          </p:nvPr>
        </p:nvSpPr>
        <p:spPr>
          <a:xfrm>
            <a:off x="683578" y="1976120"/>
            <a:ext cx="3856037" cy="1938020"/>
          </a:xfrm>
          <a:prstGeom prst="rect">
            <a:avLst/>
          </a:prstGeom>
          <a:noFill/>
          <a:ln w="9525">
            <a:noFill/>
          </a:ln>
        </p:spPr>
        <p:txBody>
          <a:bodyPr wrap="square" anchor="t" anchorCtr="0">
            <a:spAutoFit/>
          </a:bodyPr>
          <a:p>
            <a:pPr algn="just">
              <a:lnSpc>
                <a:spcPts val="1600"/>
              </a:lnSpc>
            </a:pPr>
            <a:r>
              <a:rPr lang="zh-CN" altLang="zh-CN" sz="900" dirty="0">
                <a:latin typeface="黑体" panose="02010609060101010101" pitchFamily="49" charset="-122"/>
                <a:ea typeface="黑体" panose="02010609060101010101" pitchFamily="49" charset="-122"/>
              </a:rPr>
              <a:t>一、项目名称：</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a:t>
            </a:r>
            <a:r>
              <a:rPr lang="zh-CN" altLang="zh-CN" sz="900" dirty="0">
                <a:latin typeface="黑体" panose="02010609060101010101" pitchFamily="49" charset="-122"/>
                <a:ea typeface="黑体" panose="02010609060101010101" pitchFamily="49" charset="-122"/>
                <a:sym typeface="+mn-ea"/>
              </a:rPr>
              <a:t>广州市</a:t>
            </a:r>
            <a:r>
              <a:rPr lang="zh-CN" altLang="en-US" sz="900" dirty="0">
                <a:latin typeface="黑体" panose="02010609060101010101" pitchFamily="49" charset="-122"/>
                <a:ea typeface="黑体" panose="02010609060101010101" pitchFamily="49" charset="-122"/>
                <a:sym typeface="+mn-ea"/>
              </a:rPr>
              <a:t>白云区</a:t>
            </a:r>
            <a:r>
              <a:rPr lang="zh-CN" altLang="en-US" sz="900" dirty="0">
                <a:latin typeface="黑体" panose="02010609060101010101" pitchFamily="49" charset="-122"/>
                <a:ea typeface="黑体" panose="02010609060101010101" pitchFamily="49" charset="-122"/>
                <a:sym typeface="+mn-ea"/>
              </a:rPr>
              <a:t>雅图居成片连片加装电梯设计方案</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二、建设位置：</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a:t>
            </a:r>
            <a:r>
              <a:rPr lang="en-US" altLang="zh-CN" sz="900" dirty="0">
                <a:latin typeface="黑体" panose="02010609060101010101" pitchFamily="49" charset="-122"/>
                <a:ea typeface="黑体" panose="02010609060101010101" pitchFamily="49" charset="-122"/>
              </a:rPr>
              <a:t> </a:t>
            </a:r>
            <a:r>
              <a:rPr lang="zh-CN" altLang="zh-CN" sz="900" dirty="0">
                <a:latin typeface="黑体" panose="02010609060101010101" pitchFamily="49" charset="-122"/>
                <a:ea typeface="黑体" panose="02010609060101010101" pitchFamily="49" charset="-122"/>
              </a:rPr>
              <a:t>广州市</a:t>
            </a:r>
            <a:r>
              <a:rPr lang="zh-CN" altLang="en-US" sz="900" dirty="0">
                <a:latin typeface="黑体" panose="02010609060101010101" pitchFamily="49" charset="-122"/>
                <a:ea typeface="黑体" panose="02010609060101010101" pitchFamily="49" charset="-122"/>
                <a:sym typeface="+mn-ea"/>
              </a:rPr>
              <a:t>白云区雅图居</a:t>
            </a:r>
            <a:endParaRPr lang="zh-CN" altLang="en-US" sz="900" dirty="0">
              <a:latin typeface="黑体" panose="02010609060101010101" pitchFamily="49" charset="-122"/>
              <a:ea typeface="黑体" panose="02010609060101010101" pitchFamily="49" charset="-122"/>
              <a:sym typeface="+mn-ea"/>
            </a:endParaRPr>
          </a:p>
          <a:p>
            <a:pPr algn="just">
              <a:lnSpc>
                <a:spcPts val="1600"/>
              </a:lnSpc>
            </a:pP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1200" dirty="0">
                <a:latin typeface="黑体" panose="02010609060101010101" pitchFamily="49" charset="-122"/>
                <a:ea typeface="黑体" panose="02010609060101010101" pitchFamily="49" charset="-122"/>
              </a:rPr>
              <a:t>   </a:t>
            </a:r>
            <a:r>
              <a:rPr altLang="zh-CN" sz="900" dirty="0">
                <a:latin typeface="黑体" panose="02010609060101010101" pitchFamily="49" charset="-122"/>
                <a:ea typeface="黑体" panose="02010609060101010101" pitchFamily="49" charset="-122"/>
              </a:rPr>
              <a:t>广州市</a:t>
            </a:r>
            <a:r>
              <a:rPr lang="zh-CN" sz="900" dirty="0">
                <a:latin typeface="黑体" panose="02010609060101010101" pitchFamily="49" charset="-122"/>
                <a:ea typeface="黑体" panose="02010609060101010101" pitchFamily="49" charset="-122"/>
              </a:rPr>
              <a:t>白云</a:t>
            </a:r>
            <a:r>
              <a:rPr altLang="zh-CN" sz="900" dirty="0">
                <a:latin typeface="黑体" panose="02010609060101010101" pitchFamily="49" charset="-122"/>
                <a:ea typeface="黑体" panose="02010609060101010101" pitchFamily="49" charset="-122"/>
              </a:rPr>
              <a:t>区既有住宅增设电梯工作领导小组办公室根据设计方案征询各职能部门的意见，综合各部门意见后，通过联审形成最终设计（推荐性）方案，该设计（推荐性）方案符合相关规定要求，增设电梯的业主经法定程序决定后，可作为街道施工信息录入的审核参考依据。</a:t>
            </a:r>
            <a:endParaRPr altLang="zh-CN" sz="900" dirty="0">
              <a:latin typeface="黑体" panose="02010609060101010101" pitchFamily="49" charset="-122"/>
              <a:ea typeface="黑体" panose="02010609060101010101" pitchFamily="49" charset="-122"/>
            </a:endParaRPr>
          </a:p>
        </p:txBody>
      </p:sp>
      <p:sp>
        <p:nvSpPr>
          <p:cNvPr id="18" name="TextBox 31"/>
          <p:cNvSpPr txBox="1"/>
          <p:nvPr>
            <p:custDataLst>
              <p:tags r:id="rId25"/>
            </p:custDataLst>
          </p:nvPr>
        </p:nvSpPr>
        <p:spPr>
          <a:xfrm>
            <a:off x="683578" y="4157345"/>
            <a:ext cx="3762375" cy="1116965"/>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广州市老旧小区住宅成片连片加装电梯开工建设信息录入表及加装电</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梯告知承诺书相关模板网址：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http://ghzyj.gz.gov.cn/sjb/zw/jzdt/bszy/content/post_8138725.html</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查询二维码：</a:t>
            </a:r>
            <a:endParaRPr lang="zh-CN" altLang="en-US" sz="900" dirty="0">
              <a:latin typeface="黑体" panose="02010609060101010101" pitchFamily="49" charset="-122"/>
              <a:ea typeface="黑体" panose="02010609060101010101" pitchFamily="49" charset="-122"/>
            </a:endParaRPr>
          </a:p>
        </p:txBody>
      </p:sp>
      <p:pic>
        <p:nvPicPr>
          <p:cNvPr id="7" name="图片 1"/>
          <p:cNvPicPr>
            <a:picLocks noChangeAspect="1"/>
          </p:cNvPicPr>
          <p:nvPr>
            <p:custDataLst>
              <p:tags r:id="rId26"/>
            </p:custDataLst>
          </p:nvPr>
        </p:nvPicPr>
        <p:blipFill>
          <a:blip r:embed="rId27"/>
          <a:stretch>
            <a:fillRect/>
          </a:stretch>
        </p:blipFill>
        <p:spPr>
          <a:xfrm>
            <a:off x="1890078" y="6665595"/>
            <a:ext cx="782637" cy="781050"/>
          </a:xfrm>
          <a:prstGeom prst="rect">
            <a:avLst/>
          </a:prstGeom>
          <a:noFill/>
          <a:ln w="9525">
            <a:noFill/>
          </a:ln>
        </p:spPr>
      </p:pic>
      <p:sp>
        <p:nvSpPr>
          <p:cNvPr id="8" name="TextBox 31"/>
          <p:cNvSpPr txBox="1"/>
          <p:nvPr>
            <p:custDataLst>
              <p:tags r:id="rId28"/>
            </p:custDataLst>
          </p:nvPr>
        </p:nvSpPr>
        <p:spPr>
          <a:xfrm>
            <a:off x="683578" y="5973445"/>
            <a:ext cx="3762375" cy="706438"/>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公布查询网址：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http://ghzyj.gz.gov.cn/zwgk/ztzl/jzdt/cplpjzdt</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公布查询二维码：</a:t>
            </a:r>
            <a:endParaRPr lang="zh-CN" altLang="en-US" sz="900" dirty="0">
              <a:latin typeface="黑体" panose="02010609060101010101" pitchFamily="49" charset="-122"/>
              <a:ea typeface="黑体" panose="02010609060101010101" pitchFamily="49" charset="-122"/>
            </a:endParaRPr>
          </a:p>
        </p:txBody>
      </p:sp>
      <p:pic>
        <p:nvPicPr>
          <p:cNvPr id="100" name="图片 99"/>
          <p:cNvPicPr/>
          <p:nvPr>
            <p:custDataLst>
              <p:tags r:id="rId29"/>
            </p:custDataLst>
          </p:nvPr>
        </p:nvPicPr>
        <p:blipFill>
          <a:blip r:embed="rId30"/>
          <a:stretch>
            <a:fillRect/>
          </a:stretch>
        </p:blipFill>
        <p:spPr>
          <a:xfrm>
            <a:off x="1890395" y="5220970"/>
            <a:ext cx="782955" cy="782955"/>
          </a:xfrm>
          <a:prstGeom prst="rect">
            <a:avLst/>
          </a:prstGeom>
          <a:noFill/>
          <a:ln w="9525">
            <a:noFill/>
          </a:ln>
        </p:spPr>
      </p:pic>
      <p:sp>
        <p:nvSpPr>
          <p:cNvPr id="140" name="文本框 139"/>
          <p:cNvSpPr txBox="1"/>
          <p:nvPr>
            <p:custDataLst>
              <p:tags r:id="rId31"/>
            </p:custDataLst>
          </p:nvPr>
        </p:nvSpPr>
        <p:spPr>
          <a:xfrm>
            <a:off x="7722870" y="5582285"/>
            <a:ext cx="2257425" cy="553085"/>
          </a:xfrm>
          <a:prstGeom prst="rect">
            <a:avLst/>
          </a:prstGeom>
          <a:noFill/>
        </p:spPr>
        <p:txBody>
          <a:bodyPr wrap="square" rtlCol="0">
            <a:spAutoFit/>
          </a:bodyPr>
          <a:p>
            <a:r>
              <a:rPr lang="zh-CN" altLang="en-US" sz="1000" dirty="0">
                <a:solidFill>
                  <a:srgbClr val="FF0000"/>
                </a:solidFill>
                <a:latin typeface="黑体" panose="02010609060101010101" pitchFamily="49" charset="-122"/>
                <a:ea typeface="黑体" panose="02010609060101010101" pitchFamily="49" charset="-122"/>
                <a:sym typeface="+mn-ea"/>
              </a:rPr>
              <a:t>注：</a:t>
            </a:r>
            <a:r>
              <a:rPr lang="zh-CN" altLang="en-US" sz="1000" dirty="0">
                <a:solidFill>
                  <a:srgbClr val="FF0000"/>
                </a:solidFill>
                <a:latin typeface="黑体" panose="02010609060101010101" pitchFamily="49" charset="-122"/>
                <a:ea typeface="黑体" panose="02010609060101010101" pitchFamily="49" charset="-122"/>
                <a:sym typeface="+mn-ea"/>
              </a:rPr>
              <a:t>如增设电梯涉及占用现状通道，需要改造现状绿化以确保消防通道满足4米以上，人行通道1.5米以上。</a:t>
            </a:r>
            <a:endParaRPr lang="zh-CN" altLang="en-US" sz="1000" dirty="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3" name="表格 52"/>
          <p:cNvGraphicFramePr>
            <a:graphicFrameLocks noGrp="1"/>
          </p:cNvGraphicFramePr>
          <p:nvPr>
            <p:custDataLst>
              <p:tags r:id="rId1"/>
            </p:custDataLst>
          </p:nvPr>
        </p:nvGraphicFramePr>
        <p:xfrm>
          <a:off x="666750" y="4175125"/>
          <a:ext cx="9342755" cy="3293110"/>
        </p:xfrm>
        <a:graphic>
          <a:graphicData uri="http://schemas.openxmlformats.org/drawingml/2006/table">
            <a:tbl>
              <a:tblPr>
                <a:tableStyleId>{5C22544A-7EE6-4342-B048-85BDC9FD1C3A}</a:tableStyleId>
              </a:tblPr>
              <a:tblGrid>
                <a:gridCol w="648084"/>
                <a:gridCol w="2088274"/>
                <a:gridCol w="1944255"/>
                <a:gridCol w="699849"/>
                <a:gridCol w="883664"/>
                <a:gridCol w="720789"/>
                <a:gridCol w="26611"/>
                <a:gridCol w="837503"/>
                <a:gridCol w="936123"/>
                <a:gridCol w="557287"/>
              </a:tblGrid>
              <a:tr h="147320">
                <a:tc rowSpan="13">
                  <a:txBody>
                    <a:bodyPr/>
                    <a:lstStyle/>
                    <a:p>
                      <a:pPr algn="ctr" fontAlgn="ctr"/>
                      <a:endParaRPr lang="zh-CN" altLang="en-US" sz="700" b="0" i="0" u="none" strike="noStrike" dirty="0">
                        <a:solidFill>
                          <a:srgbClr val="000000"/>
                        </a:solidFill>
                        <a:effectLst/>
                        <a:latin typeface="等线" panose="02010600030101010101" pitchFamily="2" charset="-122"/>
                        <a:ea typeface="等线" panose="02010600030101010101" pitchFamily="2" charset="-122"/>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电梯样式示意图</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291465">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0525">
                <a:tc vMerge="1">
                  <a:tcPr/>
                </a:tc>
                <a:tc vMerge="1">
                  <a:tcPr/>
                </a:tc>
                <a:tc vMerge="1">
                  <a:tcPr/>
                </a:tc>
                <a:tc>
                  <a:txBody>
                    <a:bodyPr/>
                    <a:lstStyle/>
                    <a:p>
                      <a:pPr algn="ctr" fontAlgn="ctr"/>
                      <a:r>
                        <a:rPr lang="en-US" altLang="zh-CN" sz="700" u="none" strike="noStrike" dirty="0">
                          <a:effectLst/>
                          <a:latin typeface="黑体" panose="02010609060101010101" pitchFamily="49" charset="-122"/>
                          <a:ea typeface="黑体" panose="02010609060101010101" pitchFamily="49" charset="-122"/>
                        </a:rPr>
                        <a:t>A</a:t>
                      </a:r>
                      <a:r>
                        <a:rPr lang="zh-CN" altLang="en-US" sz="700" u="none" strike="noStrike" dirty="0">
                          <a:effectLst/>
                          <a:latin typeface="黑体" panose="02010609060101010101" pitchFamily="49" charset="-122"/>
                          <a:ea typeface="黑体" panose="02010609060101010101" pitchFamily="49" charset="-122"/>
                        </a:rPr>
                        <a:t>≤</a:t>
                      </a:r>
                      <a:r>
                        <a:rPr lang="en-US" altLang="zh-CN" sz="700" u="none" strike="noStrike" dirty="0">
                          <a:effectLst/>
                          <a:latin typeface="黑体" panose="02010609060101010101" pitchFamily="49" charset="-122"/>
                          <a:ea typeface="黑体" panose="02010609060101010101" pitchFamily="49" charset="-122"/>
                        </a:rPr>
                        <a:t>2500</a:t>
                      </a:r>
                      <a:endParaRPr lang="en-US" altLang="zh-CN" sz="700" u="none" strike="noStrike" dirty="0">
                        <a:effectLst/>
                        <a:latin typeface="黑体" panose="02010609060101010101" pitchFamily="49" charset="-122"/>
                        <a:ea typeface="黑体" panose="02010609060101010101" pitchFamily="49"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en-US" altLang="zh-CN" sz="700" u="none" strike="noStrike" dirty="0">
                          <a:effectLst/>
                          <a:latin typeface="黑体" panose="02010609060101010101" pitchFamily="49" charset="-122"/>
                          <a:ea typeface="黑体" panose="02010609060101010101" pitchFamily="49" charset="-122"/>
                        </a:rPr>
                        <a:t>B</a:t>
                      </a:r>
                      <a:r>
                        <a:rPr lang="zh-CN" altLang="en-US" sz="700" u="none" strike="noStrike" dirty="0">
                          <a:effectLst/>
                          <a:latin typeface="黑体" panose="02010609060101010101" pitchFamily="49" charset="-122"/>
                          <a:ea typeface="黑体" panose="02010609060101010101" pitchFamily="49" charset="-122"/>
                        </a:rPr>
                        <a:t>≤</a:t>
                      </a:r>
                      <a:r>
                        <a:rPr lang="en-US" altLang="zh-CN" sz="700" u="none" strike="noStrike" dirty="0">
                          <a:effectLst/>
                          <a:latin typeface="黑体" panose="02010609060101010101" pitchFamily="49" charset="-122"/>
                          <a:ea typeface="黑体" panose="02010609060101010101" pitchFamily="49" charset="-122"/>
                        </a:rPr>
                        <a:t>2500</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r>
                        <a:rPr lang="zh-CN" altLang="en-US" sz="700" dirty="0">
                          <a:effectLst/>
                          <a:latin typeface="黑体" panose="02010609060101010101" pitchFamily="49" charset="-122"/>
                          <a:ea typeface="黑体" panose="02010609060101010101" pitchFamily="49" charset="-122"/>
                          <a:sym typeface="+mn-ea"/>
                        </a:rPr>
                        <a:t>不小于</a:t>
                      </a:r>
                      <a:r>
                        <a:rPr lang="en-US" altLang="zh-CN" sz="700" dirty="0">
                          <a:effectLst/>
                          <a:latin typeface="黑体" panose="02010609060101010101" pitchFamily="49" charset="-122"/>
                          <a:ea typeface="黑体" panose="02010609060101010101" pitchFamily="49" charset="-122"/>
                          <a:sym typeface="+mn-ea"/>
                        </a:rPr>
                        <a:t>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algn="ctr" defTabSz="1424940" rtl="0" eaLnBrk="1" latinLnBrk="0" hangingPunct="1"/>
                      <a:r>
                        <a:rPr lang="en-US" altLang="zh-CN" sz="700" dirty="0">
                          <a:solidFill>
                            <a:schemeClr val="tx1"/>
                          </a:solidFill>
                          <a:latin typeface="微软雅黑" panose="020B0503020204020204" pitchFamily="34" charset="-122"/>
                          <a:ea typeface="微软雅黑" panose="020B0503020204020204" pitchFamily="34" charset="-122"/>
                          <a:sym typeface="+mn-ea"/>
                        </a:rPr>
                        <a:t>600</a:t>
                      </a:r>
                      <a:r>
                        <a:rPr lang="en-US" sz="700" dirty="0">
                          <a:solidFill>
                            <a:schemeClr val="tx1"/>
                          </a:solidFill>
                          <a:latin typeface="微软雅黑" panose="020B0503020204020204" pitchFamily="34" charset="-122"/>
                          <a:ea typeface="微软雅黑" panose="020B0503020204020204" pitchFamily="34" charset="-122"/>
                          <a:sym typeface="+mn-ea"/>
                        </a:rPr>
                        <a:t>≤C≤1000</a:t>
                      </a:r>
                      <a:endParaRPr lang="en-US" sz="700" dirty="0">
                        <a:solidFill>
                          <a:schemeClr val="tx1"/>
                        </a:solidFill>
                        <a:latin typeface="微软雅黑" panose="020B0503020204020204" pitchFamily="34" charset="-122"/>
                        <a:ea typeface="微软雅黑" panose="020B0503020204020204" pitchFamily="34" charset="-122"/>
                        <a:sym typeface="+mn-ea"/>
                      </a:endParaRPr>
                    </a:p>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（宽度</a:t>
                      </a:r>
                      <a:r>
                        <a:rPr lang="zh-CN" altLang="en-US" sz="700" dirty="0">
                          <a:effectLst/>
                          <a:latin typeface="微软雅黑" panose="020B0503020204020204" pitchFamily="34" charset="-122"/>
                          <a:ea typeface="微软雅黑" panose="020B0503020204020204" pitchFamily="34" charset="-122"/>
                          <a:sym typeface="+mn-ea"/>
                        </a:rPr>
                        <a:t>＝</a:t>
                      </a:r>
                      <a:r>
                        <a:rPr lang="en-US" altLang="zh-CN" sz="700" dirty="0">
                          <a:effectLst/>
                          <a:latin typeface="微软雅黑" panose="020B0503020204020204" pitchFamily="34" charset="-122"/>
                          <a:ea typeface="微软雅黑" panose="020B0503020204020204" pitchFamily="34" charset="-122"/>
                          <a:sym typeface="+mn-ea"/>
                        </a:rPr>
                        <a:t>1200</a:t>
                      </a:r>
                      <a:r>
                        <a:rPr lang="zh-CN" altLang="en-US" sz="700" dirty="0">
                          <a:effectLst/>
                          <a:latin typeface="微软雅黑" panose="020B0503020204020204" pitchFamily="34" charset="-122"/>
                          <a:ea typeface="微软雅黑" panose="020B0503020204020204" pitchFamily="34" charset="-122"/>
                          <a:sym typeface="+mn-ea"/>
                        </a:rPr>
                        <a:t>，或等宽梯井宽度</a:t>
                      </a:r>
                      <a:r>
                        <a:rPr lang="zh-CN" altLang="en-US" sz="700" dirty="0">
                          <a:solidFill>
                            <a:schemeClr val="tx1"/>
                          </a:solidFill>
                          <a:latin typeface="微软雅黑" panose="020B0503020204020204" pitchFamily="34" charset="-122"/>
                          <a:ea typeface="微软雅黑" panose="020B0503020204020204" pitchFamily="34" charset="-122"/>
                          <a:sym typeface="+mn-ea"/>
                        </a:rPr>
                        <a:t>）</a:t>
                      </a:r>
                      <a:endParaRPr lang="en-US" altLang="zh-CN" sz="700" u="none" strike="noStrike" dirty="0">
                        <a:effectLst/>
                        <a:latin typeface="黑体" panose="02010609060101010101" pitchFamily="49" charset="-122"/>
                        <a:ea typeface="黑体" panose="02010609060101010101" pitchFamily="49" charset="-122"/>
                        <a:sym typeface="+mn-ea"/>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设置在楼宇入口，结合楼梯休息平台加装</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错层入户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zh-CN" altLang="en-US" sz="700" dirty="0">
                          <a:effectLst/>
                          <a:latin typeface="黑体" panose="02010609060101010101" pitchFamily="49" charset="-122"/>
                          <a:ea typeface="黑体" panose="02010609060101010101" pitchFamily="49" charset="-122"/>
                          <a:sym typeface="+mn-ea"/>
                        </a:rPr>
                        <a:t>（</a:t>
                      </a:r>
                      <a:r>
                        <a:rPr lang="en-US" altLang="zh-CN" sz="700" dirty="0">
                          <a:effectLst/>
                          <a:latin typeface="黑体" panose="02010609060101010101" pitchFamily="49" charset="-122"/>
                          <a:ea typeface="黑体" panose="02010609060101010101" pitchFamily="49" charset="-122"/>
                          <a:sym typeface="+mn-ea"/>
                        </a:rPr>
                        <a:t>mm</a:t>
                      </a:r>
                      <a:r>
                        <a:rPr lang="zh-CN" altLang="en-US" sz="700" dirty="0">
                          <a:effectLst/>
                          <a:latin typeface="黑体" panose="02010609060101010101" pitchFamily="49" charset="-122"/>
                          <a:ea typeface="黑体" panose="02010609060101010101" pitchFamily="49" charset="-122"/>
                          <a:sym typeface="+mn-ea"/>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2715">
                <a:tc vMerge="1">
                  <a:tcPr/>
                </a:tc>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2100x1700</a:t>
                      </a:r>
                      <a:endParaRPr lang="zh-CN" altLang="en-US" sz="700" b="0" i="0" u="none" strike="noStrike" dirty="0">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lstStyle/>
                    <a:p>
                      <a:pPr algn="ctr" fontAlgn="ctr"/>
                      <a:r>
                        <a:rPr lang="zh-CN" altLang="en-US" sz="700" dirty="0">
                          <a:effectLst/>
                          <a:latin typeface="黑体" panose="02010609060101010101" pitchFamily="49" charset="-122"/>
                          <a:ea typeface="黑体" panose="02010609060101010101" pitchFamily="49" charset="-122"/>
                          <a:sym typeface="+mn-ea"/>
                        </a:rPr>
                        <a:t>载重</a:t>
                      </a:r>
                      <a:r>
                        <a:rPr lang="en-US" altLang="zh-CN" sz="700" dirty="0">
                          <a:effectLst/>
                          <a:latin typeface="黑体" panose="02010609060101010101" pitchFamily="49" charset="-122"/>
                          <a:ea typeface="黑体" panose="02010609060101010101" pitchFamily="49" charset="-122"/>
                          <a:sym typeface="+mn-ea"/>
                        </a:rPr>
                        <a:t>450</a:t>
                      </a:r>
                      <a:r>
                        <a:rPr lang="en-US" sz="700" dirty="0">
                          <a:effectLst/>
                          <a:latin typeface="黑体" panose="02010609060101010101" pitchFamily="49" charset="-122"/>
                          <a:ea typeface="黑体" panose="02010609060101010101" pitchFamily="49" charset="-122"/>
                          <a:sym typeface="+mn-ea"/>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a:t>
                      </a:r>
                      <a:r>
                        <a:rPr lang="zh-CN" altLang="en-US" sz="700" dirty="0">
                          <a:solidFill>
                            <a:schemeClr val="tx1"/>
                          </a:solidFill>
                          <a:latin typeface="微软雅黑" panose="020B0503020204020204" pitchFamily="34" charset="-122"/>
                          <a:ea typeface="微软雅黑" panose="020B0503020204020204" pitchFamily="34" charset="-122"/>
                          <a:sym typeface="+mn-ea"/>
                        </a:rPr>
                        <a:t>、半开敞式连廊</a:t>
                      </a:r>
                      <a:endParaRPr lang="zh-CN" altLang="en-US" sz="700" b="0" i="0" u="none" strike="noStrike" dirty="0">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lstStyle/>
                    <a:p>
                      <a:pPr algn="ctr"/>
                      <a:r>
                        <a:rPr lang="zh-CN" altLang="en-US" sz="700" dirty="0">
                          <a:effectLst/>
                          <a:latin typeface="微软雅黑" panose="020B0503020204020204" pitchFamily="34" charset="-122"/>
                          <a:ea typeface="微软雅黑" panose="020B0503020204020204" pitchFamily="34" charset="-122"/>
                          <a:sym typeface="+mn-ea"/>
                        </a:rPr>
                        <a:t>透明钢化玻璃</a:t>
                      </a:r>
                      <a:endParaRPr lang="zh-CN" altLang="en-US" sz="700" b="0" i="0" u="none" strike="noStrike" dirty="0">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en-US" altLang="zh-CN" sz="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87</a:t>
                      </a:r>
                      <a:r>
                        <a:rPr lang="zh-CN" altLang="en-US" sz="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altLang="zh-CN" sz="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89</a:t>
                      </a:r>
                      <a:r>
                        <a:rPr lang="zh-CN" altLang="en-US" sz="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8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135890">
                <a:tc vMerge="1">
                  <a:tcPr/>
                </a:tc>
                <a:tc vMerge="1">
                  <a:tcPr/>
                </a:tc>
                <a:tc vMerge="1">
                  <a:tcPr>
                    <a:lnR w="12700" cap="flat" cmpd="sng" algn="ctr">
                      <a:solidFill>
                        <a:scrgbClr r="0" g="0" b="0"/>
                      </a:solidFill>
                      <a:prstDash val="solid"/>
                      <a:round/>
                      <a:headEnd type="none" w="med" len="med"/>
                      <a:tailEnd type="none" w="med" len="med"/>
                    </a:lnR>
                  </a:tcPr>
                </a:tc>
                <a:tc rowSpan="2"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r>
                        <a:rPr lang="zh-CN" altLang="en-US" sz="700" dirty="0">
                          <a:solidFill>
                            <a:srgbClr val="000000"/>
                          </a:solidFill>
                          <a:effectLst/>
                          <a:latin typeface="黑体" panose="02010609060101010101" pitchFamily="49" charset="-122"/>
                          <a:ea typeface="黑体" panose="02010609060101010101" pitchFamily="49" charset="-122"/>
                          <a:sym typeface="+mn-ea"/>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3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3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35"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3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35"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vMerge="1" gridSpan="4">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59865">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35"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35"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35" marB="0" anchor="ctr">
                    <a:lnR w="12700" cmpd="sng">
                      <a:solidFill>
                        <a:schemeClr val="tx1"/>
                      </a:solidFill>
                      <a:prstDash val="solid"/>
                    </a:ln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35"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3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35"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54" name="表格 53"/>
          <p:cNvGraphicFramePr>
            <a:graphicFrameLocks noGrp="1"/>
          </p:cNvGraphicFramePr>
          <p:nvPr>
            <p:custDataLst>
              <p:tags r:id="rId2"/>
            </p:custDataLst>
          </p:nvPr>
        </p:nvGraphicFramePr>
        <p:xfrm>
          <a:off x="666750" y="3175"/>
          <a:ext cx="9342755" cy="4175760"/>
        </p:xfrm>
        <a:graphic>
          <a:graphicData uri="http://schemas.openxmlformats.org/drawingml/2006/table">
            <a:tbl>
              <a:tblPr>
                <a:tableStyleId>{5C22544A-7EE6-4342-B048-85BDC9FD1C3A}</a:tableStyleId>
              </a:tblPr>
              <a:tblGrid>
                <a:gridCol w="648084"/>
                <a:gridCol w="2088274"/>
                <a:gridCol w="1944370"/>
                <a:gridCol w="699734"/>
                <a:gridCol w="883664"/>
                <a:gridCol w="720789"/>
                <a:gridCol w="26668"/>
                <a:gridCol w="837445"/>
                <a:gridCol w="936123"/>
                <a:gridCol w="557287"/>
              </a:tblGrid>
              <a:tr h="845185">
                <a:tc gridSpan="10">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广州市白云区雅图居小区成片连片加装电梯</a:t>
                      </a:r>
                      <a:r>
                        <a:rPr lang="zh-CN" altLang="en-US" sz="2000" b="1" dirty="0">
                          <a:solidFill>
                            <a:schemeClr val="bg1"/>
                          </a:solidFill>
                          <a:effectLst/>
                          <a:latin typeface="黑体" panose="02010609060101010101" pitchFamily="49" charset="-122"/>
                          <a:ea typeface="黑体" panose="02010609060101010101" pitchFamily="49" charset="-122"/>
                          <a:sym typeface="+mn-ea"/>
                        </a:rPr>
                        <a:t>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c hMerge="1">
                  <a:tcPr/>
                </a:tc>
                <a:tc hMerge="1">
                  <a:tcPr/>
                </a:tc>
              </a:tr>
              <a:tr h="147955">
                <a:tc rowSpan="13">
                  <a:txBody>
                    <a:bodyPr/>
                    <a:lstStyle/>
                    <a:p>
                      <a:pPr algn="ctr" fontAlgn="ctr"/>
                      <a:endParaRPr lang="zh-CN" altLang="en-US" sz="700" b="0" i="0" u="none" strike="noStrike" dirty="0">
                        <a:solidFill>
                          <a:srgbClr val="000000"/>
                        </a:solidFill>
                        <a:effectLst/>
                        <a:latin typeface="等线" panose="02010600030101010101" pitchFamily="2" charset="-122"/>
                        <a:ea typeface="等线" panose="02010600030101010101" pitchFamily="2"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电梯样式示意图</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2">
                  <a:txBody>
                    <a:bodyPr/>
                    <a:lstStyle/>
                    <a:p>
                      <a:pPr algn="ctr" fontAlgn="ct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vMerge="1">
                  <a:tcPr/>
                </a:tc>
                <a:tc>
                  <a:txBody>
                    <a:bodyPr/>
                    <a:lstStyle/>
                    <a:p>
                      <a:pPr algn="ctr" fontAlgn="ctr"/>
                      <a:r>
                        <a:rPr lang="en-US" altLang="zh-CN" sz="700" u="none" strike="noStrike" dirty="0">
                          <a:effectLst/>
                          <a:latin typeface="黑体" panose="02010609060101010101" pitchFamily="49" charset="-122"/>
                          <a:ea typeface="黑体" panose="02010609060101010101" pitchFamily="49" charset="-122"/>
                        </a:rPr>
                        <a:t>A</a:t>
                      </a:r>
                      <a:r>
                        <a:rPr lang="zh-CN" altLang="en-US" sz="700" u="none" strike="noStrike" dirty="0">
                          <a:effectLst/>
                          <a:latin typeface="黑体" panose="02010609060101010101" pitchFamily="49" charset="-122"/>
                          <a:ea typeface="黑体" panose="02010609060101010101" pitchFamily="49" charset="-122"/>
                        </a:rPr>
                        <a:t>≤</a:t>
                      </a:r>
                      <a:r>
                        <a:rPr lang="en-US" altLang="zh-CN" sz="700" u="none" strike="noStrike" dirty="0">
                          <a:effectLst/>
                          <a:latin typeface="黑体" panose="02010609060101010101" pitchFamily="49" charset="-122"/>
                          <a:ea typeface="黑体" panose="02010609060101010101" pitchFamily="49" charset="-122"/>
                        </a:rPr>
                        <a:t>2500</a:t>
                      </a:r>
                      <a:endParaRPr lang="en-US" altLang="zh-CN" sz="700" u="none" strike="noStrike" dirty="0">
                        <a:effectLst/>
                        <a:latin typeface="黑体" panose="02010609060101010101" pitchFamily="49" charset="-122"/>
                        <a:ea typeface="黑体" panose="02010609060101010101" pitchFamily="49"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en-US" altLang="zh-CN" sz="700" u="none" strike="noStrike" dirty="0">
                          <a:effectLst/>
                          <a:latin typeface="黑体" panose="02010609060101010101" pitchFamily="49" charset="-122"/>
                          <a:ea typeface="黑体" panose="02010609060101010101" pitchFamily="49" charset="-122"/>
                        </a:rPr>
                        <a:t>B</a:t>
                      </a:r>
                      <a:r>
                        <a:rPr lang="zh-CN" altLang="en-US" sz="700" u="none" strike="noStrike" dirty="0">
                          <a:effectLst/>
                          <a:latin typeface="黑体" panose="02010609060101010101" pitchFamily="49" charset="-122"/>
                          <a:ea typeface="黑体" panose="02010609060101010101" pitchFamily="49" charset="-122"/>
                        </a:rPr>
                        <a:t>≤</a:t>
                      </a:r>
                      <a:r>
                        <a:rPr lang="en-US" altLang="zh-CN" sz="700" u="none" strike="noStrike" dirty="0">
                          <a:effectLst/>
                          <a:latin typeface="黑体" panose="02010609060101010101" pitchFamily="49" charset="-122"/>
                          <a:ea typeface="黑体" panose="02010609060101010101" pitchFamily="49" charset="-122"/>
                        </a:rPr>
                        <a:t>2500</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不小于</a:t>
                      </a:r>
                      <a:r>
                        <a:rPr lang="en-US" altLang="zh-CN" sz="700" u="none" strike="noStrike" dirty="0">
                          <a:effectLst/>
                          <a:latin typeface="黑体" panose="02010609060101010101" pitchFamily="49" charset="-122"/>
                          <a:ea typeface="黑体" panose="02010609060101010101" pitchFamily="49" charset="-122"/>
                        </a:rPr>
                        <a:t>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algn="ctr" defTabSz="1424940" rtl="0" eaLnBrk="1" latinLnBrk="0" hangingPunct="1"/>
                      <a:r>
                        <a:rPr lang="en-US" altLang="zh-CN" sz="700" dirty="0">
                          <a:solidFill>
                            <a:schemeClr val="tx1"/>
                          </a:solidFill>
                          <a:latin typeface="微软雅黑" panose="020B0503020204020204" pitchFamily="34" charset="-122"/>
                          <a:ea typeface="微软雅黑" panose="020B0503020204020204" pitchFamily="34" charset="-122"/>
                          <a:sym typeface="+mn-ea"/>
                        </a:rPr>
                        <a:t>1200</a:t>
                      </a:r>
                      <a:r>
                        <a:rPr lang="en-US" sz="700" dirty="0">
                          <a:solidFill>
                            <a:schemeClr val="tx1"/>
                          </a:solidFill>
                          <a:latin typeface="微软雅黑" panose="020B0503020204020204" pitchFamily="34" charset="-122"/>
                          <a:ea typeface="微软雅黑" panose="020B0503020204020204" pitchFamily="34" charset="-122"/>
                          <a:sym typeface="+mn-ea"/>
                        </a:rPr>
                        <a:t>≤C≤1500</a:t>
                      </a:r>
                      <a:endParaRPr lang="en-US" sz="700" dirty="0">
                        <a:solidFill>
                          <a:schemeClr val="tx1"/>
                        </a:solidFill>
                        <a:latin typeface="微软雅黑" panose="020B0503020204020204" pitchFamily="34" charset="-122"/>
                        <a:ea typeface="微软雅黑" panose="020B0503020204020204" pitchFamily="34" charset="-122"/>
                        <a:sym typeface="+mn-ea"/>
                      </a:endParaRPr>
                    </a:p>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（宽度</a:t>
                      </a:r>
                      <a:r>
                        <a:rPr lang="zh-CN" altLang="en-US" sz="700" dirty="0">
                          <a:effectLst/>
                          <a:latin typeface="微软雅黑" panose="020B0503020204020204" pitchFamily="34" charset="-122"/>
                          <a:ea typeface="微软雅黑" panose="020B0503020204020204" pitchFamily="34" charset="-122"/>
                          <a:sym typeface="+mn-ea"/>
                        </a:rPr>
                        <a:t>＝</a:t>
                      </a:r>
                      <a:r>
                        <a:rPr lang="en-US" altLang="zh-CN" sz="700" dirty="0">
                          <a:effectLst/>
                          <a:latin typeface="微软雅黑" panose="020B0503020204020204" pitchFamily="34" charset="-122"/>
                          <a:ea typeface="微软雅黑" panose="020B0503020204020204" pitchFamily="34" charset="-122"/>
                          <a:sym typeface="+mn-ea"/>
                        </a:rPr>
                        <a:t>1200</a:t>
                      </a:r>
                      <a:r>
                        <a:rPr lang="zh-CN" altLang="en-US" sz="700" dirty="0">
                          <a:effectLst/>
                          <a:latin typeface="微软雅黑" panose="020B0503020204020204" pitchFamily="34" charset="-122"/>
                          <a:ea typeface="微软雅黑" panose="020B0503020204020204" pitchFamily="34" charset="-122"/>
                          <a:sym typeface="+mn-ea"/>
                        </a:rPr>
                        <a:t>，或等宽梯井宽度</a:t>
                      </a:r>
                      <a:r>
                        <a:rPr lang="zh-CN" altLang="en-US" sz="700" dirty="0">
                          <a:solidFill>
                            <a:schemeClr val="tx1"/>
                          </a:solidFill>
                          <a:latin typeface="微软雅黑" panose="020B0503020204020204" pitchFamily="34" charset="-122"/>
                          <a:ea typeface="微软雅黑" panose="020B0503020204020204" pitchFamily="34" charset="-122"/>
                          <a:sym typeface="+mn-ea"/>
                        </a:rPr>
                        <a:t>）</a:t>
                      </a:r>
                      <a:endParaRPr lang="en-US" altLang="zh-CN" sz="700" b="0" i="0" u="none" strike="noStrike"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a:t>
                      </a:r>
                      <a:r>
                        <a:rPr lang="zh-CN" altLang="en-US" sz="700" dirty="0">
                          <a:solidFill>
                            <a:schemeClr val="tx1"/>
                          </a:solidFill>
                          <a:latin typeface="微软雅黑" panose="020B0503020204020204" pitchFamily="34" charset="-122"/>
                          <a:ea typeface="微软雅黑" panose="020B0503020204020204" pitchFamily="34" charset="-122"/>
                          <a:sym typeface="+mn-ea"/>
                        </a:rPr>
                        <a:t>侧面，结合休息平台加装</a:t>
                      </a:r>
                      <a:r>
                        <a:rPr lang="zh-CN" altLang="en-US" sz="700" dirty="0">
                          <a:solidFill>
                            <a:schemeClr val="tx1"/>
                          </a:solidFill>
                          <a:latin typeface="微软雅黑" panose="020B0503020204020204" pitchFamily="34" charset="-122"/>
                          <a:ea typeface="微软雅黑" panose="020B0503020204020204" pitchFamily="34" charset="-122"/>
                          <a:sym typeface="+mn-ea"/>
                        </a:rPr>
                        <a:t>　</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平层入裙楼屋面平台</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8</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2100x2000</a:t>
                      </a:r>
                      <a:endParaRPr lang="en-US" altLang="zh-CN" sz="700" b="0" i="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630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实体墙梯井、半开敞式连廊</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lstStyle/>
                    <a:p>
                      <a:pPr algn="ctr"/>
                      <a:r>
                        <a:rPr lang="zh-CN" altLang="en-US" sz="700" dirty="0">
                          <a:effectLst/>
                          <a:latin typeface="微软雅黑" panose="020B0503020204020204" pitchFamily="34" charset="-122"/>
                          <a:ea typeface="微软雅黑" panose="020B0503020204020204" pitchFamily="34" charset="-122"/>
                          <a:sym typeface="+mn-ea"/>
                        </a:rPr>
                        <a:t>灰白色外墙砖、</a:t>
                      </a:r>
                      <a:r>
                        <a:rPr lang="zh-CN" altLang="en-US" sz="700" dirty="0">
                          <a:effectLst/>
                          <a:latin typeface="微软雅黑" panose="020B0503020204020204" pitchFamily="34" charset="-122"/>
                          <a:ea typeface="微软雅黑" panose="020B0503020204020204" pitchFamily="34" charset="-122"/>
                          <a:sym typeface="+mn-ea"/>
                        </a:rPr>
                        <a:t>橘红色外墙砖装饰线</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rPr>
                        <a:t>裙房公共</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rPr>
                        <a:t>用梯</a:t>
                      </a:r>
                      <a:endPar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136525">
                <a:tc vMerge="1">
                  <a:tcPr/>
                </a:tc>
                <a:tc vMerge="1">
                  <a:tcPr/>
                </a:tc>
                <a:tc vMerge="1">
                  <a:tcPr>
                    <a:lnR w="12700" cap="flat" cmpd="sng" algn="ctr">
                      <a:solidFill>
                        <a:scrgbClr r="0" g="0" b="0"/>
                      </a:solidFill>
                      <a:prstDash val="solid"/>
                      <a:round/>
                      <a:headEnd type="none" w="med" len="med"/>
                      <a:tailEnd type="none" w="med" len="med"/>
                    </a:lnR>
                  </a:tcPr>
                </a:tc>
                <a:tc rowSpan="2" gridSpan="4">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a:t>
                      </a:r>
                      <a:r>
                        <a:rPr lang="zh-CN" altLang="en-US" sz="700" b="0" i="0" u="none" strike="noStrike" dirty="0">
                          <a:solidFill>
                            <a:srgbClr val="000000"/>
                          </a:solidFill>
                          <a:effectLst/>
                          <a:latin typeface="黑体" panose="02010609060101010101" pitchFamily="49" charset="-122"/>
                          <a:ea typeface="黑体" panose="02010609060101010101" pitchFamily="49" charset="-122"/>
                        </a:rPr>
                        <a:t>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a:t>
                      </a:r>
                      <a:r>
                        <a:rPr lang="zh-CN" altLang="en-US" sz="700" dirty="0">
                          <a:solidFill>
                            <a:srgbClr val="000000"/>
                          </a:solidFill>
                          <a:effectLst/>
                          <a:latin typeface="黑体" panose="02010609060101010101" pitchFamily="49" charset="-122"/>
                          <a:ea typeface="黑体" panose="02010609060101010101" pitchFamily="49" charset="-122"/>
                          <a:sym typeface="+mn-ea"/>
                        </a:rPr>
                        <a:t>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vMerge="1" gridSpan="4">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742950" y="1981200"/>
            <a:ext cx="431800"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电梯样式一</a:t>
            </a:r>
            <a:endParaRPr lang="en-US" altLang="zh-CN"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385888" y="2633345"/>
            <a:ext cx="1944687" cy="1568450"/>
          </a:xfrm>
          <a:prstGeom prst="rect">
            <a:avLst/>
          </a:prstGeom>
          <a:noFill/>
          <a:ln w="9525">
            <a:noFill/>
          </a:ln>
        </p:spPr>
        <p:txBody>
          <a:bodyPr>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endParaRPr lang="zh-CN" altLang="en-US" sz="800" dirty="0">
              <a:latin typeface="黑体" panose="02010609060101010101" pitchFamily="49" charset="-122"/>
              <a:ea typeface="黑体" panose="02010609060101010101" pitchFamily="49" charset="-122"/>
            </a:endParaRPr>
          </a:p>
        </p:txBody>
      </p:sp>
      <p:sp>
        <p:nvSpPr>
          <p:cNvPr id="9353" name="TextBox 31"/>
          <p:cNvSpPr txBox="1"/>
          <p:nvPr/>
        </p:nvSpPr>
        <p:spPr>
          <a:xfrm>
            <a:off x="3330575" y="2247900"/>
            <a:ext cx="1944688" cy="371475"/>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9354" name="TextBox 31"/>
          <p:cNvSpPr txBox="1"/>
          <p:nvPr/>
        </p:nvSpPr>
        <p:spPr>
          <a:xfrm>
            <a:off x="3330575" y="3822700"/>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sym typeface="+mn-ea"/>
              </a:rPr>
              <a:t>二</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9364" name="TextBox 31"/>
          <p:cNvSpPr txBox="1"/>
          <p:nvPr/>
        </p:nvSpPr>
        <p:spPr>
          <a:xfrm>
            <a:off x="742950" y="5170488"/>
            <a:ext cx="431800" cy="1477962"/>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电梯样式二</a:t>
            </a:r>
            <a:endParaRPr lang="en-US" altLang="zh-CN" sz="1200" b="1" dirty="0">
              <a:latin typeface="黑体" panose="02010609060101010101" pitchFamily="49" charset="-122"/>
              <a:ea typeface="黑体" panose="02010609060101010101" pitchFamily="49" charset="-122"/>
            </a:endParaRPr>
          </a:p>
        </p:txBody>
      </p:sp>
      <p:sp>
        <p:nvSpPr>
          <p:cNvPr id="9374" name="TextBox 31"/>
          <p:cNvSpPr txBox="1"/>
          <p:nvPr/>
        </p:nvSpPr>
        <p:spPr>
          <a:xfrm>
            <a:off x="3330575" y="5575300"/>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rPr>
              <a:t>二层平面图</a:t>
            </a:r>
            <a:endParaRPr lang="en-US" altLang="zh-CN" sz="700" dirty="0">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600" dirty="0">
                <a:latin typeface="微软雅黑" panose="020B0503020204020204" pitchFamily="34" charset="-122"/>
                <a:ea typeface="微软雅黑" panose="020B0503020204020204" pitchFamily="34" charset="-122"/>
              </a:rPr>
              <a:t>（现状户型平面仅供示意）</a:t>
            </a:r>
            <a:endParaRPr lang="en-US" altLang="zh-CN" sz="600" dirty="0">
              <a:latin typeface="微软雅黑" panose="020B0503020204020204" pitchFamily="34" charset="-122"/>
              <a:ea typeface="微软雅黑" panose="020B0503020204020204" pitchFamily="34" charset="-122"/>
            </a:endParaRPr>
          </a:p>
        </p:txBody>
      </p:sp>
      <p:sp>
        <p:nvSpPr>
          <p:cNvPr id="9375" name="TextBox 31"/>
          <p:cNvSpPr txBox="1"/>
          <p:nvPr/>
        </p:nvSpPr>
        <p:spPr>
          <a:xfrm>
            <a:off x="3330575" y="7104380"/>
            <a:ext cx="1944688" cy="396875"/>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rPr>
              <a:t>标准层平面图</a:t>
            </a:r>
            <a:endParaRPr lang="en-US" altLang="zh-CN" sz="700" dirty="0">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600" dirty="0">
                <a:latin typeface="微软雅黑" panose="020B0503020204020204" pitchFamily="34" charset="-122"/>
                <a:ea typeface="微软雅黑" panose="020B0503020204020204" pitchFamily="34" charset="-122"/>
              </a:rPr>
              <a:t>（现状户型平面仅供示意）</a:t>
            </a:r>
            <a:endParaRPr lang="en-US" altLang="zh-CN" sz="600" dirty="0">
              <a:latin typeface="微软雅黑" panose="020B0503020204020204" pitchFamily="34" charset="-122"/>
              <a:ea typeface="微软雅黑" panose="020B0503020204020204" pitchFamily="34" charset="-122"/>
            </a:endParaRPr>
          </a:p>
        </p:txBody>
      </p:sp>
      <p:sp>
        <p:nvSpPr>
          <p:cNvPr id="2" name="TextBox 31"/>
          <p:cNvSpPr txBox="1"/>
          <p:nvPr/>
        </p:nvSpPr>
        <p:spPr>
          <a:xfrm>
            <a:off x="1385888" y="5941060"/>
            <a:ext cx="1944687" cy="1568450"/>
          </a:xfrm>
          <a:prstGeom prst="rect">
            <a:avLst/>
          </a:prstGeom>
          <a:noFill/>
          <a:ln w="9525">
            <a:noFill/>
          </a:ln>
        </p:spPr>
        <p:txBody>
          <a:bodyPr>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endParaRPr lang="zh-CN" altLang="en-US" sz="800" dirty="0">
              <a:latin typeface="黑体" panose="02010609060101010101" pitchFamily="49" charset="-122"/>
              <a:ea typeface="黑体" panose="02010609060101010101" pitchFamily="49" charset="-122"/>
            </a:endParaRPr>
          </a:p>
        </p:txBody>
      </p:sp>
      <p:pic>
        <p:nvPicPr>
          <p:cNvPr id="5" name="图片 4" descr="IMG_1610"/>
          <p:cNvPicPr>
            <a:picLocks noChangeAspect="1"/>
          </p:cNvPicPr>
          <p:nvPr/>
        </p:nvPicPr>
        <p:blipFill>
          <a:blip r:embed="rId3"/>
          <a:stretch>
            <a:fillRect/>
          </a:stretch>
        </p:blipFill>
        <p:spPr>
          <a:xfrm rot="5400000">
            <a:off x="5888990" y="6207125"/>
            <a:ext cx="1424305" cy="1068705"/>
          </a:xfrm>
          <a:prstGeom prst="rect">
            <a:avLst/>
          </a:prstGeom>
        </p:spPr>
      </p:pic>
      <p:pic>
        <p:nvPicPr>
          <p:cNvPr id="6" name="图片 5" descr="微信图片_20230411222411"/>
          <p:cNvPicPr>
            <a:picLocks noChangeAspect="1"/>
          </p:cNvPicPr>
          <p:nvPr/>
        </p:nvPicPr>
        <p:blipFill>
          <a:blip r:embed="rId4"/>
          <a:stretch>
            <a:fillRect/>
          </a:stretch>
        </p:blipFill>
        <p:spPr>
          <a:xfrm rot="10800000">
            <a:off x="5631180" y="2713355"/>
            <a:ext cx="1908175" cy="1429385"/>
          </a:xfrm>
          <a:prstGeom prst="rect">
            <a:avLst/>
          </a:prstGeom>
        </p:spPr>
      </p:pic>
      <p:pic>
        <p:nvPicPr>
          <p:cNvPr id="11" name="图片 10" descr="白云区乐嘉路宏景街87号加梯0410_t9-模型"/>
          <p:cNvPicPr>
            <a:picLocks noChangeAspect="1"/>
          </p:cNvPicPr>
          <p:nvPr/>
        </p:nvPicPr>
        <p:blipFill>
          <a:blip r:embed="rId5"/>
          <a:srcRect l="12045" t="6470" r="11656" b="10201"/>
          <a:stretch>
            <a:fillRect/>
          </a:stretch>
        </p:blipFill>
        <p:spPr>
          <a:xfrm>
            <a:off x="3568065" y="2619375"/>
            <a:ext cx="1636395" cy="1276350"/>
          </a:xfrm>
          <a:prstGeom prst="rect">
            <a:avLst/>
          </a:prstGeom>
        </p:spPr>
      </p:pic>
      <p:sp>
        <p:nvSpPr>
          <p:cNvPr id="50" name="矩形 49"/>
          <p:cNvSpPr/>
          <p:nvPr/>
        </p:nvSpPr>
        <p:spPr>
          <a:xfrm>
            <a:off x="4473575" y="2924175"/>
            <a:ext cx="257175" cy="51625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grpSp>
        <p:nvGrpSpPr>
          <p:cNvPr id="51" name="组合 50"/>
          <p:cNvGrpSpPr/>
          <p:nvPr/>
        </p:nvGrpSpPr>
        <p:grpSpPr>
          <a:xfrm rot="0">
            <a:off x="3762122" y="3042866"/>
            <a:ext cx="907784" cy="725280"/>
            <a:chOff x="10731" y="11060"/>
            <a:chExt cx="4956" cy="3953"/>
          </a:xfrm>
        </p:grpSpPr>
        <p:sp>
          <p:nvSpPr>
            <p:cNvPr id="52" name="TextBox 31"/>
            <p:cNvSpPr txBox="1">
              <a:spLocks noChangeArrowheads="1"/>
            </p:cNvSpPr>
            <p:nvPr/>
          </p:nvSpPr>
          <p:spPr bwMode="auto">
            <a:xfrm>
              <a:off x="10731" y="11060"/>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5" name="TextBox 31"/>
            <p:cNvSpPr txBox="1">
              <a:spLocks noChangeArrowheads="1"/>
            </p:cNvSpPr>
            <p:nvPr/>
          </p:nvSpPr>
          <p:spPr bwMode="auto">
            <a:xfrm>
              <a:off x="13010" y="13511"/>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6" name="TextBox 31"/>
            <p:cNvSpPr txBox="1">
              <a:spLocks noChangeArrowheads="1"/>
            </p:cNvSpPr>
            <p:nvPr/>
          </p:nvSpPr>
          <p:spPr bwMode="auto">
            <a:xfrm>
              <a:off x="14840" y="13510"/>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57" name="矩形 56"/>
          <p:cNvSpPr/>
          <p:nvPr/>
        </p:nvSpPr>
        <p:spPr bwMode="auto">
          <a:xfrm>
            <a:off x="4018915" y="2924175"/>
            <a:ext cx="454660" cy="513080"/>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defRPr/>
            </a:pPr>
            <a:endParaRPr lang="zh-CN" altLang="en-US" sz="1100" noProof="0">
              <a:ln>
                <a:noFill/>
              </a:ln>
              <a:effectLst/>
              <a:uLnTx/>
              <a:uFillTx/>
              <a:sym typeface="+mn-ea"/>
            </a:endParaRPr>
          </a:p>
        </p:txBody>
      </p:sp>
      <p:pic>
        <p:nvPicPr>
          <p:cNvPr id="13" name="图片 12" descr="白云区乐嘉路宏景街87号加梯0410_t9-模型"/>
          <p:cNvPicPr>
            <a:picLocks noChangeAspect="1"/>
          </p:cNvPicPr>
          <p:nvPr/>
        </p:nvPicPr>
        <p:blipFill>
          <a:blip r:embed="rId6"/>
          <a:srcRect l="25556" t="2577" r="25515" b="26348"/>
          <a:stretch>
            <a:fillRect/>
          </a:stretch>
        </p:blipFill>
        <p:spPr>
          <a:xfrm>
            <a:off x="3801110" y="6115685"/>
            <a:ext cx="1011555" cy="1049655"/>
          </a:xfrm>
          <a:prstGeom prst="rect">
            <a:avLst/>
          </a:prstGeom>
        </p:spPr>
      </p:pic>
      <p:sp>
        <p:nvSpPr>
          <p:cNvPr id="97" name="矩形 96"/>
          <p:cNvSpPr/>
          <p:nvPr/>
        </p:nvSpPr>
        <p:spPr>
          <a:xfrm>
            <a:off x="4107180" y="6557010"/>
            <a:ext cx="336550" cy="107950"/>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98" name="矩形 97"/>
          <p:cNvSpPr/>
          <p:nvPr/>
        </p:nvSpPr>
        <p:spPr bwMode="auto">
          <a:xfrm>
            <a:off x="4107180" y="6664325"/>
            <a:ext cx="335915" cy="238125"/>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defRPr/>
            </a:pPr>
            <a:endParaRPr lang="zh-CN" altLang="en-US" sz="1100" noProof="0">
              <a:ln>
                <a:noFill/>
              </a:ln>
              <a:effectLst/>
              <a:uLnTx/>
              <a:uFillTx/>
              <a:sym typeface="+mn-ea"/>
            </a:endParaRPr>
          </a:p>
        </p:txBody>
      </p:sp>
      <p:grpSp>
        <p:nvGrpSpPr>
          <p:cNvPr id="92" name="组合 91"/>
          <p:cNvGrpSpPr/>
          <p:nvPr/>
        </p:nvGrpSpPr>
        <p:grpSpPr>
          <a:xfrm rot="0">
            <a:off x="4194810" y="6445250"/>
            <a:ext cx="474980" cy="711835"/>
            <a:chOff x="5863" y="4040"/>
            <a:chExt cx="748" cy="1121"/>
          </a:xfrm>
        </p:grpSpPr>
        <p:sp>
          <p:nvSpPr>
            <p:cNvPr id="93" name="TextBox 31"/>
            <p:cNvSpPr txBox="1">
              <a:spLocks noChangeArrowheads="1"/>
            </p:cNvSpPr>
            <p:nvPr/>
          </p:nvSpPr>
          <p:spPr bwMode="auto">
            <a:xfrm>
              <a:off x="5863" y="4727"/>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94" name="TextBox 31"/>
            <p:cNvSpPr txBox="1">
              <a:spLocks noChangeArrowheads="1"/>
            </p:cNvSpPr>
            <p:nvPr/>
          </p:nvSpPr>
          <p:spPr bwMode="auto">
            <a:xfrm>
              <a:off x="6367" y="4293"/>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96" name="TextBox 31"/>
            <p:cNvSpPr txBox="1">
              <a:spLocks noChangeArrowheads="1"/>
            </p:cNvSpPr>
            <p:nvPr/>
          </p:nvSpPr>
          <p:spPr bwMode="auto">
            <a:xfrm>
              <a:off x="6367" y="4040"/>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pic>
        <p:nvPicPr>
          <p:cNvPr id="14" name="图片 13"/>
          <p:cNvPicPr>
            <a:picLocks noChangeAspect="1"/>
          </p:cNvPicPr>
          <p:nvPr/>
        </p:nvPicPr>
        <p:blipFill>
          <a:blip r:embed="rId7"/>
          <a:stretch>
            <a:fillRect/>
          </a:stretch>
        </p:blipFill>
        <p:spPr>
          <a:xfrm>
            <a:off x="9228455" y="6029325"/>
            <a:ext cx="518160" cy="1420495"/>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8274685" y="2693035"/>
            <a:ext cx="1130935" cy="1465580"/>
          </a:xfrm>
          <a:prstGeom prst="rect">
            <a:avLst/>
          </a:prstGeom>
        </p:spPr>
      </p:pic>
      <p:pic>
        <p:nvPicPr>
          <p:cNvPr id="17" name="图片 16"/>
          <p:cNvPicPr>
            <a:picLocks noChangeAspect="1"/>
          </p:cNvPicPr>
          <p:nvPr/>
        </p:nvPicPr>
        <p:blipFill>
          <a:blip r:embed="rId10"/>
          <a:stretch>
            <a:fillRect/>
          </a:stretch>
        </p:blipFill>
        <p:spPr>
          <a:xfrm>
            <a:off x="8134350" y="6022340"/>
            <a:ext cx="1064895" cy="1421765"/>
          </a:xfrm>
          <a:prstGeom prst="rect">
            <a:avLst/>
          </a:prstGeom>
        </p:spPr>
      </p:pic>
      <p:pic>
        <p:nvPicPr>
          <p:cNvPr id="34" name="图片 33" descr="白云区乐嘉路宏景街87号加梯0410_t9-模型"/>
          <p:cNvPicPr>
            <a:picLocks noChangeAspect="1"/>
          </p:cNvPicPr>
          <p:nvPr>
            <p:custDataLst>
              <p:tags r:id="rId11"/>
            </p:custDataLst>
          </p:nvPr>
        </p:nvPicPr>
        <p:blipFill>
          <a:blip r:embed="rId12"/>
          <a:srcRect l="13372" t="2666" r="12142" b="2076"/>
          <a:stretch>
            <a:fillRect/>
          </a:stretch>
        </p:blipFill>
        <p:spPr>
          <a:xfrm>
            <a:off x="3658870" y="1017905"/>
            <a:ext cx="1443355" cy="1318895"/>
          </a:xfrm>
          <a:prstGeom prst="rect">
            <a:avLst/>
          </a:prstGeom>
        </p:spPr>
      </p:pic>
      <p:sp>
        <p:nvSpPr>
          <p:cNvPr id="8" name="矩形 7"/>
          <p:cNvSpPr/>
          <p:nvPr/>
        </p:nvSpPr>
        <p:spPr bwMode="auto">
          <a:xfrm>
            <a:off x="4050665" y="1357630"/>
            <a:ext cx="416560" cy="465455"/>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defRPr/>
            </a:pPr>
            <a:endParaRPr lang="zh-CN" altLang="en-US" sz="1100" noProof="0">
              <a:ln>
                <a:noFill/>
              </a:ln>
              <a:effectLst/>
              <a:uLnTx/>
              <a:uFillTx/>
              <a:sym typeface="+mn-ea"/>
            </a:endParaRPr>
          </a:p>
        </p:txBody>
      </p:sp>
      <p:grpSp>
        <p:nvGrpSpPr>
          <p:cNvPr id="20" name="组合 19"/>
          <p:cNvGrpSpPr/>
          <p:nvPr/>
        </p:nvGrpSpPr>
        <p:grpSpPr>
          <a:xfrm rot="0">
            <a:off x="3785521" y="1450419"/>
            <a:ext cx="552218" cy="734136"/>
            <a:chOff x="10508" y="8044"/>
            <a:chExt cx="2960" cy="3936"/>
          </a:xfrm>
        </p:grpSpPr>
        <p:sp>
          <p:nvSpPr>
            <p:cNvPr id="21" name="TextBox 31"/>
            <p:cNvSpPr txBox="1">
              <a:spLocks noChangeArrowheads="1"/>
            </p:cNvSpPr>
            <p:nvPr/>
          </p:nvSpPr>
          <p:spPr bwMode="auto">
            <a:xfrm>
              <a:off x="10508" y="8044"/>
              <a:ext cx="847" cy="1477"/>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3" name="TextBox 31"/>
            <p:cNvSpPr txBox="1">
              <a:spLocks noChangeArrowheads="1"/>
            </p:cNvSpPr>
            <p:nvPr/>
          </p:nvSpPr>
          <p:spPr bwMode="auto">
            <a:xfrm>
              <a:off x="12621" y="10503"/>
              <a:ext cx="847" cy="1477"/>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pic>
        <p:nvPicPr>
          <p:cNvPr id="19" name="图片 18" descr="白云区乐嘉路宏景街87号加梯0410_t9-模型"/>
          <p:cNvPicPr>
            <a:picLocks noChangeAspect="1"/>
          </p:cNvPicPr>
          <p:nvPr/>
        </p:nvPicPr>
        <p:blipFill>
          <a:blip r:embed="rId13"/>
          <a:srcRect l="26559" t="3686" r="26450" b="7574"/>
          <a:stretch>
            <a:fillRect/>
          </a:stretch>
        </p:blipFill>
        <p:spPr>
          <a:xfrm>
            <a:off x="3801110" y="4356735"/>
            <a:ext cx="962660" cy="1298575"/>
          </a:xfrm>
          <a:prstGeom prst="rect">
            <a:avLst/>
          </a:prstGeom>
        </p:spPr>
      </p:pic>
      <p:sp>
        <p:nvSpPr>
          <p:cNvPr id="87" name="矩形 86"/>
          <p:cNvSpPr/>
          <p:nvPr/>
        </p:nvSpPr>
        <p:spPr bwMode="auto">
          <a:xfrm>
            <a:off x="4097655" y="4860925"/>
            <a:ext cx="324485" cy="270510"/>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defRPr/>
            </a:pPr>
            <a:endParaRPr lang="zh-CN" altLang="en-US" sz="1100" noProof="0">
              <a:ln>
                <a:noFill/>
              </a:ln>
              <a:effectLst/>
              <a:uLnTx/>
              <a:uFillTx/>
              <a:sym typeface="+mn-ea"/>
            </a:endParaRPr>
          </a:p>
        </p:txBody>
      </p:sp>
      <p:grpSp>
        <p:nvGrpSpPr>
          <p:cNvPr id="91" name="组合 90"/>
          <p:cNvGrpSpPr/>
          <p:nvPr/>
        </p:nvGrpSpPr>
        <p:grpSpPr>
          <a:xfrm rot="0">
            <a:off x="4194810" y="4856480"/>
            <a:ext cx="467360" cy="525145"/>
            <a:chOff x="5814" y="4007"/>
            <a:chExt cx="736" cy="827"/>
          </a:xfrm>
        </p:grpSpPr>
        <p:sp>
          <p:nvSpPr>
            <p:cNvPr id="88" name="TextBox 31"/>
            <p:cNvSpPr txBox="1">
              <a:spLocks noChangeArrowheads="1"/>
            </p:cNvSpPr>
            <p:nvPr/>
          </p:nvSpPr>
          <p:spPr bwMode="auto">
            <a:xfrm>
              <a:off x="5814" y="4400"/>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89" name="TextBox 31"/>
            <p:cNvSpPr txBox="1">
              <a:spLocks noChangeArrowheads="1"/>
            </p:cNvSpPr>
            <p:nvPr/>
          </p:nvSpPr>
          <p:spPr bwMode="auto">
            <a:xfrm>
              <a:off x="6306" y="4007"/>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pic>
        <p:nvPicPr>
          <p:cNvPr id="3" name="图片 2" descr="总图1"/>
          <p:cNvPicPr>
            <a:picLocks noChangeAspect="1"/>
          </p:cNvPicPr>
          <p:nvPr/>
        </p:nvPicPr>
        <p:blipFill>
          <a:blip r:embed="rId14"/>
          <a:stretch>
            <a:fillRect/>
          </a:stretch>
        </p:blipFill>
        <p:spPr>
          <a:xfrm>
            <a:off x="1602105" y="1017905"/>
            <a:ext cx="1544320" cy="1384935"/>
          </a:xfrm>
          <a:prstGeom prst="rect">
            <a:avLst/>
          </a:prstGeom>
        </p:spPr>
      </p:pic>
      <p:sp>
        <p:nvSpPr>
          <p:cNvPr id="28" name="任意多边形 27"/>
          <p:cNvSpPr/>
          <p:nvPr>
            <p:custDataLst>
              <p:tags r:id="rId15"/>
            </p:custDataLst>
          </p:nvPr>
        </p:nvSpPr>
        <p:spPr>
          <a:xfrm>
            <a:off x="1899285" y="1230630"/>
            <a:ext cx="1123315" cy="1153160"/>
          </a:xfrm>
          <a:custGeom>
            <a:avLst/>
            <a:gdLst>
              <a:gd name="connisteX0" fmla="*/ 220980 w 3741420"/>
              <a:gd name="connsiteY0" fmla="*/ 693420 h 3840480"/>
              <a:gd name="connisteX1" fmla="*/ 2811780 w 3741420"/>
              <a:gd name="connsiteY1" fmla="*/ 0 h 3840480"/>
              <a:gd name="connisteX2" fmla="*/ 3002280 w 3741420"/>
              <a:gd name="connsiteY2" fmla="*/ 137160 h 3840480"/>
              <a:gd name="connisteX3" fmla="*/ 3741420 w 3741420"/>
              <a:gd name="connsiteY3" fmla="*/ 2971800 h 3840480"/>
              <a:gd name="connisteX4" fmla="*/ 685800 w 3741420"/>
              <a:gd name="connsiteY4" fmla="*/ 3840480 h 3840480"/>
              <a:gd name="connisteX5" fmla="*/ 129540 w 3741420"/>
              <a:gd name="connsiteY5" fmla="*/ 1463040 h 3840480"/>
              <a:gd name="connisteX6" fmla="*/ 160020 w 3741420"/>
              <a:gd name="connsiteY6" fmla="*/ 1447800 h 3840480"/>
              <a:gd name="connisteX7" fmla="*/ 0 w 3741420"/>
              <a:gd name="connsiteY7" fmla="*/ 746760 h 3840480"/>
              <a:gd name="connisteX8" fmla="*/ 220980 w 3741420"/>
              <a:gd name="connsiteY8" fmla="*/ 693420 h 38404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3741420" h="3840480">
                <a:moveTo>
                  <a:pt x="220980" y="693420"/>
                </a:moveTo>
                <a:lnTo>
                  <a:pt x="2811780" y="0"/>
                </a:lnTo>
                <a:lnTo>
                  <a:pt x="3002280" y="137160"/>
                </a:lnTo>
                <a:lnTo>
                  <a:pt x="3741420" y="2971800"/>
                </a:lnTo>
                <a:lnTo>
                  <a:pt x="685800" y="3840480"/>
                </a:lnTo>
                <a:lnTo>
                  <a:pt x="129540" y="1463040"/>
                </a:lnTo>
                <a:lnTo>
                  <a:pt x="160020" y="1447800"/>
                </a:lnTo>
                <a:lnTo>
                  <a:pt x="0" y="746760"/>
                </a:lnTo>
                <a:lnTo>
                  <a:pt x="220980" y="693420"/>
                </a:lnTo>
                <a:close/>
              </a:path>
            </a:pathLst>
          </a:cu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30" name="矩形 29"/>
          <p:cNvSpPr/>
          <p:nvPr>
            <p:custDataLst>
              <p:tags r:id="rId16"/>
            </p:custDataLst>
          </p:nvPr>
        </p:nvSpPr>
        <p:spPr bwMode="auto">
          <a:xfrm rot="20760000">
            <a:off x="1970405" y="1707515"/>
            <a:ext cx="133985" cy="85725"/>
          </a:xfrm>
          <a:prstGeom prst="rect">
            <a:avLst/>
          </a:prstGeom>
          <a:solidFill>
            <a:srgbClr val="7030A0">
              <a:alpha val="24000"/>
            </a:srgbClr>
          </a:solidFill>
          <a:ln w="127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pic>
        <p:nvPicPr>
          <p:cNvPr id="7" name="图片 6" descr="总图1"/>
          <p:cNvPicPr>
            <a:picLocks noChangeAspect="1"/>
          </p:cNvPicPr>
          <p:nvPr>
            <p:custDataLst>
              <p:tags r:id="rId17"/>
            </p:custDataLst>
          </p:nvPr>
        </p:nvPicPr>
        <p:blipFill>
          <a:blip r:embed="rId14"/>
          <a:stretch>
            <a:fillRect/>
          </a:stretch>
        </p:blipFill>
        <p:spPr>
          <a:xfrm>
            <a:off x="1565275" y="4356735"/>
            <a:ext cx="1544320" cy="1384935"/>
          </a:xfrm>
          <a:prstGeom prst="rect">
            <a:avLst/>
          </a:prstGeom>
        </p:spPr>
      </p:pic>
      <p:sp>
        <p:nvSpPr>
          <p:cNvPr id="67" name="任意多边形 66"/>
          <p:cNvSpPr/>
          <p:nvPr>
            <p:custDataLst>
              <p:tags r:id="rId18"/>
            </p:custDataLst>
          </p:nvPr>
        </p:nvSpPr>
        <p:spPr>
          <a:xfrm>
            <a:off x="1854200" y="4568190"/>
            <a:ext cx="1123315" cy="1153160"/>
          </a:xfrm>
          <a:custGeom>
            <a:avLst/>
            <a:gdLst>
              <a:gd name="connisteX0" fmla="*/ 220980 w 3741420"/>
              <a:gd name="connsiteY0" fmla="*/ 693420 h 3840480"/>
              <a:gd name="connisteX1" fmla="*/ 2811780 w 3741420"/>
              <a:gd name="connsiteY1" fmla="*/ 0 h 3840480"/>
              <a:gd name="connisteX2" fmla="*/ 3002280 w 3741420"/>
              <a:gd name="connsiteY2" fmla="*/ 137160 h 3840480"/>
              <a:gd name="connisteX3" fmla="*/ 3741420 w 3741420"/>
              <a:gd name="connsiteY3" fmla="*/ 2971800 h 3840480"/>
              <a:gd name="connisteX4" fmla="*/ 685800 w 3741420"/>
              <a:gd name="connsiteY4" fmla="*/ 3840480 h 3840480"/>
              <a:gd name="connisteX5" fmla="*/ 129540 w 3741420"/>
              <a:gd name="connsiteY5" fmla="*/ 1463040 h 3840480"/>
              <a:gd name="connisteX6" fmla="*/ 160020 w 3741420"/>
              <a:gd name="connsiteY6" fmla="*/ 1447800 h 3840480"/>
              <a:gd name="connisteX7" fmla="*/ 0 w 3741420"/>
              <a:gd name="connsiteY7" fmla="*/ 746760 h 3840480"/>
              <a:gd name="connisteX8" fmla="*/ 220980 w 3741420"/>
              <a:gd name="connsiteY8" fmla="*/ 693420 h 38404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3741420" h="3840480">
                <a:moveTo>
                  <a:pt x="220980" y="693420"/>
                </a:moveTo>
                <a:lnTo>
                  <a:pt x="2811780" y="0"/>
                </a:lnTo>
                <a:lnTo>
                  <a:pt x="3002280" y="137160"/>
                </a:lnTo>
                <a:lnTo>
                  <a:pt x="3741420" y="2971800"/>
                </a:lnTo>
                <a:lnTo>
                  <a:pt x="685800" y="3840480"/>
                </a:lnTo>
                <a:lnTo>
                  <a:pt x="129540" y="1463040"/>
                </a:lnTo>
                <a:lnTo>
                  <a:pt x="160020" y="1447800"/>
                </a:lnTo>
                <a:lnTo>
                  <a:pt x="0" y="746760"/>
                </a:lnTo>
                <a:lnTo>
                  <a:pt x="220980" y="693420"/>
                </a:lnTo>
                <a:close/>
              </a:path>
            </a:pathLst>
          </a:cu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70" name="矩形 69"/>
          <p:cNvSpPr/>
          <p:nvPr>
            <p:custDataLst>
              <p:tags r:id="rId19"/>
            </p:custDataLst>
          </p:nvPr>
        </p:nvSpPr>
        <p:spPr bwMode="auto">
          <a:xfrm rot="4500000">
            <a:off x="2087245" y="4899025"/>
            <a:ext cx="137795" cy="76200"/>
          </a:xfrm>
          <a:prstGeom prst="rect">
            <a:avLst/>
          </a:prstGeom>
          <a:solidFill>
            <a:schemeClr val="accent6">
              <a:alpha val="20000"/>
            </a:schemeClr>
          </a:solidFill>
          <a:ln w="127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71" name="矩形 70"/>
          <p:cNvSpPr/>
          <p:nvPr>
            <p:custDataLst>
              <p:tags r:id="rId20"/>
            </p:custDataLst>
          </p:nvPr>
        </p:nvSpPr>
        <p:spPr bwMode="auto">
          <a:xfrm rot="4500000">
            <a:off x="2177415" y="5205730"/>
            <a:ext cx="130810" cy="76200"/>
          </a:xfrm>
          <a:prstGeom prst="rect">
            <a:avLst/>
          </a:prstGeom>
          <a:solidFill>
            <a:schemeClr val="accent6">
              <a:alpha val="20000"/>
            </a:schemeClr>
          </a:solidFill>
          <a:ln w="127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nvGrpSpPr>
          <p:cNvPr id="64" name="组合 63"/>
          <p:cNvGrpSpPr/>
          <p:nvPr/>
        </p:nvGrpSpPr>
        <p:grpSpPr>
          <a:xfrm>
            <a:off x="3402330" y="6022340"/>
            <a:ext cx="1105535" cy="563245"/>
            <a:chOff x="4783" y="4396"/>
            <a:chExt cx="1741" cy="887"/>
          </a:xfrm>
        </p:grpSpPr>
        <p:sp>
          <p:nvSpPr>
            <p:cNvPr id="65" name="文本框 52"/>
            <p:cNvSpPr txBox="1"/>
            <p:nvPr>
              <p:custDataLst>
                <p:tags r:id="rId21"/>
              </p:custDataLst>
            </p:nvPr>
          </p:nvSpPr>
          <p:spPr>
            <a:xfrm>
              <a:off x="4783" y="4396"/>
              <a:ext cx="1143" cy="628"/>
            </a:xfrm>
            <a:prstGeom prst="rect">
              <a:avLst/>
            </a:prstGeom>
            <a:noFill/>
            <a:ln w="9525">
              <a:noFill/>
            </a:ln>
          </p:spPr>
          <p:txBody>
            <a:bodyPr wrap="square">
              <a:spAutoFit/>
            </a:bodyPr>
            <a:p>
              <a:pPr algn="just"/>
              <a:r>
                <a:rPr lang="zh-CN" altLang="en-US" sz="400" b="1" dirty="0">
                  <a:solidFill>
                    <a:srgbClr val="FF0000"/>
                  </a:solidFill>
                  <a:latin typeface="宋体" panose="02010600030101010101" pitchFamily="2" charset="-122"/>
                </a:rPr>
                <a:t>楼梯间的外窗或开口与相邻外窗最近边缘的水平距离不小于1米，且每5层不少于2平方米的可开启外窗或洞口。</a:t>
              </a:r>
              <a:endParaRPr lang="zh-CN" altLang="en-US" sz="400" b="1" dirty="0">
                <a:solidFill>
                  <a:srgbClr val="FF0000"/>
                </a:solidFill>
                <a:latin typeface="宋体" panose="02010600030101010101" pitchFamily="2" charset="-122"/>
              </a:endParaRPr>
            </a:p>
          </p:txBody>
        </p:sp>
        <p:sp>
          <p:nvSpPr>
            <p:cNvPr id="66" name="任意多边形 65"/>
            <p:cNvSpPr/>
            <p:nvPr>
              <p:custDataLst>
                <p:tags r:id="rId22"/>
              </p:custDataLst>
            </p:nvPr>
          </p:nvSpPr>
          <p:spPr>
            <a:xfrm flipH="1" flipV="1">
              <a:off x="4982" y="4948"/>
              <a:ext cx="988" cy="291"/>
            </a:xfrm>
            <a:custGeom>
              <a:avLst/>
              <a:gdLst>
                <a:gd name="connsiteX0" fmla="*/ 0 w 1345"/>
                <a:gd name="connsiteY0" fmla="*/ 0 h 369"/>
                <a:gd name="connsiteX1" fmla="*/ 409 w 1345"/>
                <a:gd name="connsiteY1" fmla="*/ 369 h 369"/>
                <a:gd name="connsiteX2" fmla="*/ 1345 w 1345"/>
                <a:gd name="connsiteY2" fmla="*/ 368 h 369"/>
              </a:gdLst>
              <a:ahLst/>
              <a:cxnLst>
                <a:cxn ang="0">
                  <a:pos x="connsiteX0" y="connsiteY0"/>
                </a:cxn>
                <a:cxn ang="0">
                  <a:pos x="connsiteX1" y="connsiteY1"/>
                </a:cxn>
                <a:cxn ang="0">
                  <a:pos x="connsiteX2" y="connsiteY2"/>
                </a:cxn>
              </a:cxnLst>
              <a:rect l="l" t="t" r="r" b="b"/>
              <a:pathLst>
                <a:path w="1345" h="369">
                  <a:moveTo>
                    <a:pt x="0" y="0"/>
                  </a:moveTo>
                  <a:lnTo>
                    <a:pt x="409" y="369"/>
                  </a:lnTo>
                  <a:lnTo>
                    <a:pt x="1345" y="368"/>
                  </a:lnTo>
                </a:path>
              </a:pathLst>
            </a:custGeom>
            <a:noFill/>
            <a:ln w="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4" name="矩形 3"/>
            <p:cNvSpPr/>
            <p:nvPr>
              <p:custDataLst>
                <p:tags r:id="rId23"/>
              </p:custDataLst>
            </p:nvPr>
          </p:nvSpPr>
          <p:spPr>
            <a:xfrm>
              <a:off x="5807" y="5070"/>
              <a:ext cx="717" cy="213"/>
            </a:xfrm>
            <a:prstGeom prst="rect">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descr="总图1"/>
          <p:cNvPicPr>
            <a:picLocks noChangeAspect="1"/>
          </p:cNvPicPr>
          <p:nvPr>
            <p:custDataLst>
              <p:tags r:id="rId1"/>
            </p:custDataLst>
          </p:nvPr>
        </p:nvPicPr>
        <p:blipFill>
          <a:blip r:embed="rId2"/>
          <a:stretch>
            <a:fillRect/>
          </a:stretch>
        </p:blipFill>
        <p:spPr>
          <a:xfrm>
            <a:off x="1602105" y="1017905"/>
            <a:ext cx="1544320" cy="1384935"/>
          </a:xfrm>
          <a:prstGeom prst="rect">
            <a:avLst/>
          </a:prstGeom>
        </p:spPr>
      </p:pic>
      <p:pic>
        <p:nvPicPr>
          <p:cNvPr id="15" name="图片 14" descr="总图1"/>
          <p:cNvPicPr>
            <a:picLocks noChangeAspect="1"/>
          </p:cNvPicPr>
          <p:nvPr>
            <p:custDataLst>
              <p:tags r:id="rId3"/>
            </p:custDataLst>
          </p:nvPr>
        </p:nvPicPr>
        <p:blipFill>
          <a:blip r:embed="rId2"/>
          <a:stretch>
            <a:fillRect/>
          </a:stretch>
        </p:blipFill>
        <p:spPr>
          <a:xfrm>
            <a:off x="1565275" y="4356735"/>
            <a:ext cx="1544320" cy="1384935"/>
          </a:xfrm>
          <a:prstGeom prst="rect">
            <a:avLst/>
          </a:prstGeom>
        </p:spPr>
      </p:pic>
      <p:graphicFrame>
        <p:nvGraphicFramePr>
          <p:cNvPr id="54" name="表格 53"/>
          <p:cNvGraphicFramePr>
            <a:graphicFrameLocks noGrp="1"/>
          </p:cNvGraphicFramePr>
          <p:nvPr>
            <p:custDataLst>
              <p:tags r:id="rId4"/>
            </p:custDataLst>
          </p:nvPr>
        </p:nvGraphicFramePr>
        <p:xfrm>
          <a:off x="666750" y="3175"/>
          <a:ext cx="9342755" cy="4175760"/>
        </p:xfrm>
        <a:graphic>
          <a:graphicData uri="http://schemas.openxmlformats.org/drawingml/2006/table">
            <a:tbl>
              <a:tblPr>
                <a:tableStyleId>{5C22544A-7EE6-4342-B048-85BDC9FD1C3A}</a:tableStyleId>
              </a:tblPr>
              <a:tblGrid>
                <a:gridCol w="648335"/>
                <a:gridCol w="2088274"/>
                <a:gridCol w="1912620"/>
                <a:gridCol w="731484"/>
                <a:gridCol w="883664"/>
                <a:gridCol w="720789"/>
                <a:gridCol w="26668"/>
                <a:gridCol w="837445"/>
                <a:gridCol w="936123"/>
                <a:gridCol w="557287"/>
              </a:tblGrid>
              <a:tr h="845185">
                <a:tc gridSpan="10">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广州市白云区雅图居小区成片连片加装电梯</a:t>
                      </a:r>
                      <a:r>
                        <a:rPr lang="zh-CN" altLang="en-US" sz="2000" b="1" dirty="0">
                          <a:solidFill>
                            <a:schemeClr val="bg1"/>
                          </a:solidFill>
                          <a:effectLst/>
                          <a:latin typeface="黑体" panose="02010609060101010101" pitchFamily="49" charset="-122"/>
                          <a:ea typeface="黑体" panose="02010609060101010101" pitchFamily="49" charset="-122"/>
                          <a:sym typeface="+mn-ea"/>
                        </a:rPr>
                        <a:t>设计方案公布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c hMerge="1">
                  <a:tcPr/>
                </a:tc>
                <a:tc hMerge="1">
                  <a:tcPr/>
                </a:tc>
              </a:tr>
              <a:tr h="147955">
                <a:tc rowSpan="13">
                  <a:txBody>
                    <a:bodyPr/>
                    <a:lstStyle/>
                    <a:p>
                      <a:pPr algn="ctr" fontAlgn="ctr"/>
                      <a:endParaRPr lang="zh-CN" altLang="en-US" sz="700" b="0" i="0" u="none" strike="noStrike" dirty="0">
                        <a:solidFill>
                          <a:srgbClr val="000000"/>
                        </a:solidFill>
                        <a:effectLst/>
                        <a:latin typeface="等线" panose="02010600030101010101" pitchFamily="2" charset="-122"/>
                        <a:ea typeface="等线" panose="02010600030101010101" pitchFamily="2"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电梯样式示意图</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2">
                  <a:txBody>
                    <a:bodyPr/>
                    <a:lstStyle/>
                    <a:p>
                      <a:pPr algn="ctr" fontAlgn="ct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vMerge="1">
                  <a:tcPr/>
                </a:tc>
                <a:tc>
                  <a:txBody>
                    <a:bodyPr/>
                    <a:lstStyle/>
                    <a:p>
                      <a:pPr algn="ctr" fontAlgn="ctr"/>
                      <a:r>
                        <a:rPr lang="en-US" altLang="zh-CN" sz="700" u="none" strike="noStrike" dirty="0">
                          <a:effectLst/>
                          <a:latin typeface="黑体" panose="02010609060101010101" pitchFamily="49" charset="-122"/>
                          <a:ea typeface="黑体" panose="02010609060101010101" pitchFamily="49" charset="-122"/>
                        </a:rPr>
                        <a:t>A</a:t>
                      </a:r>
                      <a:r>
                        <a:rPr lang="zh-CN" altLang="en-US" sz="700" u="none" strike="noStrike" dirty="0">
                          <a:effectLst/>
                          <a:latin typeface="黑体" panose="02010609060101010101" pitchFamily="49" charset="-122"/>
                          <a:ea typeface="黑体" panose="02010609060101010101" pitchFamily="49" charset="-122"/>
                        </a:rPr>
                        <a:t>≤</a:t>
                      </a:r>
                      <a:r>
                        <a:rPr lang="en-US" altLang="zh-CN" sz="700" u="none" strike="noStrike" dirty="0">
                          <a:effectLst/>
                          <a:latin typeface="黑体" panose="02010609060101010101" pitchFamily="49" charset="-122"/>
                          <a:ea typeface="黑体" panose="02010609060101010101" pitchFamily="49" charset="-122"/>
                        </a:rPr>
                        <a:t>1500</a:t>
                      </a:r>
                      <a:endParaRPr lang="en-US" altLang="zh-CN" sz="700" u="none" strike="noStrike" dirty="0">
                        <a:effectLst/>
                        <a:latin typeface="黑体" panose="02010609060101010101" pitchFamily="49" charset="-122"/>
                        <a:ea typeface="黑体" panose="02010609060101010101" pitchFamily="49"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en-US" altLang="zh-CN" sz="700" u="none" strike="noStrike" dirty="0">
                          <a:effectLst/>
                          <a:latin typeface="黑体" panose="02010609060101010101" pitchFamily="49" charset="-122"/>
                          <a:ea typeface="黑体" panose="02010609060101010101" pitchFamily="49" charset="-122"/>
                        </a:rPr>
                        <a:t>B</a:t>
                      </a:r>
                      <a:r>
                        <a:rPr lang="zh-CN" altLang="en-US" sz="700" u="none" strike="noStrike" dirty="0">
                          <a:effectLst/>
                          <a:latin typeface="黑体" panose="02010609060101010101" pitchFamily="49" charset="-122"/>
                          <a:ea typeface="黑体" panose="02010609060101010101" pitchFamily="49" charset="-122"/>
                        </a:rPr>
                        <a:t>≤</a:t>
                      </a:r>
                      <a:r>
                        <a:rPr lang="en-US" altLang="zh-CN" sz="700" u="none" strike="noStrike" dirty="0">
                          <a:effectLst/>
                          <a:latin typeface="黑体" panose="02010609060101010101" pitchFamily="49" charset="-122"/>
                          <a:ea typeface="黑体" panose="02010609060101010101" pitchFamily="49" charset="-122"/>
                        </a:rPr>
                        <a:t>2500</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不小于</a:t>
                      </a:r>
                      <a:r>
                        <a:rPr lang="en-US" altLang="zh-CN" sz="700" u="none" strike="noStrike" dirty="0">
                          <a:effectLst/>
                          <a:latin typeface="黑体" panose="02010609060101010101" pitchFamily="49" charset="-122"/>
                          <a:ea typeface="黑体" panose="02010609060101010101" pitchFamily="49" charset="-122"/>
                        </a:rPr>
                        <a:t>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无</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a:t>
                      </a:r>
                      <a:r>
                        <a:rPr lang="zh-CN" altLang="en-US" sz="700" dirty="0">
                          <a:solidFill>
                            <a:schemeClr val="tx1"/>
                          </a:solidFill>
                          <a:latin typeface="微软雅黑" panose="020B0503020204020204" pitchFamily="34" charset="-122"/>
                          <a:ea typeface="微软雅黑" panose="020B0503020204020204" pitchFamily="34" charset="-122"/>
                          <a:sym typeface="+mn-ea"/>
                        </a:rPr>
                        <a:t>楼梯入口，结合楼梯休息平台加装</a:t>
                      </a:r>
                      <a:r>
                        <a:rPr lang="zh-CN" altLang="en-US" sz="700" dirty="0">
                          <a:solidFill>
                            <a:schemeClr val="tx1"/>
                          </a:solidFill>
                          <a:latin typeface="微软雅黑" panose="020B0503020204020204" pitchFamily="34" charset="-122"/>
                          <a:ea typeface="微软雅黑" panose="020B0503020204020204" pitchFamily="34" charset="-122"/>
                          <a:sym typeface="+mn-ea"/>
                        </a:rPr>
                        <a:t>　</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平层入户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2100x1250</a:t>
                      </a:r>
                      <a:endParaRPr lang="en-US" altLang="zh-CN" sz="700" b="0" i="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a:t>
                      </a:r>
                      <a:r>
                        <a:rPr lang="en-US" altLang="zh-CN" sz="700" u="none" strike="noStrike" dirty="0">
                          <a:effectLst/>
                          <a:latin typeface="黑体" panose="02010609060101010101" pitchFamily="49" charset="-122"/>
                          <a:ea typeface="黑体" panose="02010609060101010101" pitchFamily="49" charset="-122"/>
                        </a:rPr>
                        <a:t>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a:t>
                      </a:r>
                      <a:r>
                        <a:rPr lang="zh-CN" altLang="en-US" sz="700" dirty="0">
                          <a:solidFill>
                            <a:schemeClr val="tx1"/>
                          </a:solidFill>
                          <a:latin typeface="微软雅黑" panose="020B0503020204020204" pitchFamily="34" charset="-122"/>
                          <a:ea typeface="微软雅黑" panose="020B0503020204020204" pitchFamily="34" charset="-122"/>
                          <a:sym typeface="+mn-ea"/>
                        </a:rPr>
                        <a:t>半开敞式连廊</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lstStyle/>
                    <a:p>
                      <a:pPr algn="ctr"/>
                      <a:r>
                        <a:rPr lang="zh-CN" altLang="en-US" sz="700" dirty="0">
                          <a:effectLst/>
                          <a:latin typeface="微软雅黑" panose="020B0503020204020204" pitchFamily="34" charset="-122"/>
                          <a:ea typeface="微软雅黑" panose="020B0503020204020204" pitchFamily="34" charset="-122"/>
                          <a:sym typeface="+mn-ea"/>
                        </a:rPr>
                        <a:t>耐火极限不低于3小时的防火墙板</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85</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a:t>
                      </a: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91</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gridSpan="7">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136525">
                <a:tc vMerge="1">
                  <a:tcPr/>
                </a:tc>
                <a:tc vMerge="1">
                  <a:tcPr/>
                </a:tc>
                <a:tc vMerge="1">
                  <a:tcPr>
                    <a:lnR w="12700" cap="flat" cmpd="sng" algn="ctr">
                      <a:solidFill>
                        <a:scrgbClr r="0" g="0" b="0"/>
                      </a:solidFill>
                      <a:prstDash val="solid"/>
                      <a:round/>
                      <a:headEnd type="none" w="med" len="med"/>
                      <a:tailEnd type="none" w="med" len="med"/>
                    </a:lnR>
                  </a:tcPr>
                </a:tc>
                <a:tc rowSpan="2"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r>
                        <a:rPr lang="zh-CN" altLang="en-US" sz="700" dirty="0">
                          <a:solidFill>
                            <a:srgbClr val="000000"/>
                          </a:solidFill>
                          <a:effectLst/>
                          <a:latin typeface="黑体" panose="02010609060101010101" pitchFamily="49" charset="-122"/>
                          <a:ea typeface="黑体" panose="02010609060101010101" pitchFamily="49" charset="-122"/>
                          <a:sym typeface="+mn-ea"/>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vMerge="1" gridSpan="4">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gridSpan="4">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742950" y="1694180"/>
            <a:ext cx="431800" cy="147637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a:t>
            </a:r>
            <a:r>
              <a:rPr lang="zh-CN" altLang="en-US" sz="1200" b="1" dirty="0">
                <a:latin typeface="黑体" panose="02010609060101010101" pitchFamily="49" charset="-122"/>
                <a:ea typeface="黑体" panose="02010609060101010101" pitchFamily="49" charset="-122"/>
              </a:rPr>
              <a:t>三</a:t>
            </a:r>
            <a:endParaRPr lang="zh-CN" altLang="en-US" sz="1200" b="1" dirty="0">
              <a:latin typeface="黑体" panose="02010609060101010101" pitchFamily="49" charset="-122"/>
              <a:ea typeface="黑体" panose="02010609060101010101" pitchFamily="49" charset="-122"/>
            </a:endParaRPr>
          </a:p>
        </p:txBody>
      </p:sp>
      <p:sp>
        <p:nvSpPr>
          <p:cNvPr id="9346" name="TextBox 31"/>
          <p:cNvSpPr txBox="1"/>
          <p:nvPr/>
        </p:nvSpPr>
        <p:spPr>
          <a:xfrm>
            <a:off x="1385888" y="2633345"/>
            <a:ext cx="1944687" cy="1568450"/>
          </a:xfrm>
          <a:prstGeom prst="rect">
            <a:avLst/>
          </a:prstGeom>
          <a:noFill/>
          <a:ln w="9525">
            <a:noFill/>
          </a:ln>
        </p:spPr>
        <p:txBody>
          <a:bodyPr>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endParaRPr lang="zh-CN" altLang="en-US" sz="800" dirty="0">
              <a:latin typeface="黑体" panose="02010609060101010101" pitchFamily="49" charset="-122"/>
              <a:ea typeface="黑体" panose="02010609060101010101" pitchFamily="49" charset="-122"/>
            </a:endParaRPr>
          </a:p>
        </p:txBody>
      </p:sp>
      <p:sp>
        <p:nvSpPr>
          <p:cNvPr id="9353" name="TextBox 31"/>
          <p:cNvSpPr txBox="1"/>
          <p:nvPr/>
        </p:nvSpPr>
        <p:spPr>
          <a:xfrm>
            <a:off x="3330575" y="2247900"/>
            <a:ext cx="1944688"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二层平面图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9354" name="TextBox 31"/>
          <p:cNvSpPr txBox="1"/>
          <p:nvPr/>
        </p:nvSpPr>
        <p:spPr>
          <a:xfrm>
            <a:off x="3330575" y="3822700"/>
            <a:ext cx="1944688" cy="371475"/>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标准层平面图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aphicFrame>
        <p:nvGraphicFramePr>
          <p:cNvPr id="6" name="表格 5"/>
          <p:cNvGraphicFramePr>
            <a:graphicFrameLocks noGrp="1"/>
          </p:cNvGraphicFramePr>
          <p:nvPr>
            <p:custDataLst>
              <p:tags r:id="rId5"/>
            </p:custDataLst>
          </p:nvPr>
        </p:nvGraphicFramePr>
        <p:xfrm>
          <a:off x="666750" y="4173855"/>
          <a:ext cx="9342755" cy="3343910"/>
        </p:xfrm>
        <a:graphic>
          <a:graphicData uri="http://schemas.openxmlformats.org/drawingml/2006/table">
            <a:tbl>
              <a:tblPr>
                <a:tableStyleId>{5C22544A-7EE6-4342-B048-85BDC9FD1C3A}</a:tableStyleId>
              </a:tblPr>
              <a:tblGrid>
                <a:gridCol w="648335"/>
                <a:gridCol w="2088274"/>
                <a:gridCol w="1912620"/>
                <a:gridCol w="731484"/>
                <a:gridCol w="883664"/>
                <a:gridCol w="720789"/>
                <a:gridCol w="26668"/>
                <a:gridCol w="837445"/>
                <a:gridCol w="936123"/>
                <a:gridCol w="557287"/>
              </a:tblGrid>
              <a:tr h="161290">
                <a:tc rowSpan="13">
                  <a:txBody>
                    <a:bodyPr/>
                    <a:p>
                      <a:pPr algn="ctr" fontAlgn="ctr"/>
                      <a:endParaRPr lang="zh-CN" altLang="en-US" sz="700" b="0" i="0" u="none" strike="noStrike" dirty="0">
                        <a:solidFill>
                          <a:srgbClr val="000000"/>
                        </a:solidFill>
                        <a:effectLst/>
                        <a:latin typeface="等线" panose="02010600030101010101" pitchFamily="2" charset="-122"/>
                        <a:ea typeface="等线" panose="02010600030101010101" pitchFamily="2"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r>
                        <a:rPr lang="zh-CN" altLang="en-US" sz="700" b="1" u="none" strike="noStrike" dirty="0">
                          <a:effectLst/>
                          <a:latin typeface="黑体" panose="02010609060101010101" pitchFamily="49" charset="-122"/>
                          <a:ea typeface="黑体" panose="02010609060101010101" pitchFamily="49" charset="-122"/>
                        </a:rPr>
                        <a:t>电梯样式示意图</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292100">
                <a:tc vMerge="1">
                  <a:tcPr/>
                </a:tc>
                <a:tc rowSpan="8">
                  <a:txBody>
                    <a:bodyPr/>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2">
                  <a:txBody>
                    <a:bodyPr/>
                    <a:p>
                      <a:pPr algn="ctr" fontAlgn="ct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vMerge="1">
                  <a:tcPr/>
                </a:tc>
                <a:tc>
                  <a:txBody>
                    <a:bodyPr/>
                    <a:p>
                      <a:pPr algn="ctr" fontAlgn="ctr"/>
                      <a:r>
                        <a:rPr lang="en-US" altLang="zh-CN" sz="700" u="none" strike="noStrike" dirty="0">
                          <a:effectLst/>
                          <a:latin typeface="黑体" panose="02010609060101010101" pitchFamily="49" charset="-122"/>
                          <a:ea typeface="黑体" panose="02010609060101010101" pitchFamily="49" charset="-122"/>
                        </a:rPr>
                        <a:t>A</a:t>
                      </a:r>
                      <a:r>
                        <a:rPr lang="zh-CN" altLang="en-US" sz="700" u="none" strike="noStrike" dirty="0">
                          <a:effectLst/>
                          <a:latin typeface="黑体" panose="02010609060101010101" pitchFamily="49" charset="-122"/>
                          <a:ea typeface="黑体" panose="02010609060101010101" pitchFamily="49" charset="-122"/>
                        </a:rPr>
                        <a:t>≤</a:t>
                      </a:r>
                      <a:r>
                        <a:rPr lang="en-US" altLang="zh-CN" sz="700" u="none" strike="noStrike" dirty="0">
                          <a:effectLst/>
                          <a:latin typeface="黑体" panose="02010609060101010101" pitchFamily="49" charset="-122"/>
                          <a:ea typeface="黑体" panose="02010609060101010101" pitchFamily="49" charset="-122"/>
                        </a:rPr>
                        <a:t>2500</a:t>
                      </a:r>
                      <a:endParaRPr lang="en-US" altLang="zh-CN" sz="700" u="none" strike="noStrike" dirty="0">
                        <a:effectLst/>
                        <a:latin typeface="黑体" panose="02010609060101010101" pitchFamily="49" charset="-122"/>
                        <a:ea typeface="黑体" panose="02010609060101010101" pitchFamily="49"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en-US" altLang="zh-CN" sz="700" u="none" strike="noStrike" dirty="0">
                          <a:effectLst/>
                          <a:latin typeface="黑体" panose="02010609060101010101" pitchFamily="49" charset="-122"/>
                          <a:ea typeface="黑体" panose="02010609060101010101" pitchFamily="49" charset="-122"/>
                        </a:rPr>
                        <a:t>B</a:t>
                      </a:r>
                      <a:r>
                        <a:rPr lang="zh-CN" altLang="en-US" sz="700" u="none" strike="noStrike" dirty="0">
                          <a:effectLst/>
                          <a:latin typeface="黑体" panose="02010609060101010101" pitchFamily="49" charset="-122"/>
                          <a:ea typeface="黑体" panose="02010609060101010101" pitchFamily="49" charset="-122"/>
                        </a:rPr>
                        <a:t>≤</a:t>
                      </a:r>
                      <a:r>
                        <a:rPr lang="en-US" sz="700" u="none" strike="noStrike" dirty="0">
                          <a:effectLst/>
                          <a:latin typeface="黑体" panose="02010609060101010101" pitchFamily="49" charset="-122"/>
                          <a:ea typeface="黑体" panose="02010609060101010101" pitchFamily="49" charset="-122"/>
                        </a:rPr>
                        <a:t>1900</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r>
                        <a:rPr lang="zh-CN" altLang="en-US" sz="700" u="none" strike="noStrike" dirty="0">
                          <a:effectLst/>
                          <a:latin typeface="黑体" panose="02010609060101010101" pitchFamily="49" charset="-122"/>
                          <a:ea typeface="黑体" panose="02010609060101010101" pitchFamily="49" charset="-122"/>
                        </a:rPr>
                        <a:t>不小于</a:t>
                      </a:r>
                      <a:r>
                        <a:rPr lang="en-US" altLang="zh-CN" sz="700" u="none" strike="noStrike" dirty="0">
                          <a:effectLst/>
                          <a:latin typeface="黑体" panose="02010609060101010101" pitchFamily="49" charset="-122"/>
                          <a:ea typeface="黑体" panose="02010609060101010101" pitchFamily="49" charset="-122"/>
                        </a:rPr>
                        <a:t>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marL="0" algn="ctr" defTabSz="1424940" rtl="0" eaLnBrk="1" latinLnBrk="0" hangingPunct="1"/>
                      <a:r>
                        <a:rPr lang="en-US" sz="700" dirty="0">
                          <a:solidFill>
                            <a:schemeClr val="tx1"/>
                          </a:solidFill>
                          <a:latin typeface="微软雅黑" panose="020B0503020204020204" pitchFamily="34" charset="-122"/>
                          <a:ea typeface="微软雅黑" panose="020B0503020204020204" pitchFamily="34" charset="-122"/>
                          <a:sym typeface="+mn-ea"/>
                        </a:rPr>
                        <a:t>C</a:t>
                      </a:r>
                      <a:r>
                        <a:rPr lang="zh-CN" altLang="en-US" sz="700" dirty="0">
                          <a:solidFill>
                            <a:schemeClr val="tx1"/>
                          </a:solidFill>
                          <a:latin typeface="微软雅黑" panose="020B0503020204020204" pitchFamily="34" charset="-122"/>
                          <a:ea typeface="微软雅黑" panose="020B0503020204020204" pitchFamily="34" charset="-122"/>
                          <a:sym typeface="+mn-ea"/>
                        </a:rPr>
                        <a:t>＝</a:t>
                      </a:r>
                      <a:r>
                        <a:rPr lang="en-US" sz="700" dirty="0">
                          <a:solidFill>
                            <a:schemeClr val="tx1"/>
                          </a:solidFill>
                          <a:latin typeface="微软雅黑" panose="020B0503020204020204" pitchFamily="34" charset="-122"/>
                          <a:ea typeface="微软雅黑" panose="020B0503020204020204" pitchFamily="34" charset="-122"/>
                          <a:sym typeface="+mn-ea"/>
                        </a:rPr>
                        <a:t>2000</a:t>
                      </a:r>
                      <a:endParaRPr lang="en-US" altLang="zh-CN" sz="700" b="0" i="0" u="none" strike="noStrike"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a:txBody>
                    <a:bodyPr/>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a:t>
                      </a:r>
                      <a:r>
                        <a:rPr lang="zh-CN" altLang="en-US" sz="700" dirty="0">
                          <a:solidFill>
                            <a:schemeClr val="tx1"/>
                          </a:solidFill>
                          <a:latin typeface="微软雅黑" panose="020B0503020204020204" pitchFamily="34" charset="-122"/>
                          <a:ea typeface="微软雅黑" panose="020B0503020204020204" pitchFamily="34" charset="-122"/>
                          <a:sym typeface="+mn-ea"/>
                        </a:rPr>
                        <a:t>楼梯入口，结合楼梯休息平台加装</a:t>
                      </a:r>
                      <a:r>
                        <a:rPr lang="zh-CN" altLang="en-US" sz="700" dirty="0">
                          <a:solidFill>
                            <a:schemeClr val="tx1"/>
                          </a:solidFill>
                          <a:latin typeface="微软雅黑" panose="020B0503020204020204" pitchFamily="34" charset="-122"/>
                          <a:ea typeface="微软雅黑" panose="020B0503020204020204" pitchFamily="34" charset="-122"/>
                          <a:sym typeface="+mn-ea"/>
                        </a:rPr>
                        <a:t>　</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平层入户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vMerge="1">
                  <a:tcPr/>
                </a:tc>
                <a:tc gridSpan="7">
                  <a:txBody>
                    <a:bodyPr/>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2">
                  <a:txBody>
                    <a:bodyPr/>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vMerge="1">
                  <a:tcPr/>
                </a:tc>
                <a:tc gridSpan="2">
                  <a:txBody>
                    <a:bodyPr/>
                    <a:p>
                      <a:pPr algn="ctr" fontAlgn="ctr"/>
                      <a:r>
                        <a:rPr lang="en-US" altLang="zh-CN" sz="700" b="0" i="0" u="none" strike="noStrike" dirty="0">
                          <a:solidFill>
                            <a:schemeClr val="dk1"/>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marL="0" marR="0" lvl="0" indent="0" algn="ctr" defTabSz="1424940" rtl="0" eaLnBrk="1" fontAlgn="auto"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1700</a:t>
                      </a:r>
                      <a:r>
                        <a:rPr lang="en-US" altLang="zh-CN" sz="700" dirty="0">
                          <a:effectLst/>
                          <a:latin typeface="黑体" panose="02010609060101010101" pitchFamily="49" charset="-122"/>
                          <a:ea typeface="黑体" panose="02010609060101010101" pitchFamily="49" charset="-122"/>
                          <a:sym typeface="+mn-ea"/>
                        </a:rPr>
                        <a:t>x2100</a:t>
                      </a:r>
                      <a:endParaRPr lang="en-US" altLang="zh-CN" sz="700" dirty="0">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2">
                  <a:txBody>
                    <a:bodyPr/>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vMerge="1">
                  <a:tcPr/>
                </a:tc>
                <a:tc gridSpan="7">
                  <a:txBody>
                    <a:bodyPr/>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c hMerge="1">
                  <a:tcPr/>
                </a:tc>
              </a:tr>
              <a:tr h="0">
                <a:tc vMerge="1">
                  <a:tcPr/>
                </a:tc>
                <a:tc vMerge="1">
                  <a:tcPr/>
                </a:tc>
                <a:tc vMerge="1">
                  <a:tcPr/>
                </a:tc>
                <a:tc gridSpan="3">
                  <a:txBody>
                    <a:bodyPr/>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vMerge="1">
                  <a:tcPr/>
                </a:tc>
                <a:tc gridSpan="3">
                  <a:txBody>
                    <a:bodyPr/>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a:t>
                      </a:r>
                      <a:r>
                        <a:rPr lang="zh-CN" altLang="en-US" sz="700" dirty="0">
                          <a:solidFill>
                            <a:schemeClr val="tx1"/>
                          </a:solidFill>
                          <a:latin typeface="微软雅黑" panose="020B0503020204020204" pitchFamily="34" charset="-122"/>
                          <a:ea typeface="微软雅黑" panose="020B0503020204020204" pitchFamily="34" charset="-122"/>
                          <a:sym typeface="+mn-ea"/>
                        </a:rPr>
                        <a:t>半开敞式连廊</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4">
                  <a:txBody>
                    <a:bodyPr/>
                    <a:p>
                      <a:pPr algn="ctr"/>
                      <a:r>
                        <a:rPr lang="zh-CN" altLang="en-US" sz="700" dirty="0">
                          <a:effectLst/>
                          <a:latin typeface="微软雅黑" panose="020B0503020204020204" pitchFamily="34" charset="-122"/>
                          <a:ea typeface="微软雅黑" panose="020B0503020204020204" pitchFamily="34" charset="-122"/>
                          <a:sym typeface="+mn-ea"/>
                        </a:rPr>
                        <a:t>透明钢化</a:t>
                      </a:r>
                      <a:r>
                        <a:rPr lang="zh-CN" altLang="en-US" sz="700" dirty="0">
                          <a:effectLst/>
                          <a:latin typeface="微软雅黑" panose="020B0503020204020204" pitchFamily="34" charset="-122"/>
                          <a:ea typeface="微软雅黑" panose="020B0503020204020204" pitchFamily="34" charset="-122"/>
                          <a:sym typeface="+mn-ea"/>
                        </a:rPr>
                        <a:t>玻璃</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p>
                      <a:pPr marL="0" marR="0" lvl="0" indent="0" algn="ctr" defTabSz="1043305" rtl="0" eaLnBrk="1" fontAlgn="ctr" latinLnBrk="0" hangingPunct="1">
                        <a:lnSpc>
                          <a:spcPct val="100000"/>
                        </a:lnSpc>
                        <a:spcBef>
                          <a:spcPts val="0"/>
                        </a:spcBef>
                        <a:spcAft>
                          <a:spcPts val="0"/>
                        </a:spcAft>
                        <a:buClrTx/>
                        <a:buSzTx/>
                        <a:buFontTx/>
                        <a:buNone/>
                        <a:defRPr/>
                      </a:pPr>
                      <a:r>
                        <a:rPr 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93</a:t>
                      </a:r>
                      <a:r>
                        <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rPr>
                        <a:t>号</a:t>
                      </a:r>
                      <a:endParaRPr lang="zh-CN" altLang="en-US" sz="700" dirty="0">
                        <a:solidFill>
                          <a:schemeClr val="tx1"/>
                        </a:solidFill>
                        <a:latin typeface="黑体" panose="02010609060101010101" pitchFamily="49" charset="-122"/>
                        <a:ea typeface="黑体" panose="02010609060101010101" pitchFamily="49" charset="-122"/>
                        <a:cs typeface="楷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tc>
                <a:tc gridSpan="7">
                  <a:txBody>
                    <a:bodyPr/>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136525">
                <a:tc vMerge="1">
                  <a:tcPr/>
                </a:tc>
                <a:tc vMerge="1">
                  <a:tcPr/>
                </a:tc>
                <a:tc vMerge="1">
                  <a:tcPr>
                    <a:lnR w="12700" cap="flat" cmpd="sng" algn="ctr">
                      <a:solidFill>
                        <a:scrgbClr r="0" g="0" b="0"/>
                      </a:solidFill>
                      <a:prstDash val="solid"/>
                      <a:round/>
                      <a:headEnd type="none" w="med" len="med"/>
                      <a:tailEnd type="none" w="med" len="med"/>
                    </a:lnR>
                  </a:tcPr>
                </a:tc>
                <a:tc rowSpan="2" gridSpan="4">
                  <a:txBody>
                    <a:bodyPr/>
                    <a:p>
                      <a:pPr algn="ctr" fontAlgn="ctr"/>
                      <a:r>
                        <a:rPr lang="zh-CN" altLang="en-US" sz="700" u="none" strike="noStrike" dirty="0">
                          <a:effectLst/>
                          <a:latin typeface="黑体" panose="02010609060101010101" pitchFamily="49" charset="-122"/>
                          <a:ea typeface="黑体" panose="02010609060101010101" pitchFamily="49" charset="-122"/>
                        </a:rPr>
                        <a:t>　</a:t>
                      </a:r>
                      <a:r>
                        <a:rPr lang="zh-CN" altLang="en-US" sz="700" dirty="0">
                          <a:solidFill>
                            <a:srgbClr val="000000"/>
                          </a:solidFill>
                          <a:effectLst/>
                          <a:latin typeface="黑体" panose="02010609060101010101" pitchFamily="49" charset="-122"/>
                          <a:ea typeface="黑体" panose="02010609060101010101" pitchFamily="49" charset="-122"/>
                          <a:sym typeface="+mn-ea"/>
                        </a:rPr>
                        <a:t>加装前风貌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vMerge="1" gridSpan="4">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cPr>
                    <a:lnR w="12700" cap="flat" cmpd="sng" algn="ctr">
                      <a:solidFill>
                        <a:scrgbClr r="0" g="0" b="0"/>
                      </a:solidFill>
                      <a:prstDash val="solid"/>
                      <a:round/>
                      <a:headEnd type="none" w="med" len="med"/>
                      <a:tailEnd type="none" w="med" len="med"/>
                    </a:lnR>
                  </a:tcPr>
                </a:tc>
                <a:tc gridSpan="4">
                  <a:txBody>
                    <a:bodyPr/>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0" name="TextBox 31"/>
          <p:cNvSpPr txBox="1"/>
          <p:nvPr/>
        </p:nvSpPr>
        <p:spPr>
          <a:xfrm>
            <a:off x="1349693" y="5993130"/>
            <a:ext cx="1944687" cy="1568450"/>
          </a:xfrm>
          <a:prstGeom prst="rect">
            <a:avLst/>
          </a:prstGeom>
          <a:noFill/>
          <a:ln w="9525">
            <a:noFill/>
          </a:ln>
        </p:spPr>
        <p:txBody>
          <a:bodyPr>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endParaRPr lang="zh-CN" altLang="en-US" sz="800" dirty="0">
              <a:latin typeface="黑体" panose="02010609060101010101" pitchFamily="49" charset="-122"/>
              <a:ea typeface="黑体" panose="02010609060101010101" pitchFamily="49" charset="-122"/>
            </a:endParaRPr>
          </a:p>
        </p:txBody>
      </p:sp>
      <p:sp>
        <p:nvSpPr>
          <p:cNvPr id="13" name="TextBox 31"/>
          <p:cNvSpPr txBox="1"/>
          <p:nvPr/>
        </p:nvSpPr>
        <p:spPr>
          <a:xfrm>
            <a:off x="810260" y="4977765"/>
            <a:ext cx="431800" cy="1753235"/>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a:t>
            </a:r>
            <a:r>
              <a:rPr lang="zh-CN" altLang="en-US" sz="1200" b="1" dirty="0">
                <a:latin typeface="黑体" panose="02010609060101010101" pitchFamily="49" charset="-122"/>
                <a:ea typeface="黑体" panose="02010609060101010101" pitchFamily="49" charset="-122"/>
              </a:rPr>
              <a:t>四</a:t>
            </a:r>
            <a:endParaRPr lang="zh-CN" altLang="en-US" sz="1200" b="1" dirty="0">
              <a:latin typeface="黑体" panose="02010609060101010101" pitchFamily="49" charset="-122"/>
              <a:ea typeface="黑体" panose="02010609060101010101" pitchFamily="49" charset="-122"/>
            </a:endParaRPr>
          </a:p>
          <a:p>
            <a:pPr algn="ctr" eaLnBrk="1" hangingPunct="1">
              <a:lnSpc>
                <a:spcPct val="150000"/>
              </a:lnSpc>
            </a:pPr>
            <a:endParaRPr lang="zh-CN" altLang="en-US" sz="1200" b="1" dirty="0">
              <a:latin typeface="黑体" panose="02010609060101010101" pitchFamily="49" charset="-122"/>
              <a:ea typeface="黑体" panose="02010609060101010101" pitchFamily="49" charset="-122"/>
            </a:endParaRPr>
          </a:p>
        </p:txBody>
      </p:sp>
      <p:sp>
        <p:nvSpPr>
          <p:cNvPr id="17" name="TextBox 31"/>
          <p:cNvSpPr txBox="1"/>
          <p:nvPr/>
        </p:nvSpPr>
        <p:spPr>
          <a:xfrm>
            <a:off x="3366770" y="5604510"/>
            <a:ext cx="1944688"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18" name="TextBox 31"/>
          <p:cNvSpPr txBox="1"/>
          <p:nvPr/>
        </p:nvSpPr>
        <p:spPr>
          <a:xfrm>
            <a:off x="3366770" y="7179310"/>
            <a:ext cx="1944688" cy="371475"/>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标准层平面图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28" name="任意多边形 27"/>
          <p:cNvSpPr/>
          <p:nvPr>
            <p:custDataLst>
              <p:tags r:id="rId6"/>
            </p:custDataLst>
          </p:nvPr>
        </p:nvSpPr>
        <p:spPr>
          <a:xfrm>
            <a:off x="1899285" y="1230630"/>
            <a:ext cx="1123315" cy="1153160"/>
          </a:xfrm>
          <a:custGeom>
            <a:avLst/>
            <a:gdLst>
              <a:gd name="connisteX0" fmla="*/ 220980 w 3741420"/>
              <a:gd name="connsiteY0" fmla="*/ 693420 h 3840480"/>
              <a:gd name="connisteX1" fmla="*/ 2811780 w 3741420"/>
              <a:gd name="connsiteY1" fmla="*/ 0 h 3840480"/>
              <a:gd name="connisteX2" fmla="*/ 3002280 w 3741420"/>
              <a:gd name="connsiteY2" fmla="*/ 137160 h 3840480"/>
              <a:gd name="connisteX3" fmla="*/ 3741420 w 3741420"/>
              <a:gd name="connsiteY3" fmla="*/ 2971800 h 3840480"/>
              <a:gd name="connisteX4" fmla="*/ 685800 w 3741420"/>
              <a:gd name="connsiteY4" fmla="*/ 3840480 h 3840480"/>
              <a:gd name="connisteX5" fmla="*/ 129540 w 3741420"/>
              <a:gd name="connsiteY5" fmla="*/ 1463040 h 3840480"/>
              <a:gd name="connisteX6" fmla="*/ 160020 w 3741420"/>
              <a:gd name="connsiteY6" fmla="*/ 1447800 h 3840480"/>
              <a:gd name="connisteX7" fmla="*/ 0 w 3741420"/>
              <a:gd name="connsiteY7" fmla="*/ 746760 h 3840480"/>
              <a:gd name="connisteX8" fmla="*/ 220980 w 3741420"/>
              <a:gd name="connsiteY8" fmla="*/ 693420 h 38404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3741420" h="3840480">
                <a:moveTo>
                  <a:pt x="220980" y="693420"/>
                </a:moveTo>
                <a:lnTo>
                  <a:pt x="2811780" y="0"/>
                </a:lnTo>
                <a:lnTo>
                  <a:pt x="3002280" y="137160"/>
                </a:lnTo>
                <a:lnTo>
                  <a:pt x="3741420" y="2971800"/>
                </a:lnTo>
                <a:lnTo>
                  <a:pt x="685800" y="3840480"/>
                </a:lnTo>
                <a:lnTo>
                  <a:pt x="129540" y="1463040"/>
                </a:lnTo>
                <a:lnTo>
                  <a:pt x="160020" y="1447800"/>
                </a:lnTo>
                <a:lnTo>
                  <a:pt x="0" y="746760"/>
                </a:lnTo>
                <a:lnTo>
                  <a:pt x="220980" y="693420"/>
                </a:lnTo>
                <a:close/>
              </a:path>
            </a:pathLst>
          </a:cu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11" name="矩形 10"/>
          <p:cNvSpPr/>
          <p:nvPr>
            <p:custDataLst>
              <p:tags r:id="rId7"/>
            </p:custDataLst>
          </p:nvPr>
        </p:nvSpPr>
        <p:spPr bwMode="auto">
          <a:xfrm rot="20760000">
            <a:off x="2500630" y="1833245"/>
            <a:ext cx="125730" cy="76200"/>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6" name="任意多边形 25"/>
          <p:cNvSpPr/>
          <p:nvPr>
            <p:custDataLst>
              <p:tags r:id="rId8"/>
            </p:custDataLst>
          </p:nvPr>
        </p:nvSpPr>
        <p:spPr>
          <a:xfrm>
            <a:off x="1854200" y="4568190"/>
            <a:ext cx="1123315" cy="1153160"/>
          </a:xfrm>
          <a:custGeom>
            <a:avLst/>
            <a:gdLst>
              <a:gd name="connisteX0" fmla="*/ 220980 w 3741420"/>
              <a:gd name="connsiteY0" fmla="*/ 693420 h 3840480"/>
              <a:gd name="connisteX1" fmla="*/ 2811780 w 3741420"/>
              <a:gd name="connsiteY1" fmla="*/ 0 h 3840480"/>
              <a:gd name="connisteX2" fmla="*/ 3002280 w 3741420"/>
              <a:gd name="connsiteY2" fmla="*/ 137160 h 3840480"/>
              <a:gd name="connisteX3" fmla="*/ 3741420 w 3741420"/>
              <a:gd name="connsiteY3" fmla="*/ 2971800 h 3840480"/>
              <a:gd name="connisteX4" fmla="*/ 685800 w 3741420"/>
              <a:gd name="connsiteY4" fmla="*/ 3840480 h 3840480"/>
              <a:gd name="connisteX5" fmla="*/ 129540 w 3741420"/>
              <a:gd name="connsiteY5" fmla="*/ 1463040 h 3840480"/>
              <a:gd name="connisteX6" fmla="*/ 160020 w 3741420"/>
              <a:gd name="connsiteY6" fmla="*/ 1447800 h 3840480"/>
              <a:gd name="connisteX7" fmla="*/ 0 w 3741420"/>
              <a:gd name="connsiteY7" fmla="*/ 746760 h 3840480"/>
              <a:gd name="connisteX8" fmla="*/ 220980 w 3741420"/>
              <a:gd name="connsiteY8" fmla="*/ 693420 h 38404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3741420" h="3840480">
                <a:moveTo>
                  <a:pt x="220980" y="693420"/>
                </a:moveTo>
                <a:lnTo>
                  <a:pt x="2811780" y="0"/>
                </a:lnTo>
                <a:lnTo>
                  <a:pt x="3002280" y="137160"/>
                </a:lnTo>
                <a:lnTo>
                  <a:pt x="3741420" y="2971800"/>
                </a:lnTo>
                <a:lnTo>
                  <a:pt x="685800" y="3840480"/>
                </a:lnTo>
                <a:lnTo>
                  <a:pt x="129540" y="1463040"/>
                </a:lnTo>
                <a:lnTo>
                  <a:pt x="160020" y="1447800"/>
                </a:lnTo>
                <a:lnTo>
                  <a:pt x="0" y="746760"/>
                </a:lnTo>
                <a:lnTo>
                  <a:pt x="220980" y="693420"/>
                </a:lnTo>
                <a:close/>
              </a:path>
            </a:pathLst>
          </a:cu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5" name="矩形 44"/>
          <p:cNvSpPr/>
          <p:nvPr>
            <p:custDataLst>
              <p:tags r:id="rId9"/>
            </p:custDataLst>
          </p:nvPr>
        </p:nvSpPr>
        <p:spPr bwMode="auto">
          <a:xfrm rot="4500000">
            <a:off x="2642235" y="4926330"/>
            <a:ext cx="86360" cy="131445"/>
          </a:xfrm>
          <a:prstGeom prst="rect">
            <a:avLst/>
          </a:prstGeom>
          <a:solidFill>
            <a:srgbClr val="FE00FD">
              <a:alpha val="20000"/>
            </a:srgbClr>
          </a:solidFill>
          <a:ln w="12700">
            <a:solidFill>
              <a:srgbClr val="FE00F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pic>
        <p:nvPicPr>
          <p:cNvPr id="2" name="图片 1" descr="IMG_1617"/>
          <p:cNvPicPr>
            <a:picLocks noChangeAspect="1"/>
          </p:cNvPicPr>
          <p:nvPr/>
        </p:nvPicPr>
        <p:blipFill>
          <a:blip r:embed="rId10"/>
          <a:stretch>
            <a:fillRect/>
          </a:stretch>
        </p:blipFill>
        <p:spPr>
          <a:xfrm rot="5400000">
            <a:off x="5813425" y="2882900"/>
            <a:ext cx="1452880" cy="1089660"/>
          </a:xfrm>
          <a:prstGeom prst="rect">
            <a:avLst/>
          </a:prstGeom>
        </p:spPr>
      </p:pic>
      <p:pic>
        <p:nvPicPr>
          <p:cNvPr id="4" name="图片 3" descr="类型3-1"/>
          <p:cNvPicPr>
            <a:picLocks noChangeAspect="1"/>
          </p:cNvPicPr>
          <p:nvPr/>
        </p:nvPicPr>
        <p:blipFill>
          <a:blip r:embed="rId11"/>
          <a:stretch>
            <a:fillRect/>
          </a:stretch>
        </p:blipFill>
        <p:spPr>
          <a:xfrm>
            <a:off x="9163050" y="2740025"/>
            <a:ext cx="621665" cy="1410335"/>
          </a:xfrm>
          <a:prstGeom prst="rect">
            <a:avLst/>
          </a:prstGeom>
        </p:spPr>
      </p:pic>
      <p:pic>
        <p:nvPicPr>
          <p:cNvPr id="9" name="图片 8" descr="类型3-2"/>
          <p:cNvPicPr>
            <a:picLocks noChangeAspect="1"/>
          </p:cNvPicPr>
          <p:nvPr/>
        </p:nvPicPr>
        <p:blipFill>
          <a:blip r:embed="rId12"/>
          <a:srcRect l="3422" r="5577"/>
          <a:stretch>
            <a:fillRect/>
          </a:stretch>
        </p:blipFill>
        <p:spPr>
          <a:xfrm>
            <a:off x="7795260" y="2740025"/>
            <a:ext cx="1327150" cy="1410335"/>
          </a:xfrm>
          <a:prstGeom prst="rect">
            <a:avLst/>
          </a:prstGeom>
        </p:spPr>
      </p:pic>
      <p:pic>
        <p:nvPicPr>
          <p:cNvPr id="22" name="图片 21" descr="白云区乐嘉路宏景街87号加梯0410_t9-模型"/>
          <p:cNvPicPr>
            <a:picLocks noChangeAspect="1"/>
          </p:cNvPicPr>
          <p:nvPr/>
        </p:nvPicPr>
        <p:blipFill>
          <a:blip r:embed="rId13"/>
          <a:srcRect l="13591" t="1906" r="13693" b="2864"/>
          <a:stretch>
            <a:fillRect/>
          </a:stretch>
        </p:blipFill>
        <p:spPr>
          <a:xfrm>
            <a:off x="3662680" y="1014095"/>
            <a:ext cx="1397635" cy="1306830"/>
          </a:xfrm>
          <a:prstGeom prst="rect">
            <a:avLst/>
          </a:prstGeom>
        </p:spPr>
      </p:pic>
      <p:sp>
        <p:nvSpPr>
          <p:cNvPr id="8" name="矩形 7"/>
          <p:cNvSpPr/>
          <p:nvPr/>
        </p:nvSpPr>
        <p:spPr bwMode="auto">
          <a:xfrm>
            <a:off x="4271645" y="1452245"/>
            <a:ext cx="541020" cy="334645"/>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defRPr/>
            </a:pPr>
            <a:endParaRPr lang="zh-CN" altLang="en-US" sz="1100" noProof="0">
              <a:ln>
                <a:noFill/>
              </a:ln>
              <a:effectLst/>
              <a:uLnTx/>
              <a:uFillTx/>
              <a:sym typeface="+mn-ea"/>
            </a:endParaRPr>
          </a:p>
        </p:txBody>
      </p:sp>
      <p:grpSp>
        <p:nvGrpSpPr>
          <p:cNvPr id="20" name="组合 19"/>
          <p:cNvGrpSpPr/>
          <p:nvPr/>
        </p:nvGrpSpPr>
        <p:grpSpPr>
          <a:xfrm rot="0">
            <a:off x="4009463" y="1476659"/>
            <a:ext cx="618228" cy="635313"/>
            <a:chOff x="7196" y="8797"/>
            <a:chExt cx="3315" cy="3406"/>
          </a:xfrm>
        </p:grpSpPr>
        <p:sp>
          <p:nvSpPr>
            <p:cNvPr id="21" name="TextBox 31"/>
            <p:cNvSpPr txBox="1">
              <a:spLocks noChangeArrowheads="1"/>
            </p:cNvSpPr>
            <p:nvPr/>
          </p:nvSpPr>
          <p:spPr bwMode="auto">
            <a:xfrm>
              <a:off x="9664" y="10726"/>
              <a:ext cx="847" cy="1477"/>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3" name="TextBox 31"/>
            <p:cNvSpPr txBox="1">
              <a:spLocks noChangeArrowheads="1"/>
            </p:cNvSpPr>
            <p:nvPr/>
          </p:nvSpPr>
          <p:spPr bwMode="auto">
            <a:xfrm>
              <a:off x="7196" y="8797"/>
              <a:ext cx="847" cy="1477"/>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23" name="TextBox 31"/>
          <p:cNvSpPr txBox="1">
            <a:spLocks noChangeArrowheads="1"/>
          </p:cNvSpPr>
          <p:nvPr>
            <p:custDataLst>
              <p:tags r:id="rId14"/>
            </p:custDataLst>
          </p:nvPr>
        </p:nvSpPr>
        <p:spPr bwMode="auto">
          <a:xfrm>
            <a:off x="3715385" y="1116330"/>
            <a:ext cx="479425" cy="275590"/>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400" b="1" i="0" u="none" strike="noStrike" kern="1200" cap="none" spc="0" normalizeH="0" baseline="0" noProof="0" dirty="0">
                <a:ln>
                  <a:noFill/>
                </a:ln>
                <a:solidFill>
                  <a:srgbClr val="FF0000"/>
                </a:solidFill>
                <a:effectLst/>
                <a:uLnTx/>
                <a:uFillTx/>
                <a:latin typeface="+mn-ea"/>
                <a:ea typeface="+mn-ea"/>
                <a:cs typeface="+mn-ea"/>
              </a:rPr>
              <a:t>距楼梯不小于</a:t>
            </a:r>
            <a:r>
              <a:rPr kumimoji="0" lang="en-US" altLang="zh-CN" sz="400" b="1" i="0" u="none" strike="noStrike" kern="1200" cap="none" spc="0" normalizeH="0" baseline="0" noProof="0" dirty="0">
                <a:ln>
                  <a:noFill/>
                </a:ln>
                <a:solidFill>
                  <a:srgbClr val="FF0000"/>
                </a:solidFill>
                <a:effectLst/>
                <a:uLnTx/>
                <a:uFillTx/>
                <a:latin typeface="+mn-ea"/>
                <a:ea typeface="+mn-ea"/>
                <a:cs typeface="+mn-ea"/>
              </a:rPr>
              <a:t>1100mm</a:t>
            </a:r>
            <a:endParaRPr kumimoji="0" lang="en-US" altLang="zh-CN" sz="400" b="1" i="0" u="none" strike="noStrike" kern="1200" cap="none" spc="0" normalizeH="0" baseline="0" noProof="0" dirty="0">
              <a:ln>
                <a:noFill/>
              </a:ln>
              <a:solidFill>
                <a:srgbClr val="FF0000"/>
              </a:solidFill>
              <a:effectLst/>
              <a:uLnTx/>
              <a:uFillTx/>
              <a:latin typeface="+mn-ea"/>
              <a:ea typeface="+mn-ea"/>
              <a:cs typeface="+mn-ea"/>
            </a:endParaRPr>
          </a:p>
        </p:txBody>
      </p:sp>
      <p:pic>
        <p:nvPicPr>
          <p:cNvPr id="24" name="图片 23" descr="白云区乐嘉路宏景街87号加梯0410_t9-模型"/>
          <p:cNvPicPr>
            <a:picLocks noChangeAspect="1"/>
          </p:cNvPicPr>
          <p:nvPr/>
        </p:nvPicPr>
        <p:blipFill>
          <a:blip r:embed="rId15"/>
          <a:srcRect l="13173" t="2266" r="13130" b="2922"/>
          <a:stretch>
            <a:fillRect/>
          </a:stretch>
        </p:blipFill>
        <p:spPr>
          <a:xfrm>
            <a:off x="3623945" y="2585085"/>
            <a:ext cx="1462405" cy="1343025"/>
          </a:xfrm>
          <a:prstGeom prst="rect">
            <a:avLst/>
          </a:prstGeom>
        </p:spPr>
      </p:pic>
      <p:grpSp>
        <p:nvGrpSpPr>
          <p:cNvPr id="51" name="组合 50"/>
          <p:cNvGrpSpPr/>
          <p:nvPr/>
        </p:nvGrpSpPr>
        <p:grpSpPr>
          <a:xfrm rot="0">
            <a:off x="4009359" y="3060575"/>
            <a:ext cx="618645" cy="623961"/>
            <a:chOff x="8324" y="6412"/>
            <a:chExt cx="3380" cy="3400"/>
          </a:xfrm>
        </p:grpSpPr>
        <p:sp>
          <p:nvSpPr>
            <p:cNvPr id="52" name="TextBox 31"/>
            <p:cNvSpPr txBox="1">
              <a:spLocks noChangeArrowheads="1"/>
            </p:cNvSpPr>
            <p:nvPr/>
          </p:nvSpPr>
          <p:spPr bwMode="auto">
            <a:xfrm>
              <a:off x="8324" y="6412"/>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5" name="TextBox 31"/>
            <p:cNvSpPr txBox="1">
              <a:spLocks noChangeArrowheads="1"/>
            </p:cNvSpPr>
            <p:nvPr/>
          </p:nvSpPr>
          <p:spPr bwMode="auto">
            <a:xfrm>
              <a:off x="10857" y="8310"/>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57" name="矩形 56"/>
          <p:cNvSpPr/>
          <p:nvPr/>
        </p:nvSpPr>
        <p:spPr bwMode="auto">
          <a:xfrm>
            <a:off x="4260215" y="3047365"/>
            <a:ext cx="561340" cy="324485"/>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defRPr/>
            </a:pPr>
            <a:endParaRPr lang="zh-CN" altLang="en-US" sz="1100" noProof="0">
              <a:ln>
                <a:noFill/>
              </a:ln>
              <a:effectLst/>
              <a:uLnTx/>
              <a:uFillTx/>
              <a:sym typeface="+mn-ea"/>
            </a:endParaRPr>
          </a:p>
        </p:txBody>
      </p:sp>
      <p:sp>
        <p:nvSpPr>
          <p:cNvPr id="5" name="矩形 4"/>
          <p:cNvSpPr/>
          <p:nvPr>
            <p:custDataLst>
              <p:tags r:id="rId16"/>
            </p:custDataLst>
          </p:nvPr>
        </p:nvSpPr>
        <p:spPr bwMode="auto">
          <a:xfrm rot="20760000">
            <a:off x="2402840" y="1452245"/>
            <a:ext cx="125730" cy="76200"/>
          </a:xfrm>
          <a:prstGeom prst="rect">
            <a:avLst/>
          </a:prstGeom>
          <a:solidFill>
            <a:schemeClr val="accent1">
              <a:alpha val="20000"/>
            </a:schemeClr>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pic>
        <p:nvPicPr>
          <p:cNvPr id="3" name="图片 2" descr="1"/>
          <p:cNvPicPr>
            <a:picLocks noChangeAspect="1"/>
          </p:cNvPicPr>
          <p:nvPr/>
        </p:nvPicPr>
        <p:blipFill>
          <a:blip r:embed="rId17"/>
          <a:srcRect l="23308" t="17219" r="21888" b="24971"/>
          <a:stretch>
            <a:fillRect/>
          </a:stretch>
        </p:blipFill>
        <p:spPr>
          <a:xfrm>
            <a:off x="3601085" y="4459605"/>
            <a:ext cx="1566545" cy="1167765"/>
          </a:xfrm>
          <a:prstGeom prst="rect">
            <a:avLst/>
          </a:prstGeom>
        </p:spPr>
      </p:pic>
      <p:sp>
        <p:nvSpPr>
          <p:cNvPr id="12" name="矩形 11"/>
          <p:cNvSpPr/>
          <p:nvPr>
            <p:custDataLst>
              <p:tags r:id="rId18"/>
            </p:custDataLst>
          </p:nvPr>
        </p:nvSpPr>
        <p:spPr bwMode="auto">
          <a:xfrm>
            <a:off x="4418330" y="4789805"/>
            <a:ext cx="424815" cy="332740"/>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defRPr/>
            </a:pPr>
            <a:endParaRPr lang="zh-CN" altLang="en-US" sz="1100" noProof="0">
              <a:ln>
                <a:noFill/>
              </a:ln>
              <a:effectLst/>
              <a:uLnTx/>
              <a:uFillTx/>
              <a:sym typeface="+mn-ea"/>
            </a:endParaRPr>
          </a:p>
        </p:txBody>
      </p:sp>
      <p:pic>
        <p:nvPicPr>
          <p:cNvPr id="31" name="图片 30" descr="2"/>
          <p:cNvPicPr>
            <a:picLocks noChangeAspect="1"/>
          </p:cNvPicPr>
          <p:nvPr/>
        </p:nvPicPr>
        <p:blipFill>
          <a:blip r:embed="rId19"/>
          <a:srcRect l="18682" t="6671" r="17173" b="5688"/>
          <a:stretch>
            <a:fillRect/>
          </a:stretch>
        </p:blipFill>
        <p:spPr>
          <a:xfrm>
            <a:off x="3787775" y="5993130"/>
            <a:ext cx="1298575" cy="1254125"/>
          </a:xfrm>
          <a:prstGeom prst="rect">
            <a:avLst/>
          </a:prstGeom>
        </p:spPr>
      </p:pic>
      <p:sp>
        <p:nvSpPr>
          <p:cNvPr id="34" name="矩形 33"/>
          <p:cNvSpPr/>
          <p:nvPr>
            <p:custDataLst>
              <p:tags r:id="rId20"/>
            </p:custDataLst>
          </p:nvPr>
        </p:nvSpPr>
        <p:spPr bwMode="auto">
          <a:xfrm>
            <a:off x="4398645" y="6468110"/>
            <a:ext cx="443865" cy="351790"/>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defRPr/>
            </a:pPr>
            <a:endParaRPr lang="zh-CN" altLang="en-US" sz="1100" noProof="0">
              <a:ln>
                <a:noFill/>
              </a:ln>
              <a:effectLst/>
              <a:uLnTx/>
              <a:uFillTx/>
              <a:sym typeface="+mn-ea"/>
            </a:endParaRPr>
          </a:p>
        </p:txBody>
      </p:sp>
      <p:sp>
        <p:nvSpPr>
          <p:cNvPr id="36" name="矩形 35"/>
          <p:cNvSpPr/>
          <p:nvPr>
            <p:custDataLst>
              <p:tags r:id="rId21"/>
            </p:custDataLst>
          </p:nvPr>
        </p:nvSpPr>
        <p:spPr bwMode="auto">
          <a:xfrm>
            <a:off x="4163695" y="6301105"/>
            <a:ext cx="254635" cy="51879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grpSp>
        <p:nvGrpSpPr>
          <p:cNvPr id="37" name="组合 36"/>
          <p:cNvGrpSpPr/>
          <p:nvPr/>
        </p:nvGrpSpPr>
        <p:grpSpPr>
          <a:xfrm rot="0">
            <a:off x="4194781" y="6483025"/>
            <a:ext cx="803000" cy="597952"/>
            <a:chOff x="8012" y="8352"/>
            <a:chExt cx="4387" cy="3259"/>
          </a:xfrm>
        </p:grpSpPr>
        <p:sp>
          <p:nvSpPr>
            <p:cNvPr id="38" name="TextBox 31"/>
            <p:cNvSpPr txBox="1">
              <a:spLocks noChangeArrowheads="1"/>
            </p:cNvSpPr>
            <p:nvPr>
              <p:custDataLst>
                <p:tags r:id="rId22"/>
              </p:custDataLst>
            </p:nvPr>
          </p:nvSpPr>
          <p:spPr bwMode="auto">
            <a:xfrm>
              <a:off x="9688" y="10108"/>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9" name="TextBox 31"/>
            <p:cNvSpPr txBox="1">
              <a:spLocks noChangeArrowheads="1"/>
            </p:cNvSpPr>
            <p:nvPr>
              <p:custDataLst>
                <p:tags r:id="rId23"/>
              </p:custDataLst>
            </p:nvPr>
          </p:nvSpPr>
          <p:spPr bwMode="auto">
            <a:xfrm>
              <a:off x="11552" y="8352"/>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40" name="TextBox 31"/>
            <p:cNvSpPr txBox="1">
              <a:spLocks noChangeArrowheads="1"/>
            </p:cNvSpPr>
            <p:nvPr>
              <p:custDataLst>
                <p:tags r:id="rId24"/>
              </p:custDataLst>
            </p:nvPr>
          </p:nvSpPr>
          <p:spPr bwMode="auto">
            <a:xfrm>
              <a:off x="8012" y="10109"/>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组合 40"/>
          <p:cNvGrpSpPr/>
          <p:nvPr/>
        </p:nvGrpSpPr>
        <p:grpSpPr>
          <a:xfrm rot="0">
            <a:off x="4542742" y="4816785"/>
            <a:ext cx="455039" cy="581256"/>
            <a:chOff x="9913" y="8352"/>
            <a:chExt cx="2486" cy="3168"/>
          </a:xfrm>
        </p:grpSpPr>
        <p:sp>
          <p:nvSpPr>
            <p:cNvPr id="42" name="TextBox 31"/>
            <p:cNvSpPr txBox="1">
              <a:spLocks noChangeArrowheads="1"/>
            </p:cNvSpPr>
            <p:nvPr>
              <p:custDataLst>
                <p:tags r:id="rId25"/>
              </p:custDataLst>
            </p:nvPr>
          </p:nvSpPr>
          <p:spPr bwMode="auto">
            <a:xfrm>
              <a:off x="9913" y="10018"/>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43" name="TextBox 31"/>
            <p:cNvSpPr txBox="1">
              <a:spLocks noChangeArrowheads="1"/>
            </p:cNvSpPr>
            <p:nvPr>
              <p:custDataLst>
                <p:tags r:id="rId26"/>
              </p:custDataLst>
            </p:nvPr>
          </p:nvSpPr>
          <p:spPr bwMode="auto">
            <a:xfrm>
              <a:off x="11552" y="8352"/>
              <a:ext cx="847" cy="1502"/>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46" name="矩形 45"/>
          <p:cNvSpPr/>
          <p:nvPr/>
        </p:nvSpPr>
        <p:spPr>
          <a:xfrm>
            <a:off x="4385310" y="6301105"/>
            <a:ext cx="76200" cy="215900"/>
          </a:xfrm>
          <a:prstGeom prst="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nvGrpSpPr>
          <p:cNvPr id="49" name="组合 48"/>
          <p:cNvGrpSpPr/>
          <p:nvPr/>
        </p:nvGrpSpPr>
        <p:grpSpPr>
          <a:xfrm>
            <a:off x="4462780" y="6085205"/>
            <a:ext cx="701040" cy="215900"/>
            <a:chOff x="7028" y="9583"/>
            <a:chExt cx="1104" cy="340"/>
          </a:xfrm>
        </p:grpSpPr>
        <p:sp>
          <p:nvSpPr>
            <p:cNvPr id="47" name="文本框 52"/>
            <p:cNvSpPr txBox="1"/>
            <p:nvPr>
              <p:custDataLst>
                <p:tags r:id="rId27"/>
              </p:custDataLst>
            </p:nvPr>
          </p:nvSpPr>
          <p:spPr>
            <a:xfrm>
              <a:off x="7154" y="9583"/>
              <a:ext cx="978" cy="240"/>
            </a:xfrm>
            <a:prstGeom prst="rect">
              <a:avLst/>
            </a:prstGeom>
            <a:noFill/>
            <a:ln w="9525">
              <a:noFill/>
            </a:ln>
          </p:spPr>
          <p:txBody>
            <a:bodyPr wrap="square">
              <a:spAutoFit/>
            </a:bodyPr>
            <a:p>
              <a:pPr algn="just"/>
              <a:r>
                <a:rPr lang="zh-CN" altLang="en-US" sz="400" b="1" dirty="0">
                  <a:solidFill>
                    <a:srgbClr val="FF0000"/>
                  </a:solidFill>
                  <a:latin typeface="宋体" panose="02010600030101010101" pitchFamily="2" charset="-122"/>
                </a:rPr>
                <a:t>安全疏散</a:t>
              </a:r>
              <a:r>
                <a:rPr lang="zh-CN" altLang="en-US" sz="400" b="1" dirty="0">
                  <a:solidFill>
                    <a:srgbClr val="FF0000"/>
                  </a:solidFill>
                  <a:latin typeface="宋体" panose="02010600030101010101" pitchFamily="2" charset="-122"/>
                </a:rPr>
                <a:t>检修通道</a:t>
              </a:r>
              <a:endParaRPr lang="zh-CN" altLang="en-US" sz="400" b="1" dirty="0">
                <a:solidFill>
                  <a:srgbClr val="FF0000"/>
                </a:solidFill>
                <a:latin typeface="宋体" panose="02010600030101010101" pitchFamily="2" charset="-122"/>
              </a:endParaRPr>
            </a:p>
          </p:txBody>
        </p:sp>
        <p:sp>
          <p:nvSpPr>
            <p:cNvPr id="48" name="任意多边形 47"/>
            <p:cNvSpPr/>
            <p:nvPr/>
          </p:nvSpPr>
          <p:spPr>
            <a:xfrm>
              <a:off x="7028" y="9825"/>
              <a:ext cx="1005" cy="98"/>
            </a:xfrm>
            <a:custGeom>
              <a:avLst/>
              <a:gdLst>
                <a:gd name="connisteX0" fmla="*/ 0 w 638175"/>
                <a:gd name="connsiteY0" fmla="*/ 62230 h 62230"/>
                <a:gd name="connisteX1" fmla="*/ 152400 w 638175"/>
                <a:gd name="connsiteY1" fmla="*/ 0 h 62230"/>
                <a:gd name="connisteX2" fmla="*/ 638175 w 638175"/>
                <a:gd name="connsiteY2" fmla="*/ 0 h 62230"/>
              </a:gdLst>
              <a:ahLst/>
              <a:cxnLst>
                <a:cxn ang="0">
                  <a:pos x="connisteX0" y="connsiteY0"/>
                </a:cxn>
                <a:cxn ang="0">
                  <a:pos x="connisteX1" y="connsiteY1"/>
                </a:cxn>
                <a:cxn ang="0">
                  <a:pos x="connisteX2" y="connsiteY2"/>
                </a:cxn>
              </a:cxnLst>
              <a:rect l="l" t="t" r="r" b="b"/>
              <a:pathLst>
                <a:path w="638175" h="62230">
                  <a:moveTo>
                    <a:pt x="0" y="62230"/>
                  </a:moveTo>
                  <a:lnTo>
                    <a:pt x="152400" y="0"/>
                  </a:lnTo>
                  <a:lnTo>
                    <a:pt x="638175" y="0"/>
                  </a:lnTo>
                </a:path>
              </a:pathLst>
            </a:cu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pic>
        <p:nvPicPr>
          <p:cNvPr id="50" name="图片 49" descr="IMG_1630"/>
          <p:cNvPicPr>
            <a:picLocks noChangeAspect="1"/>
          </p:cNvPicPr>
          <p:nvPr/>
        </p:nvPicPr>
        <p:blipFill>
          <a:blip r:embed="rId28"/>
          <a:stretch>
            <a:fillRect/>
          </a:stretch>
        </p:blipFill>
        <p:spPr>
          <a:xfrm rot="5400000">
            <a:off x="5826760" y="6233795"/>
            <a:ext cx="1437005" cy="1078230"/>
          </a:xfrm>
          <a:prstGeom prst="rect">
            <a:avLst/>
          </a:prstGeom>
        </p:spPr>
      </p:pic>
      <p:sp>
        <p:nvSpPr>
          <p:cNvPr id="53" name="文本框 52"/>
          <p:cNvSpPr txBox="1"/>
          <p:nvPr>
            <p:custDataLst>
              <p:tags r:id="rId29"/>
            </p:custDataLst>
          </p:nvPr>
        </p:nvSpPr>
        <p:spPr>
          <a:xfrm>
            <a:off x="3402330" y="4775200"/>
            <a:ext cx="653415" cy="275590"/>
          </a:xfrm>
          <a:prstGeom prst="rect">
            <a:avLst/>
          </a:prstGeom>
          <a:noFill/>
          <a:ln w="9525">
            <a:noFill/>
          </a:ln>
        </p:spPr>
        <p:txBody>
          <a:bodyPr wrap="square">
            <a:spAutoFit/>
          </a:bodyPr>
          <a:p>
            <a:pPr algn="just"/>
            <a:r>
              <a:rPr lang="zh-CN" altLang="en-US" sz="400" b="1" dirty="0">
                <a:solidFill>
                  <a:srgbClr val="FF0000"/>
                </a:solidFill>
                <a:latin typeface="宋体" panose="02010600030101010101" pitchFamily="2" charset="-122"/>
              </a:rPr>
              <a:t>注：加建电梯涉及严重遮挡，需征求一楼有关业主同意</a:t>
            </a:r>
            <a:endParaRPr lang="zh-CN" altLang="en-US" sz="400" b="1" dirty="0">
              <a:solidFill>
                <a:srgbClr val="FF0000"/>
              </a:solidFill>
              <a:latin typeface="宋体" panose="02010600030101010101" pitchFamily="2" charset="-122"/>
            </a:endParaRPr>
          </a:p>
        </p:txBody>
      </p:sp>
      <p:pic>
        <p:nvPicPr>
          <p:cNvPr id="7" name="图片 6"/>
          <p:cNvPicPr>
            <a:picLocks noChangeAspect="1"/>
          </p:cNvPicPr>
          <p:nvPr>
            <p:custDataLst>
              <p:tags r:id="rId30"/>
            </p:custDataLst>
          </p:nvPr>
        </p:nvPicPr>
        <p:blipFill>
          <a:blip r:embed="rId31"/>
          <a:stretch>
            <a:fillRect/>
          </a:stretch>
        </p:blipFill>
        <p:spPr>
          <a:xfrm>
            <a:off x="7938770" y="6054725"/>
            <a:ext cx="1776730" cy="1436370"/>
          </a:xfrm>
          <a:prstGeom prst="rect">
            <a:avLst/>
          </a:prstGeom>
        </p:spPr>
      </p:pic>
      <p:grpSp>
        <p:nvGrpSpPr>
          <p:cNvPr id="29" name="组合 28"/>
          <p:cNvGrpSpPr/>
          <p:nvPr/>
        </p:nvGrpSpPr>
        <p:grpSpPr>
          <a:xfrm>
            <a:off x="3455035" y="6359525"/>
            <a:ext cx="810895" cy="370205"/>
            <a:chOff x="5441" y="10015"/>
            <a:chExt cx="1277" cy="583"/>
          </a:xfrm>
        </p:grpSpPr>
        <p:sp>
          <p:nvSpPr>
            <p:cNvPr id="109" name="文本框 52"/>
            <p:cNvSpPr txBox="1"/>
            <p:nvPr>
              <p:custDataLst>
                <p:tags r:id="rId32"/>
              </p:custDataLst>
            </p:nvPr>
          </p:nvSpPr>
          <p:spPr>
            <a:xfrm>
              <a:off x="5441" y="10015"/>
              <a:ext cx="1029" cy="434"/>
            </a:xfrm>
            <a:prstGeom prst="rect">
              <a:avLst/>
            </a:prstGeom>
            <a:noFill/>
            <a:ln w="9525">
              <a:noFill/>
            </a:ln>
          </p:spPr>
          <p:txBody>
            <a:bodyPr wrap="square">
              <a:spAutoFit/>
            </a:bodyPr>
            <a:p>
              <a:pPr algn="just"/>
              <a:r>
                <a:rPr lang="zh-CN" altLang="en-US" sz="400" b="1" dirty="0">
                  <a:solidFill>
                    <a:srgbClr val="FF0000"/>
                  </a:solidFill>
                  <a:latin typeface="宋体" panose="02010600030101010101" pitchFamily="2" charset="-122"/>
                </a:rPr>
                <a:t>注：加建电梯涉及严重遮挡，需征求有关业主同意</a:t>
              </a:r>
              <a:endParaRPr lang="zh-CN" altLang="en-US" sz="400" b="1" dirty="0">
                <a:solidFill>
                  <a:srgbClr val="FF0000"/>
                </a:solidFill>
                <a:latin typeface="宋体" panose="02010600030101010101" pitchFamily="2" charset="-122"/>
              </a:endParaRPr>
            </a:p>
          </p:txBody>
        </p:sp>
        <p:cxnSp>
          <p:nvCxnSpPr>
            <p:cNvPr id="16" name="直接箭头连接符 15"/>
            <p:cNvCxnSpPr/>
            <p:nvPr/>
          </p:nvCxnSpPr>
          <p:spPr>
            <a:xfrm>
              <a:off x="6220" y="10378"/>
              <a:ext cx="499" cy="0"/>
            </a:xfrm>
            <a:prstGeom prst="straightConnector1">
              <a:avLst/>
            </a:prstGeom>
            <a:ln w="6350">
              <a:solidFill>
                <a:srgbClr val="FF0000"/>
              </a:solidFill>
              <a:tailEnd type="arrow"/>
            </a:ln>
          </p:spPr>
          <p:style>
            <a:lnRef idx="2">
              <a:schemeClr val="accent1"/>
            </a:lnRef>
            <a:fillRef idx="0">
              <a:srgbClr val="FFFFFF"/>
            </a:fillRef>
            <a:effectRef idx="0">
              <a:srgbClr val="FFFFFF"/>
            </a:effectRef>
            <a:fontRef idx="minor">
              <a:schemeClr val="tx1"/>
            </a:fontRef>
          </p:style>
        </p:cxnSp>
        <p:sp>
          <p:nvSpPr>
            <p:cNvPr id="19" name="矩形 18"/>
            <p:cNvSpPr/>
            <p:nvPr/>
          </p:nvSpPr>
          <p:spPr>
            <a:xfrm>
              <a:off x="6363" y="10116"/>
              <a:ext cx="120" cy="483"/>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cxnSp>
        <p:nvCxnSpPr>
          <p:cNvPr id="25" name="直接箭头连接符 24"/>
          <p:cNvCxnSpPr/>
          <p:nvPr/>
        </p:nvCxnSpPr>
        <p:spPr>
          <a:xfrm>
            <a:off x="3906520" y="4933315"/>
            <a:ext cx="316865" cy="0"/>
          </a:xfrm>
          <a:prstGeom prst="straightConnector1">
            <a:avLst/>
          </a:prstGeom>
          <a:ln w="6350">
            <a:solidFill>
              <a:srgbClr val="FF0000"/>
            </a:solidFill>
            <a:tailEnd type="arrow"/>
          </a:ln>
        </p:spPr>
        <p:style>
          <a:lnRef idx="2">
            <a:schemeClr val="accent1"/>
          </a:lnRef>
          <a:fillRef idx="0">
            <a:srgbClr val="FFFFFF"/>
          </a:fillRef>
          <a:effectRef idx="0">
            <a:srgbClr val="FFFFFF"/>
          </a:effectRef>
          <a:fontRef idx="minor">
            <a:schemeClr val="tx1"/>
          </a:fontRef>
        </p:style>
      </p:cxnSp>
      <p:sp>
        <p:nvSpPr>
          <p:cNvPr id="27" name="矩形 26"/>
          <p:cNvSpPr/>
          <p:nvPr/>
        </p:nvSpPr>
        <p:spPr>
          <a:xfrm>
            <a:off x="4032250" y="4816475"/>
            <a:ext cx="76200" cy="21590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nvGrpSpPr>
          <p:cNvPr id="30" name="组合 29"/>
          <p:cNvGrpSpPr/>
          <p:nvPr/>
        </p:nvGrpSpPr>
        <p:grpSpPr>
          <a:xfrm>
            <a:off x="3689985" y="2676525"/>
            <a:ext cx="618490" cy="357505"/>
            <a:chOff x="5794" y="4251"/>
            <a:chExt cx="974" cy="563"/>
          </a:xfrm>
        </p:grpSpPr>
        <p:sp>
          <p:nvSpPr>
            <p:cNvPr id="35" name="文本框 34"/>
            <p:cNvSpPr txBox="1"/>
            <p:nvPr>
              <p:custDataLst>
                <p:tags r:id="rId33"/>
              </p:custDataLst>
            </p:nvPr>
          </p:nvSpPr>
          <p:spPr>
            <a:xfrm>
              <a:off x="5794" y="4251"/>
              <a:ext cx="974" cy="434"/>
            </a:xfrm>
            <a:prstGeom prst="rect">
              <a:avLst/>
            </a:prstGeom>
            <a:noFill/>
          </p:spPr>
          <p:txBody>
            <a:bodyPr wrap="square" rtlCol="0">
              <a:spAutoFit/>
            </a:bodyPr>
            <a:p>
              <a:r>
                <a:rPr lang="zh-CN" altLang="en-US" sz="400" b="1">
                  <a:solidFill>
                    <a:srgbClr val="FF0000"/>
                  </a:solidFill>
                </a:rPr>
                <a:t>电梯外墙采用耐火极限不低于3小时的防火墙板。</a:t>
              </a:r>
              <a:endParaRPr lang="zh-CN" altLang="en-US" sz="400" b="1">
                <a:solidFill>
                  <a:srgbClr val="FF0000"/>
                </a:solidFill>
              </a:endParaRPr>
            </a:p>
          </p:txBody>
        </p:sp>
        <p:sp>
          <p:nvSpPr>
            <p:cNvPr id="32" name="任意多边形 31"/>
            <p:cNvSpPr/>
            <p:nvPr>
              <p:custDataLst>
                <p:tags r:id="rId34"/>
              </p:custDataLst>
            </p:nvPr>
          </p:nvSpPr>
          <p:spPr>
            <a:xfrm flipH="1" flipV="1">
              <a:off x="6027" y="4619"/>
              <a:ext cx="672" cy="195"/>
            </a:xfrm>
            <a:custGeom>
              <a:avLst/>
              <a:gdLst>
                <a:gd name="connisteX0" fmla="*/ 0 w 450215"/>
                <a:gd name="connsiteY0" fmla="*/ 0 h 87630"/>
                <a:gd name="connisteX1" fmla="*/ 126365 w 450215"/>
                <a:gd name="connsiteY1" fmla="*/ 87630 h 87630"/>
                <a:gd name="connisteX2" fmla="*/ 450215 w 450215"/>
                <a:gd name="connsiteY2" fmla="*/ 87630 h 87630"/>
              </a:gdLst>
              <a:ahLst/>
              <a:cxnLst>
                <a:cxn ang="0">
                  <a:pos x="connisteX0" y="connsiteY0"/>
                </a:cxn>
                <a:cxn ang="0">
                  <a:pos x="connisteX1" y="connsiteY1"/>
                </a:cxn>
                <a:cxn ang="0">
                  <a:pos x="connisteX2" y="connsiteY2"/>
                </a:cxn>
              </a:cxnLst>
              <a:rect l="l" t="t" r="r" b="b"/>
              <a:pathLst>
                <a:path w="450215" h="87630">
                  <a:moveTo>
                    <a:pt x="0" y="0"/>
                  </a:moveTo>
                  <a:lnTo>
                    <a:pt x="126365" y="87630"/>
                  </a:lnTo>
                  <a:lnTo>
                    <a:pt x="450215" y="87630"/>
                  </a:lnTo>
                </a:path>
              </a:pathLst>
            </a:custGeom>
            <a:noFill/>
            <a:ln w="3175">
              <a:solidFill>
                <a:srgbClr val="FF0000"/>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grpSp>
        <p:nvGrpSpPr>
          <p:cNvPr id="44" name="组合 43"/>
          <p:cNvGrpSpPr/>
          <p:nvPr/>
        </p:nvGrpSpPr>
        <p:grpSpPr>
          <a:xfrm>
            <a:off x="4194175" y="1118870"/>
            <a:ext cx="618490" cy="357505"/>
            <a:chOff x="5794" y="4251"/>
            <a:chExt cx="974" cy="563"/>
          </a:xfrm>
        </p:grpSpPr>
        <p:sp>
          <p:nvSpPr>
            <p:cNvPr id="56" name="文本框 55"/>
            <p:cNvSpPr txBox="1"/>
            <p:nvPr>
              <p:custDataLst>
                <p:tags r:id="rId35"/>
              </p:custDataLst>
            </p:nvPr>
          </p:nvSpPr>
          <p:spPr>
            <a:xfrm>
              <a:off x="5794" y="4251"/>
              <a:ext cx="974" cy="434"/>
            </a:xfrm>
            <a:prstGeom prst="rect">
              <a:avLst/>
            </a:prstGeom>
            <a:noFill/>
          </p:spPr>
          <p:txBody>
            <a:bodyPr wrap="square" rtlCol="0">
              <a:spAutoFit/>
            </a:bodyPr>
            <a:p>
              <a:r>
                <a:rPr lang="zh-CN" altLang="en-US" sz="400" b="1">
                  <a:solidFill>
                    <a:srgbClr val="FF0000"/>
                  </a:solidFill>
                </a:rPr>
                <a:t>电梯外墙采用耐火极限不低于3小时的防火墙板。</a:t>
              </a:r>
              <a:endParaRPr lang="zh-CN" altLang="en-US" sz="400" b="1">
                <a:solidFill>
                  <a:srgbClr val="FF0000"/>
                </a:solidFill>
              </a:endParaRPr>
            </a:p>
          </p:txBody>
        </p:sp>
        <p:sp>
          <p:nvSpPr>
            <p:cNvPr id="58" name="任意多边形 57"/>
            <p:cNvSpPr/>
            <p:nvPr>
              <p:custDataLst>
                <p:tags r:id="rId36"/>
              </p:custDataLst>
            </p:nvPr>
          </p:nvSpPr>
          <p:spPr>
            <a:xfrm flipH="1" flipV="1">
              <a:off x="6027" y="4619"/>
              <a:ext cx="672" cy="195"/>
            </a:xfrm>
            <a:custGeom>
              <a:avLst/>
              <a:gdLst>
                <a:gd name="connisteX0" fmla="*/ 0 w 450215"/>
                <a:gd name="connsiteY0" fmla="*/ 0 h 87630"/>
                <a:gd name="connisteX1" fmla="*/ 126365 w 450215"/>
                <a:gd name="connsiteY1" fmla="*/ 87630 h 87630"/>
                <a:gd name="connisteX2" fmla="*/ 450215 w 450215"/>
                <a:gd name="connsiteY2" fmla="*/ 87630 h 87630"/>
              </a:gdLst>
              <a:ahLst/>
              <a:cxnLst>
                <a:cxn ang="0">
                  <a:pos x="connisteX0" y="connsiteY0"/>
                </a:cxn>
                <a:cxn ang="0">
                  <a:pos x="connisteX1" y="connsiteY1"/>
                </a:cxn>
                <a:cxn ang="0">
                  <a:pos x="connisteX2" y="connsiteY2"/>
                </a:cxn>
              </a:cxnLst>
              <a:rect l="l" t="t" r="r" b="b"/>
              <a:pathLst>
                <a:path w="450215" h="87630">
                  <a:moveTo>
                    <a:pt x="0" y="0"/>
                  </a:moveTo>
                  <a:lnTo>
                    <a:pt x="126365" y="87630"/>
                  </a:lnTo>
                  <a:lnTo>
                    <a:pt x="450215" y="87630"/>
                  </a:lnTo>
                </a:path>
              </a:pathLst>
            </a:custGeom>
            <a:noFill/>
            <a:ln w="3175">
              <a:solidFill>
                <a:srgbClr val="FF0000"/>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spTree>
  </p:cSld>
  <p:clrMapOvr>
    <a:masterClrMapping/>
  </p:clrMapOvr>
</p:sld>
</file>

<file path=ppt/tags/tag1.xml><?xml version="1.0" encoding="utf-8"?>
<p:tagLst xmlns:p="http://schemas.openxmlformats.org/presentationml/2006/main">
  <p:tag name="KSO_WM_UNIT_TABLE_BEAUTIFY" val="smartTable{a691231c-a12e-4a94-a56f-4b5fbcce2ad5}"/>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TABLE_BEAUTIFY" val="smartTable{a38f5630-41e7-45d6-8ff5-fcea8b6c3fbe}"/>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TABLE_BEAUTIFY" val="smartTable{c614a32a-6ab7-4524-bc1d-717cb4d7db2d}"/>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UNIT_TABLE_BEAUTIFY" val="smartTable{a42cffb4-1f12-4816-ae65-6f8f7df6836f}"/>
</p:tagLst>
</file>

<file path=ppt/tags/tag45.xml><?xml version="1.0" encoding="utf-8"?>
<p:tagLst xmlns:p="http://schemas.openxmlformats.org/presentationml/2006/main">
  <p:tag name="KSO_WM_UNIT_TABLE_BEAUTIFY" val="smartTable{588aaffa-1cc1-4096-8791-84b62288e045}"/>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COMMONDATA" val="eyJoZGlkIjoiYTRmNGI4NGVkNTMxM2U3YWZlYjc4NTg1YzFmOTY0YzUifQ=="/>
  <p:tag name="KSO_WPP_MARK_KEY" val="99106fdf-9d82-4840-b3a8-e9e0d9e5b52b"/>
  <p:tag name="commondata" val="eyJoZGlkIjoiNTQxMDliNzQxNjVhM2VlMzMyZDg1ZmIzMTVhOTE1NGYifQ=="/>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a:solidFill>
            <a:schemeClr val="tx1"/>
          </a:solidFill>
        </a:ln>
      </a:spPr>
      <a:bodyPr anchor="ctr"/>
      <a:lstStyle>
        <a:defPPr algn="ctr">
          <a:defRPr sz="110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4696</Words>
  <Application>WPS 演示</Application>
  <PresentationFormat>自定义</PresentationFormat>
  <Paragraphs>1050</Paragraphs>
  <Slides>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vt:i4>
      </vt:variant>
    </vt:vector>
  </HeadingPairs>
  <TitlesOfParts>
    <vt:vector size="13" baseType="lpstr">
      <vt:lpstr>Arial</vt:lpstr>
      <vt:lpstr>宋体</vt:lpstr>
      <vt:lpstr>Wingdings</vt:lpstr>
      <vt:lpstr>Calibri</vt:lpstr>
      <vt:lpstr>微软雅黑</vt:lpstr>
      <vt:lpstr>黑体</vt:lpstr>
      <vt:lpstr>楷体</vt:lpstr>
      <vt:lpstr>等线</vt:lpstr>
      <vt:lpstr>Arial Unicode MS</vt:lpstr>
      <vt:lpstr>Office 主题</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ZETA-22</dc:creator>
  <cp:lastModifiedBy>城规院</cp:lastModifiedBy>
  <cp:revision>1506</cp:revision>
  <cp:lastPrinted>2019-07-29T08:02:00Z</cp:lastPrinted>
  <dcterms:created xsi:type="dcterms:W3CDTF">2017-08-30T02:04:00Z</dcterms:created>
  <dcterms:modified xsi:type="dcterms:W3CDTF">2023-12-18T02:23:28Z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60AD918BE28041DF80931349EBB97E9D_13</vt:lpwstr>
  </property>
  <property fmtid="{D5CDD505-2E9C-101B-9397-08002B2CF9AE}" pid="3" name="KSOProductBuildVer">
    <vt:lpwstr>2052-12.1.0.15990</vt:lpwstr>
  </property>
</Properties>
</file>